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79" r:id="rId4"/>
    <p:sldId id="1444" r:id="rId5"/>
    <p:sldId id="1430" r:id="rId6"/>
    <p:sldId id="1434" r:id="rId7"/>
    <p:sldId id="1441" r:id="rId8"/>
    <p:sldId id="1436" r:id="rId9"/>
    <p:sldId id="1447" r:id="rId10"/>
    <p:sldId id="362" r:id="rId11"/>
    <p:sldId id="1445" r:id="rId12"/>
    <p:sldId id="1433" r:id="rId13"/>
    <p:sldId id="1431" r:id="rId14"/>
    <p:sldId id="1435" r:id="rId15"/>
    <p:sldId id="1446" r:id="rId16"/>
    <p:sldId id="659" r:id="rId17"/>
    <p:sldId id="28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gjunsheng" initials="s" lastIdx="2" clrIdx="0">
    <p:extLst>
      <p:ext uri="{19B8F6BF-5375-455C-9EA6-DF929625EA0E}">
        <p15:presenceInfo xmlns:p15="http://schemas.microsoft.com/office/powerpoint/2012/main" userId="songjunshe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0638"/>
    <a:srgbClr val="C00000"/>
    <a:srgbClr val="0365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3364" autoAdjust="0"/>
  </p:normalViewPr>
  <p:slideViewPr>
    <p:cSldViewPr snapToGrid="0">
      <p:cViewPr varScale="1">
        <p:scale>
          <a:sx n="72" d="100"/>
          <a:sy n="72" d="100"/>
        </p:scale>
        <p:origin x="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9A461-F80C-4597-8C20-EA12BF3592B5}" type="doc">
      <dgm:prSet loTypeId="urn:microsoft.com/office/officeart/2005/8/layout/cycle2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674577D6-59E4-4A41-A661-95895B2E83FB}">
      <dgm:prSet phldrT="[文本]" custT="1"/>
      <dgm:spPr>
        <a:xfrm>
          <a:off x="1566961" y="208"/>
          <a:ext cx="497349" cy="497349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端外拉新</a:t>
          </a:r>
        </a:p>
      </dgm:t>
    </dgm:pt>
    <dgm:pt modelId="{1AA84BEE-0879-47E1-9F0C-63A918C8821B}" type="parTrans" cxnId="{429039B8-64E2-4439-AAC2-FC0D71E2365F}">
      <dgm:prSet/>
      <dgm:spPr/>
      <dgm:t>
        <a:bodyPr/>
        <a:lstStyle/>
        <a:p>
          <a:endParaRPr lang="zh-CN" altLang="en-US"/>
        </a:p>
      </dgm:t>
    </dgm:pt>
    <dgm:pt modelId="{29B9C9D1-0FFE-4E6F-A92C-FA50F429EB16}" type="sibTrans" cxnId="{429039B8-64E2-4439-AAC2-FC0D71E2365F}">
      <dgm:prSet/>
      <dgm:spPr>
        <a:xfrm rot="2700000">
          <a:off x="2010919" y="426343"/>
          <a:ext cx="132209" cy="167855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gm:t>
    </dgm:pt>
    <dgm:pt modelId="{B0782568-287E-4867-A968-423C1372310B}">
      <dgm:prSet phldrT="[文本]" custT="1"/>
      <dgm:spPr>
        <a:xfrm>
          <a:off x="2095029" y="528276"/>
          <a:ext cx="497349" cy="497349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端内承接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C0AD5B39-D60F-4FDB-B389-DC62C575E800}" type="parTrans" cxnId="{556856F2-6380-406E-AAAA-527DA365BDCF}">
      <dgm:prSet/>
      <dgm:spPr/>
      <dgm:t>
        <a:bodyPr/>
        <a:lstStyle/>
        <a:p>
          <a:endParaRPr lang="zh-CN" altLang="en-US"/>
        </a:p>
      </dgm:t>
    </dgm:pt>
    <dgm:pt modelId="{0A893C33-1DB5-4FCD-9F8D-99D12470A341}" type="sibTrans" cxnId="{556856F2-6380-406E-AAAA-527DA365BDCF}">
      <dgm:prSet/>
      <dgm:spPr>
        <a:xfrm rot="8100000">
          <a:off x="2016211" y="954412"/>
          <a:ext cx="132209" cy="167855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gm:t>
    </dgm:pt>
    <dgm:pt modelId="{B9ACE2D8-156C-4BA5-A391-52B53B217867}">
      <dgm:prSet phldrT="[文本]" custT="1"/>
      <dgm:spPr>
        <a:xfrm>
          <a:off x="1566961" y="1056344"/>
          <a:ext cx="497349" cy="497349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用户留存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36C37E67-C4E4-49AE-9B85-161BE90B31BE}" type="parTrans" cxnId="{8481C583-CDE5-4FB6-B6B9-A512C780B9B5}">
      <dgm:prSet/>
      <dgm:spPr/>
      <dgm:t>
        <a:bodyPr/>
        <a:lstStyle/>
        <a:p>
          <a:endParaRPr lang="zh-CN" altLang="en-US"/>
        </a:p>
      </dgm:t>
    </dgm:pt>
    <dgm:pt modelId="{F6C3998E-C9E0-481C-BC8F-1F826134BD09}" type="sibTrans" cxnId="{8481C583-CDE5-4FB6-B6B9-A512C780B9B5}">
      <dgm:prSet/>
      <dgm:spPr>
        <a:xfrm rot="13500000">
          <a:off x="1488143" y="959703"/>
          <a:ext cx="132209" cy="167855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gm:t>
    </dgm:pt>
    <dgm:pt modelId="{DC4CD3C7-23F0-4D5E-B3DE-E46D14E6DA96}">
      <dgm:prSet phldrT="[文本]" custT="1"/>
      <dgm:spPr>
        <a:xfrm>
          <a:off x="1038893" y="528276"/>
          <a:ext cx="497349" cy="497349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用户转化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7F28363C-B33D-4D1D-BCBD-F24341934D97}" type="parTrans" cxnId="{D84AC640-6422-47AC-BD4C-4353F7094101}">
      <dgm:prSet/>
      <dgm:spPr/>
      <dgm:t>
        <a:bodyPr/>
        <a:lstStyle/>
        <a:p>
          <a:endParaRPr lang="zh-CN" altLang="en-US"/>
        </a:p>
      </dgm:t>
    </dgm:pt>
    <dgm:pt modelId="{6A4391FA-F627-454B-91DD-27A8642E1880}" type="sibTrans" cxnId="{D84AC640-6422-47AC-BD4C-4353F7094101}">
      <dgm:prSet/>
      <dgm:spPr>
        <a:xfrm rot="18900000">
          <a:off x="1482851" y="431635"/>
          <a:ext cx="132209" cy="167855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>
            <a:buNone/>
          </a:pPr>
          <a:endParaRPr lang="zh-CN" altLang="en-US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gm:t>
    </dgm:pt>
    <dgm:pt modelId="{CCB6AEFA-348E-4C19-93D4-756357523642}" type="pres">
      <dgm:prSet presAssocID="{E389A461-F80C-4597-8C20-EA12BF3592B5}" presName="cycle" presStyleCnt="0">
        <dgm:presLayoutVars>
          <dgm:dir/>
          <dgm:resizeHandles val="exact"/>
        </dgm:presLayoutVars>
      </dgm:prSet>
      <dgm:spPr/>
    </dgm:pt>
    <dgm:pt modelId="{7A40367C-2A8A-4B48-B831-B2415EE6FEA0}" type="pres">
      <dgm:prSet presAssocID="{674577D6-59E4-4A41-A661-95895B2E83FB}" presName="node" presStyleLbl="node1" presStyleIdx="0" presStyleCnt="4">
        <dgm:presLayoutVars>
          <dgm:bulletEnabled val="1"/>
        </dgm:presLayoutVars>
      </dgm:prSet>
      <dgm:spPr/>
    </dgm:pt>
    <dgm:pt modelId="{7979E739-2175-4927-92AF-3D9A8386E78F}" type="pres">
      <dgm:prSet presAssocID="{29B9C9D1-0FFE-4E6F-A92C-FA50F429EB16}" presName="sibTrans" presStyleLbl="sibTrans2D1" presStyleIdx="0" presStyleCnt="4"/>
      <dgm:spPr/>
    </dgm:pt>
    <dgm:pt modelId="{8ACAF171-3C93-4F9C-8EBA-A4E012235078}" type="pres">
      <dgm:prSet presAssocID="{29B9C9D1-0FFE-4E6F-A92C-FA50F429EB16}" presName="connectorText" presStyleLbl="sibTrans2D1" presStyleIdx="0" presStyleCnt="4"/>
      <dgm:spPr/>
    </dgm:pt>
    <dgm:pt modelId="{285261C0-0F02-4D98-B676-A4586390B64C}" type="pres">
      <dgm:prSet presAssocID="{B0782568-287E-4867-A968-423C1372310B}" presName="node" presStyleLbl="node1" presStyleIdx="1" presStyleCnt="4">
        <dgm:presLayoutVars>
          <dgm:bulletEnabled val="1"/>
        </dgm:presLayoutVars>
      </dgm:prSet>
      <dgm:spPr/>
    </dgm:pt>
    <dgm:pt modelId="{EDDBF08D-F4E1-42CA-81CD-8B9FA0996907}" type="pres">
      <dgm:prSet presAssocID="{0A893C33-1DB5-4FCD-9F8D-99D12470A341}" presName="sibTrans" presStyleLbl="sibTrans2D1" presStyleIdx="1" presStyleCnt="4"/>
      <dgm:spPr/>
    </dgm:pt>
    <dgm:pt modelId="{3B087EC6-5787-43B3-B0CC-3509DB0FD77C}" type="pres">
      <dgm:prSet presAssocID="{0A893C33-1DB5-4FCD-9F8D-99D12470A341}" presName="connectorText" presStyleLbl="sibTrans2D1" presStyleIdx="1" presStyleCnt="4"/>
      <dgm:spPr/>
    </dgm:pt>
    <dgm:pt modelId="{4E8B928D-A5FB-426B-892A-54C365F75C3A}" type="pres">
      <dgm:prSet presAssocID="{B9ACE2D8-156C-4BA5-A391-52B53B217867}" presName="node" presStyleLbl="node1" presStyleIdx="2" presStyleCnt="4">
        <dgm:presLayoutVars>
          <dgm:bulletEnabled val="1"/>
        </dgm:presLayoutVars>
      </dgm:prSet>
      <dgm:spPr/>
    </dgm:pt>
    <dgm:pt modelId="{DA953E8D-97EF-41BE-A95E-B111A14DC476}" type="pres">
      <dgm:prSet presAssocID="{F6C3998E-C9E0-481C-BC8F-1F826134BD09}" presName="sibTrans" presStyleLbl="sibTrans2D1" presStyleIdx="2" presStyleCnt="4"/>
      <dgm:spPr/>
    </dgm:pt>
    <dgm:pt modelId="{F63C2C86-B21F-42CE-90E3-5DD256398CEB}" type="pres">
      <dgm:prSet presAssocID="{F6C3998E-C9E0-481C-BC8F-1F826134BD09}" presName="connectorText" presStyleLbl="sibTrans2D1" presStyleIdx="2" presStyleCnt="4"/>
      <dgm:spPr/>
    </dgm:pt>
    <dgm:pt modelId="{EF9B31AE-C037-4779-9B5E-9C183C34817A}" type="pres">
      <dgm:prSet presAssocID="{DC4CD3C7-23F0-4D5E-B3DE-E46D14E6DA96}" presName="node" presStyleLbl="node1" presStyleIdx="3" presStyleCnt="4">
        <dgm:presLayoutVars>
          <dgm:bulletEnabled val="1"/>
        </dgm:presLayoutVars>
      </dgm:prSet>
      <dgm:spPr/>
    </dgm:pt>
    <dgm:pt modelId="{B09DFD15-8B65-466C-A07E-CAEF280163A0}" type="pres">
      <dgm:prSet presAssocID="{6A4391FA-F627-454B-91DD-27A8642E1880}" presName="sibTrans" presStyleLbl="sibTrans2D1" presStyleIdx="3" presStyleCnt="4"/>
      <dgm:spPr/>
    </dgm:pt>
    <dgm:pt modelId="{B2F7DCFB-AF8A-4CC7-9B3E-446D6ED65A09}" type="pres">
      <dgm:prSet presAssocID="{6A4391FA-F627-454B-91DD-27A8642E1880}" presName="connectorText" presStyleLbl="sibTrans2D1" presStyleIdx="3" presStyleCnt="4"/>
      <dgm:spPr/>
    </dgm:pt>
  </dgm:ptLst>
  <dgm:cxnLst>
    <dgm:cxn modelId="{060E7339-3038-441D-8980-CA4EFDC38C0C}" type="presOf" srcId="{DC4CD3C7-23F0-4D5E-B3DE-E46D14E6DA96}" destId="{EF9B31AE-C037-4779-9B5E-9C183C34817A}" srcOrd="0" destOrd="0" presId="urn:microsoft.com/office/officeart/2005/8/layout/cycle2"/>
    <dgm:cxn modelId="{32550A3E-EA90-4AD0-9ED4-C3912AB2643A}" type="presOf" srcId="{674577D6-59E4-4A41-A661-95895B2E83FB}" destId="{7A40367C-2A8A-4B48-B831-B2415EE6FEA0}" srcOrd="0" destOrd="0" presId="urn:microsoft.com/office/officeart/2005/8/layout/cycle2"/>
    <dgm:cxn modelId="{D84AC640-6422-47AC-BD4C-4353F7094101}" srcId="{E389A461-F80C-4597-8C20-EA12BF3592B5}" destId="{DC4CD3C7-23F0-4D5E-B3DE-E46D14E6DA96}" srcOrd="3" destOrd="0" parTransId="{7F28363C-B33D-4D1D-BCBD-F24341934D97}" sibTransId="{6A4391FA-F627-454B-91DD-27A8642E1880}"/>
    <dgm:cxn modelId="{E1C42B5C-68EC-46DE-8D32-88E9257319F1}" type="presOf" srcId="{6A4391FA-F627-454B-91DD-27A8642E1880}" destId="{B2F7DCFB-AF8A-4CC7-9B3E-446D6ED65A09}" srcOrd="1" destOrd="0" presId="urn:microsoft.com/office/officeart/2005/8/layout/cycle2"/>
    <dgm:cxn modelId="{27354D66-F778-43AD-A85E-048756FA6B26}" type="presOf" srcId="{B9ACE2D8-156C-4BA5-A391-52B53B217867}" destId="{4E8B928D-A5FB-426B-892A-54C365F75C3A}" srcOrd="0" destOrd="0" presId="urn:microsoft.com/office/officeart/2005/8/layout/cycle2"/>
    <dgm:cxn modelId="{5787D84B-4C36-451E-B6A6-9B8EA6E82CC7}" type="presOf" srcId="{F6C3998E-C9E0-481C-BC8F-1F826134BD09}" destId="{DA953E8D-97EF-41BE-A95E-B111A14DC476}" srcOrd="0" destOrd="0" presId="urn:microsoft.com/office/officeart/2005/8/layout/cycle2"/>
    <dgm:cxn modelId="{785A6F52-FD29-44BE-A649-959E8FDA7DC6}" type="presOf" srcId="{0A893C33-1DB5-4FCD-9F8D-99D12470A341}" destId="{EDDBF08D-F4E1-42CA-81CD-8B9FA0996907}" srcOrd="0" destOrd="0" presId="urn:microsoft.com/office/officeart/2005/8/layout/cycle2"/>
    <dgm:cxn modelId="{8481C583-CDE5-4FB6-B6B9-A512C780B9B5}" srcId="{E389A461-F80C-4597-8C20-EA12BF3592B5}" destId="{B9ACE2D8-156C-4BA5-A391-52B53B217867}" srcOrd="2" destOrd="0" parTransId="{36C37E67-C4E4-49AE-9B85-161BE90B31BE}" sibTransId="{F6C3998E-C9E0-481C-BC8F-1F826134BD09}"/>
    <dgm:cxn modelId="{A22D9F8B-CE84-42D8-9C55-5C06BB4174FC}" type="presOf" srcId="{E389A461-F80C-4597-8C20-EA12BF3592B5}" destId="{CCB6AEFA-348E-4C19-93D4-756357523642}" srcOrd="0" destOrd="0" presId="urn:microsoft.com/office/officeart/2005/8/layout/cycle2"/>
    <dgm:cxn modelId="{869F4F98-4E78-4B07-B358-2CB016121E19}" type="presOf" srcId="{0A893C33-1DB5-4FCD-9F8D-99D12470A341}" destId="{3B087EC6-5787-43B3-B0CC-3509DB0FD77C}" srcOrd="1" destOrd="0" presId="urn:microsoft.com/office/officeart/2005/8/layout/cycle2"/>
    <dgm:cxn modelId="{AC47CFB7-C817-44D4-9347-FA7C9620156E}" type="presOf" srcId="{F6C3998E-C9E0-481C-BC8F-1F826134BD09}" destId="{F63C2C86-B21F-42CE-90E3-5DD256398CEB}" srcOrd="1" destOrd="0" presId="urn:microsoft.com/office/officeart/2005/8/layout/cycle2"/>
    <dgm:cxn modelId="{429039B8-64E2-4439-AAC2-FC0D71E2365F}" srcId="{E389A461-F80C-4597-8C20-EA12BF3592B5}" destId="{674577D6-59E4-4A41-A661-95895B2E83FB}" srcOrd="0" destOrd="0" parTransId="{1AA84BEE-0879-47E1-9F0C-63A918C8821B}" sibTransId="{29B9C9D1-0FFE-4E6F-A92C-FA50F429EB16}"/>
    <dgm:cxn modelId="{663C59C7-7B42-4C37-80EC-B1F84955BE49}" type="presOf" srcId="{B0782568-287E-4867-A968-423C1372310B}" destId="{285261C0-0F02-4D98-B676-A4586390B64C}" srcOrd="0" destOrd="0" presId="urn:microsoft.com/office/officeart/2005/8/layout/cycle2"/>
    <dgm:cxn modelId="{60E41FD4-44F9-4A2C-B087-8ADEE8F3775C}" type="presOf" srcId="{29B9C9D1-0FFE-4E6F-A92C-FA50F429EB16}" destId="{8ACAF171-3C93-4F9C-8EBA-A4E012235078}" srcOrd="1" destOrd="0" presId="urn:microsoft.com/office/officeart/2005/8/layout/cycle2"/>
    <dgm:cxn modelId="{833100ED-64BA-4D7C-BF22-8BA3E2CE5220}" type="presOf" srcId="{29B9C9D1-0FFE-4E6F-A92C-FA50F429EB16}" destId="{7979E739-2175-4927-92AF-3D9A8386E78F}" srcOrd="0" destOrd="0" presId="urn:microsoft.com/office/officeart/2005/8/layout/cycle2"/>
    <dgm:cxn modelId="{556856F2-6380-406E-AAAA-527DA365BDCF}" srcId="{E389A461-F80C-4597-8C20-EA12BF3592B5}" destId="{B0782568-287E-4867-A968-423C1372310B}" srcOrd="1" destOrd="0" parTransId="{C0AD5B39-D60F-4FDB-B389-DC62C575E800}" sibTransId="{0A893C33-1DB5-4FCD-9F8D-99D12470A341}"/>
    <dgm:cxn modelId="{EDC7A6FD-6C6B-4026-BF69-1BB51FA2E75D}" type="presOf" srcId="{6A4391FA-F627-454B-91DD-27A8642E1880}" destId="{B09DFD15-8B65-466C-A07E-CAEF280163A0}" srcOrd="0" destOrd="0" presId="urn:microsoft.com/office/officeart/2005/8/layout/cycle2"/>
    <dgm:cxn modelId="{64993076-69E8-4F78-8D91-CBE3ADB304E0}" type="presParOf" srcId="{CCB6AEFA-348E-4C19-93D4-756357523642}" destId="{7A40367C-2A8A-4B48-B831-B2415EE6FEA0}" srcOrd="0" destOrd="0" presId="urn:microsoft.com/office/officeart/2005/8/layout/cycle2"/>
    <dgm:cxn modelId="{28B203FB-4CF1-4AD8-B2DA-8A0A69E7B488}" type="presParOf" srcId="{CCB6AEFA-348E-4C19-93D4-756357523642}" destId="{7979E739-2175-4927-92AF-3D9A8386E78F}" srcOrd="1" destOrd="0" presId="urn:microsoft.com/office/officeart/2005/8/layout/cycle2"/>
    <dgm:cxn modelId="{C0C98D75-7650-4A50-83A5-F576D8ECE7D3}" type="presParOf" srcId="{7979E739-2175-4927-92AF-3D9A8386E78F}" destId="{8ACAF171-3C93-4F9C-8EBA-A4E012235078}" srcOrd="0" destOrd="0" presId="urn:microsoft.com/office/officeart/2005/8/layout/cycle2"/>
    <dgm:cxn modelId="{617D4BA4-30AB-4C66-9C6D-8FE3F9AB2AD3}" type="presParOf" srcId="{CCB6AEFA-348E-4C19-93D4-756357523642}" destId="{285261C0-0F02-4D98-B676-A4586390B64C}" srcOrd="2" destOrd="0" presId="urn:microsoft.com/office/officeart/2005/8/layout/cycle2"/>
    <dgm:cxn modelId="{498971B0-00EE-4185-9CEA-C8C9E1D9096E}" type="presParOf" srcId="{CCB6AEFA-348E-4C19-93D4-756357523642}" destId="{EDDBF08D-F4E1-42CA-81CD-8B9FA0996907}" srcOrd="3" destOrd="0" presId="urn:microsoft.com/office/officeart/2005/8/layout/cycle2"/>
    <dgm:cxn modelId="{D4290296-CD78-4470-BDE9-3AA745BEACB1}" type="presParOf" srcId="{EDDBF08D-F4E1-42CA-81CD-8B9FA0996907}" destId="{3B087EC6-5787-43B3-B0CC-3509DB0FD77C}" srcOrd="0" destOrd="0" presId="urn:microsoft.com/office/officeart/2005/8/layout/cycle2"/>
    <dgm:cxn modelId="{2B667101-90A0-4885-A87D-E0274E74D66F}" type="presParOf" srcId="{CCB6AEFA-348E-4C19-93D4-756357523642}" destId="{4E8B928D-A5FB-426B-892A-54C365F75C3A}" srcOrd="4" destOrd="0" presId="urn:microsoft.com/office/officeart/2005/8/layout/cycle2"/>
    <dgm:cxn modelId="{B6E98447-E988-47F4-BFB1-9F2F6ED29645}" type="presParOf" srcId="{CCB6AEFA-348E-4C19-93D4-756357523642}" destId="{DA953E8D-97EF-41BE-A95E-B111A14DC476}" srcOrd="5" destOrd="0" presId="urn:microsoft.com/office/officeart/2005/8/layout/cycle2"/>
    <dgm:cxn modelId="{8CDAF7FF-6C44-432E-B13D-0E71354CAB84}" type="presParOf" srcId="{DA953E8D-97EF-41BE-A95E-B111A14DC476}" destId="{F63C2C86-B21F-42CE-90E3-5DD256398CEB}" srcOrd="0" destOrd="0" presId="urn:microsoft.com/office/officeart/2005/8/layout/cycle2"/>
    <dgm:cxn modelId="{D6C7236C-E2A7-483D-9CE9-57E37E6E4FF7}" type="presParOf" srcId="{CCB6AEFA-348E-4C19-93D4-756357523642}" destId="{EF9B31AE-C037-4779-9B5E-9C183C34817A}" srcOrd="6" destOrd="0" presId="urn:microsoft.com/office/officeart/2005/8/layout/cycle2"/>
    <dgm:cxn modelId="{669DF85E-E684-4B25-9F2C-14188B2DA2BF}" type="presParOf" srcId="{CCB6AEFA-348E-4C19-93D4-756357523642}" destId="{B09DFD15-8B65-466C-A07E-CAEF280163A0}" srcOrd="7" destOrd="0" presId="urn:microsoft.com/office/officeart/2005/8/layout/cycle2"/>
    <dgm:cxn modelId="{164E593F-69A2-465B-B63C-B87B3E6DB308}" type="presParOf" srcId="{B09DFD15-8B65-466C-A07E-CAEF280163A0}" destId="{B2F7DCFB-AF8A-4CC7-9B3E-446D6ED65A0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B8E96-5367-4F84-BB68-0868FB00E538}" type="doc">
      <dgm:prSet loTypeId="urn:microsoft.com/office/officeart/2005/8/layout/hProcess9#1" loCatId="process" qsTypeId="urn:microsoft.com/office/officeart/2005/8/quickstyle/simple1#2" qsCatId="simple" csTypeId="urn:microsoft.com/office/officeart/2005/8/colors/accent2_2#2" csCatId="accent2" phldr="1"/>
      <dgm:spPr/>
    </dgm:pt>
    <dgm:pt modelId="{082B8EE4-22AD-4562-9E81-A5A29E2374DD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纯新用户</a:t>
          </a:r>
        </a:p>
      </dgm:t>
    </dgm:pt>
    <dgm:pt modelId="{DD5CB5DB-60B9-4BD9-9C1B-39C8683ABC6E}" type="parTrans" cxnId="{8F58B75C-FFCD-43B9-9525-02425F115AE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C479A3-33D4-4BA6-A7F5-DC4B943A484A}" type="sibTrans" cxnId="{8F58B75C-FFCD-43B9-9525-02425F115AE0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B65A82-A38E-489C-A7E3-097DE0263D4F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准新用户</a:t>
          </a:r>
        </a:p>
      </dgm:t>
    </dgm:pt>
    <dgm:pt modelId="{1F446DE9-1334-4957-8B23-B3CA7E05A6C9}" type="parTrans" cxnId="{D20A71F2-0944-4CBB-AF30-87FDB364B86F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3A9E89-55CE-4A21-91CB-0DC1E727E783}" type="sibTrans" cxnId="{D20A71F2-0944-4CBB-AF30-87FDB364B86F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A549960-EF45-41CD-8E4B-9FAF28DC919D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活跃用户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普通用户</a:t>
          </a:r>
        </a:p>
      </dgm:t>
    </dgm:pt>
    <dgm:pt modelId="{53355FA5-C271-42F1-9A3D-9D4B0E1CB198}" type="parTrans" cxnId="{C95BD79A-C10A-402B-B5DA-9BE1D08A9609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FBA8D6-5429-4180-89FA-FA1BFE10D8B5}" type="sibTrans" cxnId="{C95BD79A-C10A-402B-B5DA-9BE1D08A9609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CE83D4-7270-4108-AD39-E987ABAC0C45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预留流失用户</a:t>
          </a:r>
        </a:p>
      </dgm:t>
    </dgm:pt>
    <dgm:pt modelId="{389330D7-480C-4408-9956-C0A6B059671C}" type="parTrans" cxnId="{88CC3F49-E561-4CEC-BF56-29DA8A700C7F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7F375E-936A-4979-ABA1-71DDD6CB4397}" type="sibTrans" cxnId="{88CC3F49-E561-4CEC-BF56-29DA8A700C7F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E5DB48-7554-4062-AF6F-F693ECA6D1D2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沉睡用户</a:t>
          </a:r>
        </a:p>
      </dgm:t>
    </dgm:pt>
    <dgm:pt modelId="{D7A03CA3-60CC-4B84-8809-60CB4323DCA3}" type="parTrans" cxnId="{CA483661-5BC4-4F04-9EA0-0942CF07D07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7EDADE-8D01-425E-B374-7B6596BECE6B}" type="sibTrans" cxnId="{CA483661-5BC4-4F04-9EA0-0942CF07D071}">
      <dgm:prSet/>
      <dgm:spPr/>
      <dgm:t>
        <a:bodyPr/>
        <a:lstStyle/>
        <a:p>
          <a:endParaRPr lang="zh-CN" altLang="en-US" sz="1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44EDD0-97C9-49B7-809D-61083ACD97F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非拍卖用户</a:t>
          </a:r>
        </a:p>
      </dgm:t>
    </dgm:pt>
    <dgm:pt modelId="{C3F51D45-3B8A-4ADA-81F0-5E19D75903DB}" type="parTrans" cxnId="{D2E36969-9067-45EB-89BD-5A8346F9C211}">
      <dgm:prSet/>
      <dgm:spPr/>
      <dgm:t>
        <a:bodyPr/>
        <a:lstStyle/>
        <a:p>
          <a:endParaRPr lang="zh-CN" altLang="en-US" sz="1400"/>
        </a:p>
      </dgm:t>
    </dgm:pt>
    <dgm:pt modelId="{04F5CE0F-8E34-4623-9FA0-87D36064903E}" type="sibTrans" cxnId="{D2E36969-9067-45EB-89BD-5A8346F9C211}">
      <dgm:prSet/>
      <dgm:spPr/>
      <dgm:t>
        <a:bodyPr/>
        <a:lstStyle/>
        <a:p>
          <a:endParaRPr lang="zh-CN" altLang="en-US" sz="1400"/>
        </a:p>
      </dgm:t>
    </dgm:pt>
    <dgm:pt modelId="{97178C7C-8C1E-4184-908D-FAE1D409E780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活跃用户</a:t>
          </a:r>
          <a:endParaRPr lang="en-US" altLang="zh-CN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高净值用户</a:t>
          </a:r>
        </a:p>
      </dgm:t>
    </dgm:pt>
    <dgm:pt modelId="{17F4390B-3453-48D9-AC1D-204E44EE01E4}" type="parTrans" cxnId="{C34A4CD2-B79D-40F9-8748-98DE2B355A4B}">
      <dgm:prSet/>
      <dgm:spPr/>
      <dgm:t>
        <a:bodyPr/>
        <a:lstStyle/>
        <a:p>
          <a:endParaRPr lang="zh-CN" altLang="en-US" sz="1600"/>
        </a:p>
      </dgm:t>
    </dgm:pt>
    <dgm:pt modelId="{877AA3BF-14CC-466C-9470-709BE2A8C60F}" type="sibTrans" cxnId="{C34A4CD2-B79D-40F9-8748-98DE2B355A4B}">
      <dgm:prSet/>
      <dgm:spPr/>
      <dgm:t>
        <a:bodyPr/>
        <a:lstStyle/>
        <a:p>
          <a:endParaRPr lang="zh-CN" altLang="en-US" sz="1600"/>
        </a:p>
      </dgm:t>
    </dgm:pt>
    <dgm:pt modelId="{42E10BA5-DBE7-452E-B9D7-625B0ED28CB2}" type="pres">
      <dgm:prSet presAssocID="{6C5B8E96-5367-4F84-BB68-0868FB00E538}" presName="CompostProcess" presStyleCnt="0">
        <dgm:presLayoutVars>
          <dgm:dir/>
          <dgm:resizeHandles val="exact"/>
        </dgm:presLayoutVars>
      </dgm:prSet>
      <dgm:spPr/>
    </dgm:pt>
    <dgm:pt modelId="{47AD4048-052C-4336-94DE-B0CD748FD45C}" type="pres">
      <dgm:prSet presAssocID="{6C5B8E96-5367-4F84-BB68-0868FB00E538}" presName="arrow" presStyleLbl="bgShp" presStyleIdx="0" presStyleCnt="1" custScaleX="116147" custScaleY="100000"/>
      <dgm:spPr>
        <a:solidFill>
          <a:srgbClr val="C00000"/>
        </a:solidFill>
      </dgm:spPr>
    </dgm:pt>
    <dgm:pt modelId="{E5CCAEE5-2689-4353-B1B0-5901441135FD}" type="pres">
      <dgm:prSet presAssocID="{6C5B8E96-5367-4F84-BB68-0868FB00E538}" presName="linearProcess" presStyleCnt="0"/>
      <dgm:spPr/>
    </dgm:pt>
    <dgm:pt modelId="{54ADDBCD-36D2-4614-9166-40ADC2F96FF1}" type="pres">
      <dgm:prSet presAssocID="{0144EDD0-97C9-49B7-809D-61083ACD97FC}" presName="textNode" presStyleLbl="node1" presStyleIdx="0" presStyleCnt="7">
        <dgm:presLayoutVars>
          <dgm:bulletEnabled val="1"/>
        </dgm:presLayoutVars>
      </dgm:prSet>
      <dgm:spPr/>
    </dgm:pt>
    <dgm:pt modelId="{2B6F7D51-62EC-42DC-A9BD-4BF64441673B}" type="pres">
      <dgm:prSet presAssocID="{04F5CE0F-8E34-4623-9FA0-87D36064903E}" presName="sibTrans" presStyleCnt="0"/>
      <dgm:spPr/>
    </dgm:pt>
    <dgm:pt modelId="{FD500785-D15C-4CCA-8195-76F69DBAB374}" type="pres">
      <dgm:prSet presAssocID="{082B8EE4-22AD-4562-9E81-A5A29E2374DD}" presName="textNode" presStyleLbl="node1" presStyleIdx="1" presStyleCnt="7">
        <dgm:presLayoutVars>
          <dgm:bulletEnabled val="1"/>
        </dgm:presLayoutVars>
      </dgm:prSet>
      <dgm:spPr/>
    </dgm:pt>
    <dgm:pt modelId="{76093FD1-13FE-4C3C-8374-9F31A965AE8B}" type="pres">
      <dgm:prSet presAssocID="{64C479A3-33D4-4BA6-A7F5-DC4B943A484A}" presName="sibTrans" presStyleCnt="0"/>
      <dgm:spPr/>
    </dgm:pt>
    <dgm:pt modelId="{DF5BBD12-4336-4983-8A7E-14236D44390C}" type="pres">
      <dgm:prSet presAssocID="{A4B65A82-A38E-489C-A7E3-097DE0263D4F}" presName="textNode" presStyleLbl="node1" presStyleIdx="2" presStyleCnt="7">
        <dgm:presLayoutVars>
          <dgm:bulletEnabled val="1"/>
        </dgm:presLayoutVars>
      </dgm:prSet>
      <dgm:spPr/>
    </dgm:pt>
    <dgm:pt modelId="{0AC3D3C6-3625-4666-AAC9-3F3A03AED507}" type="pres">
      <dgm:prSet presAssocID="{393A9E89-55CE-4A21-91CB-0DC1E727E783}" presName="sibTrans" presStyleCnt="0"/>
      <dgm:spPr/>
    </dgm:pt>
    <dgm:pt modelId="{6C988C78-168E-4092-90F8-C2337947CB06}" type="pres">
      <dgm:prSet presAssocID="{FA549960-EF45-41CD-8E4B-9FAF28DC919D}" presName="textNode" presStyleLbl="node1" presStyleIdx="3" presStyleCnt="7">
        <dgm:presLayoutVars>
          <dgm:bulletEnabled val="1"/>
        </dgm:presLayoutVars>
      </dgm:prSet>
      <dgm:spPr/>
    </dgm:pt>
    <dgm:pt modelId="{4463FB8E-8A07-48F4-950A-D4452AC21674}" type="pres">
      <dgm:prSet presAssocID="{2CFBA8D6-5429-4180-89FA-FA1BFE10D8B5}" presName="sibTrans" presStyleCnt="0"/>
      <dgm:spPr/>
    </dgm:pt>
    <dgm:pt modelId="{67B15A9F-C376-4291-8C32-DA05DDE8B575}" type="pres">
      <dgm:prSet presAssocID="{97178C7C-8C1E-4184-908D-FAE1D409E780}" presName="textNode" presStyleLbl="node1" presStyleIdx="4" presStyleCnt="7">
        <dgm:presLayoutVars>
          <dgm:bulletEnabled val="1"/>
        </dgm:presLayoutVars>
      </dgm:prSet>
      <dgm:spPr/>
    </dgm:pt>
    <dgm:pt modelId="{DC0E5F3E-839B-4BB6-8007-601318912913}" type="pres">
      <dgm:prSet presAssocID="{877AA3BF-14CC-466C-9470-709BE2A8C60F}" presName="sibTrans" presStyleCnt="0"/>
      <dgm:spPr/>
    </dgm:pt>
    <dgm:pt modelId="{8BEC4281-C2F3-4A72-BCAC-AB7D5B2A0048}" type="pres">
      <dgm:prSet presAssocID="{5CCE83D4-7270-4108-AD39-E987ABAC0C45}" presName="textNode" presStyleLbl="node1" presStyleIdx="5" presStyleCnt="7">
        <dgm:presLayoutVars>
          <dgm:bulletEnabled val="1"/>
        </dgm:presLayoutVars>
      </dgm:prSet>
      <dgm:spPr/>
    </dgm:pt>
    <dgm:pt modelId="{A5D1B854-5DAC-4FD7-BF89-D195C28C9B97}" type="pres">
      <dgm:prSet presAssocID="{F87F375E-936A-4979-ABA1-71DDD6CB4397}" presName="sibTrans" presStyleCnt="0"/>
      <dgm:spPr/>
    </dgm:pt>
    <dgm:pt modelId="{568A4153-C60A-4B47-84BA-A8A2E27F7026}" type="pres">
      <dgm:prSet presAssocID="{83E5DB48-7554-4062-AF6F-F693ECA6D1D2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5A7C3D22-7216-485D-B74E-3E59984170A3}" type="presOf" srcId="{FA549960-EF45-41CD-8E4B-9FAF28DC919D}" destId="{6C988C78-168E-4092-90F8-C2337947CB06}" srcOrd="0" destOrd="0" presId="urn:microsoft.com/office/officeart/2005/8/layout/hProcess9#1"/>
    <dgm:cxn modelId="{1B5CF623-4792-443C-93AE-6F58FE032581}" type="presOf" srcId="{082B8EE4-22AD-4562-9E81-A5A29E2374DD}" destId="{FD500785-D15C-4CCA-8195-76F69DBAB374}" srcOrd="0" destOrd="0" presId="urn:microsoft.com/office/officeart/2005/8/layout/hProcess9#1"/>
    <dgm:cxn modelId="{5FC59A35-09A6-4E7B-89E1-194CA8E57267}" type="presOf" srcId="{5CCE83D4-7270-4108-AD39-E987ABAC0C45}" destId="{8BEC4281-C2F3-4A72-BCAC-AB7D5B2A0048}" srcOrd="0" destOrd="0" presId="urn:microsoft.com/office/officeart/2005/8/layout/hProcess9#1"/>
    <dgm:cxn modelId="{8F58B75C-FFCD-43B9-9525-02425F115AE0}" srcId="{6C5B8E96-5367-4F84-BB68-0868FB00E538}" destId="{082B8EE4-22AD-4562-9E81-A5A29E2374DD}" srcOrd="1" destOrd="0" parTransId="{DD5CB5DB-60B9-4BD9-9C1B-39C8683ABC6E}" sibTransId="{64C479A3-33D4-4BA6-A7F5-DC4B943A484A}"/>
    <dgm:cxn modelId="{CA483661-5BC4-4F04-9EA0-0942CF07D071}" srcId="{6C5B8E96-5367-4F84-BB68-0868FB00E538}" destId="{83E5DB48-7554-4062-AF6F-F693ECA6D1D2}" srcOrd="6" destOrd="0" parTransId="{D7A03CA3-60CC-4B84-8809-60CB4323DCA3}" sibTransId="{E97EDADE-8D01-425E-B374-7B6596BECE6B}"/>
    <dgm:cxn modelId="{8261C042-42C3-4A4F-8806-979B6A9B91F0}" type="presOf" srcId="{97178C7C-8C1E-4184-908D-FAE1D409E780}" destId="{67B15A9F-C376-4291-8C32-DA05DDE8B575}" srcOrd="0" destOrd="0" presId="urn:microsoft.com/office/officeart/2005/8/layout/hProcess9#1"/>
    <dgm:cxn modelId="{88CC3F49-E561-4CEC-BF56-29DA8A700C7F}" srcId="{6C5B8E96-5367-4F84-BB68-0868FB00E538}" destId="{5CCE83D4-7270-4108-AD39-E987ABAC0C45}" srcOrd="5" destOrd="0" parTransId="{389330D7-480C-4408-9956-C0A6B059671C}" sibTransId="{F87F375E-936A-4979-ABA1-71DDD6CB4397}"/>
    <dgm:cxn modelId="{D2E36969-9067-45EB-89BD-5A8346F9C211}" srcId="{6C5B8E96-5367-4F84-BB68-0868FB00E538}" destId="{0144EDD0-97C9-49B7-809D-61083ACD97FC}" srcOrd="0" destOrd="0" parTransId="{C3F51D45-3B8A-4ADA-81F0-5E19D75903DB}" sibTransId="{04F5CE0F-8E34-4623-9FA0-87D36064903E}"/>
    <dgm:cxn modelId="{D1701685-9E57-4629-BE46-74A586261794}" type="presOf" srcId="{83E5DB48-7554-4062-AF6F-F693ECA6D1D2}" destId="{568A4153-C60A-4B47-84BA-A8A2E27F7026}" srcOrd="0" destOrd="0" presId="urn:microsoft.com/office/officeart/2005/8/layout/hProcess9#1"/>
    <dgm:cxn modelId="{C95BD79A-C10A-402B-B5DA-9BE1D08A9609}" srcId="{6C5B8E96-5367-4F84-BB68-0868FB00E538}" destId="{FA549960-EF45-41CD-8E4B-9FAF28DC919D}" srcOrd="3" destOrd="0" parTransId="{53355FA5-C271-42F1-9A3D-9D4B0E1CB198}" sibTransId="{2CFBA8D6-5429-4180-89FA-FA1BFE10D8B5}"/>
    <dgm:cxn modelId="{F8B06C9C-D800-4D48-B47A-82458C6200E5}" type="presOf" srcId="{0144EDD0-97C9-49B7-809D-61083ACD97FC}" destId="{54ADDBCD-36D2-4614-9166-40ADC2F96FF1}" srcOrd="0" destOrd="0" presId="urn:microsoft.com/office/officeart/2005/8/layout/hProcess9#1"/>
    <dgm:cxn modelId="{2680AABD-2E43-431E-83CF-4C71B1DD167D}" type="presOf" srcId="{A4B65A82-A38E-489C-A7E3-097DE0263D4F}" destId="{DF5BBD12-4336-4983-8A7E-14236D44390C}" srcOrd="0" destOrd="0" presId="urn:microsoft.com/office/officeart/2005/8/layout/hProcess9#1"/>
    <dgm:cxn modelId="{C34A4CD2-B79D-40F9-8748-98DE2B355A4B}" srcId="{6C5B8E96-5367-4F84-BB68-0868FB00E538}" destId="{97178C7C-8C1E-4184-908D-FAE1D409E780}" srcOrd="4" destOrd="0" parTransId="{17F4390B-3453-48D9-AC1D-204E44EE01E4}" sibTransId="{877AA3BF-14CC-466C-9470-709BE2A8C60F}"/>
    <dgm:cxn modelId="{98FADBE1-460E-4077-AF13-3CF6DF8C6485}" type="presOf" srcId="{6C5B8E96-5367-4F84-BB68-0868FB00E538}" destId="{42E10BA5-DBE7-452E-B9D7-625B0ED28CB2}" srcOrd="0" destOrd="0" presId="urn:microsoft.com/office/officeart/2005/8/layout/hProcess9#1"/>
    <dgm:cxn modelId="{D20A71F2-0944-4CBB-AF30-87FDB364B86F}" srcId="{6C5B8E96-5367-4F84-BB68-0868FB00E538}" destId="{A4B65A82-A38E-489C-A7E3-097DE0263D4F}" srcOrd="2" destOrd="0" parTransId="{1F446DE9-1334-4957-8B23-B3CA7E05A6C9}" sibTransId="{393A9E89-55CE-4A21-91CB-0DC1E727E783}"/>
    <dgm:cxn modelId="{D0CCF320-5093-410B-B965-32F2DE015A86}" type="presParOf" srcId="{42E10BA5-DBE7-452E-B9D7-625B0ED28CB2}" destId="{47AD4048-052C-4336-94DE-B0CD748FD45C}" srcOrd="0" destOrd="0" presId="urn:microsoft.com/office/officeart/2005/8/layout/hProcess9#1"/>
    <dgm:cxn modelId="{27C2D918-F8F8-4FF8-B266-A264A5894E3A}" type="presParOf" srcId="{42E10BA5-DBE7-452E-B9D7-625B0ED28CB2}" destId="{E5CCAEE5-2689-4353-B1B0-5901441135FD}" srcOrd="1" destOrd="0" presId="urn:microsoft.com/office/officeart/2005/8/layout/hProcess9#1"/>
    <dgm:cxn modelId="{35F90F14-94A8-4BA0-82F3-DDFE0C2B753E}" type="presParOf" srcId="{E5CCAEE5-2689-4353-B1B0-5901441135FD}" destId="{54ADDBCD-36D2-4614-9166-40ADC2F96FF1}" srcOrd="0" destOrd="0" presId="urn:microsoft.com/office/officeart/2005/8/layout/hProcess9#1"/>
    <dgm:cxn modelId="{F92C08D0-E39B-4230-9426-F3C5BEFAB2FF}" type="presParOf" srcId="{E5CCAEE5-2689-4353-B1B0-5901441135FD}" destId="{2B6F7D51-62EC-42DC-A9BD-4BF64441673B}" srcOrd="1" destOrd="0" presId="urn:microsoft.com/office/officeart/2005/8/layout/hProcess9#1"/>
    <dgm:cxn modelId="{DD7226D6-E8C8-447A-824E-3837BE9330F6}" type="presParOf" srcId="{E5CCAEE5-2689-4353-B1B0-5901441135FD}" destId="{FD500785-D15C-4CCA-8195-76F69DBAB374}" srcOrd="2" destOrd="0" presId="urn:microsoft.com/office/officeart/2005/8/layout/hProcess9#1"/>
    <dgm:cxn modelId="{425588E3-3D70-49D8-9C19-BF8B7207CF0F}" type="presParOf" srcId="{E5CCAEE5-2689-4353-B1B0-5901441135FD}" destId="{76093FD1-13FE-4C3C-8374-9F31A965AE8B}" srcOrd="3" destOrd="0" presId="urn:microsoft.com/office/officeart/2005/8/layout/hProcess9#1"/>
    <dgm:cxn modelId="{FF8C60FF-F017-4291-A5BE-416A5175AEB9}" type="presParOf" srcId="{E5CCAEE5-2689-4353-B1B0-5901441135FD}" destId="{DF5BBD12-4336-4983-8A7E-14236D44390C}" srcOrd="4" destOrd="0" presId="urn:microsoft.com/office/officeart/2005/8/layout/hProcess9#1"/>
    <dgm:cxn modelId="{64C1C2D1-5253-439A-B453-51D15C9418CC}" type="presParOf" srcId="{E5CCAEE5-2689-4353-B1B0-5901441135FD}" destId="{0AC3D3C6-3625-4666-AAC9-3F3A03AED507}" srcOrd="5" destOrd="0" presId="urn:microsoft.com/office/officeart/2005/8/layout/hProcess9#1"/>
    <dgm:cxn modelId="{A574FD5F-5B81-43DB-8FD8-58E62C3E22E8}" type="presParOf" srcId="{E5CCAEE5-2689-4353-B1B0-5901441135FD}" destId="{6C988C78-168E-4092-90F8-C2337947CB06}" srcOrd="6" destOrd="0" presId="urn:microsoft.com/office/officeart/2005/8/layout/hProcess9#1"/>
    <dgm:cxn modelId="{2E3548FD-A591-4458-BC98-2AEF3CAD5D5C}" type="presParOf" srcId="{E5CCAEE5-2689-4353-B1B0-5901441135FD}" destId="{4463FB8E-8A07-48F4-950A-D4452AC21674}" srcOrd="7" destOrd="0" presId="urn:microsoft.com/office/officeart/2005/8/layout/hProcess9#1"/>
    <dgm:cxn modelId="{ED4D1192-BA36-4BB5-9B80-79BEFC36BEFD}" type="presParOf" srcId="{E5CCAEE5-2689-4353-B1B0-5901441135FD}" destId="{67B15A9F-C376-4291-8C32-DA05DDE8B575}" srcOrd="8" destOrd="0" presId="urn:microsoft.com/office/officeart/2005/8/layout/hProcess9#1"/>
    <dgm:cxn modelId="{D2591BFC-F959-4925-8E1B-EAD25D413667}" type="presParOf" srcId="{E5CCAEE5-2689-4353-B1B0-5901441135FD}" destId="{DC0E5F3E-839B-4BB6-8007-601318912913}" srcOrd="9" destOrd="0" presId="urn:microsoft.com/office/officeart/2005/8/layout/hProcess9#1"/>
    <dgm:cxn modelId="{F26A250E-DB43-4CBD-BCB5-F5FD5BDB2F2B}" type="presParOf" srcId="{E5CCAEE5-2689-4353-B1B0-5901441135FD}" destId="{8BEC4281-C2F3-4A72-BCAC-AB7D5B2A0048}" srcOrd="10" destOrd="0" presId="urn:microsoft.com/office/officeart/2005/8/layout/hProcess9#1"/>
    <dgm:cxn modelId="{A94047D9-3F23-43A8-B618-BE8985900553}" type="presParOf" srcId="{E5CCAEE5-2689-4353-B1B0-5901441135FD}" destId="{A5D1B854-5DAC-4FD7-BF89-D195C28C9B97}" srcOrd="11" destOrd="0" presId="urn:microsoft.com/office/officeart/2005/8/layout/hProcess9#1"/>
    <dgm:cxn modelId="{3D7802B3-B0A1-4534-A5CC-0A376F9817E8}" type="presParOf" srcId="{E5CCAEE5-2689-4353-B1B0-5901441135FD}" destId="{568A4153-C60A-4B47-84BA-A8A2E27F7026}" srcOrd="12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0367C-2A8A-4B48-B831-B2415EE6FEA0}">
      <dsp:nvSpPr>
        <dsp:cNvPr id="0" name=""/>
        <dsp:cNvSpPr/>
      </dsp:nvSpPr>
      <dsp:spPr>
        <a:xfrm>
          <a:off x="1300582" y="620"/>
          <a:ext cx="998285" cy="998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端外拉新</a:t>
          </a:r>
        </a:p>
      </dsp:txBody>
      <dsp:txXfrm>
        <a:off x="1446777" y="146815"/>
        <a:ext cx="705895" cy="705895"/>
      </dsp:txXfrm>
    </dsp:sp>
    <dsp:sp modelId="{7979E739-2175-4927-92AF-3D9A8386E78F}">
      <dsp:nvSpPr>
        <dsp:cNvPr id="0" name=""/>
        <dsp:cNvSpPr/>
      </dsp:nvSpPr>
      <dsp:spPr>
        <a:xfrm rot="2700000">
          <a:off x="2191612" y="855573"/>
          <a:ext cx="264769" cy="336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sp:txBody>
      <dsp:txXfrm>
        <a:off x="2203244" y="894874"/>
        <a:ext cx="185338" cy="202153"/>
      </dsp:txXfrm>
    </dsp:sp>
    <dsp:sp modelId="{285261C0-0F02-4D98-B676-A4586390B64C}">
      <dsp:nvSpPr>
        <dsp:cNvPr id="0" name=""/>
        <dsp:cNvSpPr/>
      </dsp:nvSpPr>
      <dsp:spPr>
        <a:xfrm>
          <a:off x="2359722" y="1059760"/>
          <a:ext cx="998285" cy="998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端内承接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2505917" y="1205955"/>
        <a:ext cx="705895" cy="705895"/>
      </dsp:txXfrm>
    </dsp:sp>
    <dsp:sp modelId="{EDDBF08D-F4E1-42CA-81CD-8B9FA0996907}">
      <dsp:nvSpPr>
        <dsp:cNvPr id="0" name=""/>
        <dsp:cNvSpPr/>
      </dsp:nvSpPr>
      <dsp:spPr>
        <a:xfrm rot="8100000">
          <a:off x="2202209" y="1914713"/>
          <a:ext cx="264769" cy="336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sp:txBody>
      <dsp:txXfrm rot="10800000">
        <a:off x="2270008" y="1954014"/>
        <a:ext cx="185338" cy="202153"/>
      </dsp:txXfrm>
    </dsp:sp>
    <dsp:sp modelId="{4E8B928D-A5FB-426B-892A-54C365F75C3A}">
      <dsp:nvSpPr>
        <dsp:cNvPr id="0" name=""/>
        <dsp:cNvSpPr/>
      </dsp:nvSpPr>
      <dsp:spPr>
        <a:xfrm>
          <a:off x="1300582" y="2118900"/>
          <a:ext cx="998285" cy="998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用户留存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446777" y="2265095"/>
        <a:ext cx="705895" cy="705895"/>
      </dsp:txXfrm>
    </dsp:sp>
    <dsp:sp modelId="{DA953E8D-97EF-41BE-A95E-B111A14DC476}">
      <dsp:nvSpPr>
        <dsp:cNvPr id="0" name=""/>
        <dsp:cNvSpPr/>
      </dsp:nvSpPr>
      <dsp:spPr>
        <a:xfrm rot="13500000">
          <a:off x="1143069" y="1925310"/>
          <a:ext cx="264769" cy="336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sp:txBody>
      <dsp:txXfrm rot="10800000">
        <a:off x="1210868" y="2020777"/>
        <a:ext cx="185338" cy="202153"/>
      </dsp:txXfrm>
    </dsp:sp>
    <dsp:sp modelId="{EF9B31AE-C037-4779-9B5E-9C183C34817A}">
      <dsp:nvSpPr>
        <dsp:cNvPr id="0" name=""/>
        <dsp:cNvSpPr/>
      </dsp:nvSpPr>
      <dsp:spPr>
        <a:xfrm>
          <a:off x="241443" y="1059760"/>
          <a:ext cx="998285" cy="998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用户转化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387638" y="1205955"/>
        <a:ext cx="705895" cy="705895"/>
      </dsp:txXfrm>
    </dsp:sp>
    <dsp:sp modelId="{B09DFD15-8B65-466C-A07E-CAEF280163A0}">
      <dsp:nvSpPr>
        <dsp:cNvPr id="0" name=""/>
        <dsp:cNvSpPr/>
      </dsp:nvSpPr>
      <dsp:spPr>
        <a:xfrm rot="18900000">
          <a:off x="1132472" y="866171"/>
          <a:ext cx="264769" cy="3369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>
            <a:solidFill>
              <a:sysClr val="window" lastClr="FFFFFF"/>
            </a:solidFill>
            <a:latin typeface="Arial"/>
            <a:ea typeface="黑体" panose="02010609060101010101" pitchFamily="49" charset="-122"/>
            <a:cs typeface="+mn-cs"/>
          </a:endParaRPr>
        </a:p>
      </dsp:txBody>
      <dsp:txXfrm>
        <a:off x="1144104" y="961638"/>
        <a:ext cx="185338" cy="202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D4048-052C-4336-94DE-B0CD748FD45C}">
      <dsp:nvSpPr>
        <dsp:cNvPr id="0" name=""/>
        <dsp:cNvSpPr/>
      </dsp:nvSpPr>
      <dsp:spPr>
        <a:xfrm>
          <a:off x="75082" y="0"/>
          <a:ext cx="11626960" cy="2314117"/>
        </a:xfrm>
        <a:prstGeom prst="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DDBCD-36D2-4614-9166-40ADC2F96FF1}">
      <dsp:nvSpPr>
        <dsp:cNvPr id="0" name=""/>
        <dsp:cNvSpPr/>
      </dsp:nvSpPr>
      <dsp:spPr>
        <a:xfrm>
          <a:off x="2300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非拍卖用户</a:t>
          </a:r>
        </a:p>
      </dsp:txBody>
      <dsp:txXfrm>
        <a:off x="47486" y="739421"/>
        <a:ext cx="1381193" cy="835274"/>
      </dsp:txXfrm>
    </dsp:sp>
    <dsp:sp modelId="{FD500785-D15C-4CCA-8195-76F69DBAB374}">
      <dsp:nvSpPr>
        <dsp:cNvPr id="0" name=""/>
        <dsp:cNvSpPr/>
      </dsp:nvSpPr>
      <dsp:spPr>
        <a:xfrm>
          <a:off x="1719126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纯新用户</a:t>
          </a:r>
        </a:p>
      </dsp:txBody>
      <dsp:txXfrm>
        <a:off x="1764312" y="739421"/>
        <a:ext cx="1381193" cy="835274"/>
      </dsp:txXfrm>
    </dsp:sp>
    <dsp:sp modelId="{DF5BBD12-4336-4983-8A7E-14236D44390C}">
      <dsp:nvSpPr>
        <dsp:cNvPr id="0" name=""/>
        <dsp:cNvSpPr/>
      </dsp:nvSpPr>
      <dsp:spPr>
        <a:xfrm>
          <a:off x="3435953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准新用户</a:t>
          </a:r>
        </a:p>
      </dsp:txBody>
      <dsp:txXfrm>
        <a:off x="3481139" y="739421"/>
        <a:ext cx="1381193" cy="835274"/>
      </dsp:txXfrm>
    </dsp:sp>
    <dsp:sp modelId="{6C988C78-168E-4092-90F8-C2337947CB06}">
      <dsp:nvSpPr>
        <dsp:cNvPr id="0" name=""/>
        <dsp:cNvSpPr/>
      </dsp:nvSpPr>
      <dsp:spPr>
        <a:xfrm>
          <a:off x="5152779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活跃用户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普通用户</a:t>
          </a:r>
        </a:p>
      </dsp:txBody>
      <dsp:txXfrm>
        <a:off x="5197965" y="739421"/>
        <a:ext cx="1381193" cy="835274"/>
      </dsp:txXfrm>
    </dsp:sp>
    <dsp:sp modelId="{67B15A9F-C376-4291-8C32-DA05DDE8B575}">
      <dsp:nvSpPr>
        <dsp:cNvPr id="0" name=""/>
        <dsp:cNvSpPr/>
      </dsp:nvSpPr>
      <dsp:spPr>
        <a:xfrm>
          <a:off x="6869606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活跃用户</a:t>
          </a:r>
          <a:endParaRPr lang="en-US" altLang="zh-CN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-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高净值用户</a:t>
          </a:r>
        </a:p>
      </dsp:txBody>
      <dsp:txXfrm>
        <a:off x="6914792" y="739421"/>
        <a:ext cx="1381193" cy="835274"/>
      </dsp:txXfrm>
    </dsp:sp>
    <dsp:sp modelId="{8BEC4281-C2F3-4A72-BCAC-AB7D5B2A0048}">
      <dsp:nvSpPr>
        <dsp:cNvPr id="0" name=""/>
        <dsp:cNvSpPr/>
      </dsp:nvSpPr>
      <dsp:spPr>
        <a:xfrm>
          <a:off x="8586432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预留流失用户</a:t>
          </a:r>
        </a:p>
      </dsp:txBody>
      <dsp:txXfrm>
        <a:off x="8631618" y="739421"/>
        <a:ext cx="1381193" cy="835274"/>
      </dsp:txXfrm>
    </dsp:sp>
    <dsp:sp modelId="{568A4153-C60A-4B47-84BA-A8A2E27F7026}">
      <dsp:nvSpPr>
        <dsp:cNvPr id="0" name=""/>
        <dsp:cNvSpPr/>
      </dsp:nvSpPr>
      <dsp:spPr>
        <a:xfrm>
          <a:off x="10303259" y="694235"/>
          <a:ext cx="1471565" cy="92564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沉睡用户</a:t>
          </a:r>
        </a:p>
      </dsp:txBody>
      <dsp:txXfrm>
        <a:off x="10348445" y="739421"/>
        <a:ext cx="1381193" cy="83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AA70-AF4E-410D-934B-1FC944BFEC01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0C0D1-A06E-497C-B6C4-8C0C773D75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0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中版本：英文主标增加调性</a:t>
            </a:r>
            <a:r>
              <a:rPr lang="zh-CN" altLang="en-US" baseline="0" dirty="0"/>
              <a:t> 副标可以用中文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531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-180975" y="836613"/>
            <a:ext cx="7413625" cy="41703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5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拍卖业务转化周期长，用户活跃与转化呈显著的正相关，用户留存是转化的基石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0C0D1-A06E-497C-B6C4-8C0C773D75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140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0C0D1-A06E-497C-B6C4-8C0C773D75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-180975" y="836613"/>
            <a:ext cx="7413625" cy="41703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1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数据问题：搜索、其他渠道、云主题数据对不上、渠道数据对不上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0C0D1-A06E-497C-B6C4-8C0C773D75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8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-180975" y="836613"/>
            <a:ext cx="7413625" cy="41703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前人制定的拍卖生命周期，后续可能会根据分析结果进行调整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17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9BA5DC-A158-4F66-9B06-FBF1C9C3D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F225D2-DA50-4C3A-A043-3A1A6819E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9C1BE1-4C62-455E-B93A-8CE5958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9673DC-AEFA-4B28-AE67-F24225C0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93C470-8C4D-49FF-B56C-09072BBA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1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4BC798-BBF6-4388-88B7-3FB8968F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267AEE-E5AF-4DD5-8370-6DDA2D24D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19968C-D12F-4264-B703-4B2DC205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BDE63E-AD73-49FE-AB25-07786AE7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DAADC-FCD9-43B8-9F49-8DFCB0D9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9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F039A2-CFD2-44D6-94E7-2675A3E0A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70FDFC-09A6-41B5-8F54-993956748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C13B8-D0C4-4FFF-8298-731B7E44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2B10E7-ECD4-4B8B-8FA5-280D6F2B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8140EF-BD28-4C65-B76C-9266668D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8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4518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1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0" y="552450"/>
            <a:ext cx="5111750" cy="280670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0" y="3422650"/>
            <a:ext cx="5111750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2844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21958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81005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0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0" y="1619250"/>
            <a:ext cx="5003800" cy="460375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31550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0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8494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0" y="3524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0" y="5651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0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15366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0" y="2987675"/>
            <a:ext cx="9810750" cy="51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6887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F01639-89F3-45D2-AE9C-DD144DEE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798EC2-1172-4263-8215-60B78140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EFD7AF-6E49-4F57-B733-5F433093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8E438-3519-45E2-A854-AE899DDE0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C28632-7154-48D1-82AF-9581BF40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024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174456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3605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836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0" y="4502726"/>
            <a:ext cx="12192000" cy="127663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6096000" y="4806338"/>
            <a:ext cx="435247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浙江核新同花顺网络信息股份有限公司</a:t>
            </a:r>
          </a:p>
          <a:p>
            <a:pPr>
              <a:lnSpc>
                <a:spcPct val="150000"/>
              </a:lnSpc>
            </a:pPr>
            <a:r>
              <a:rPr kumimoji="1" lang="en-US" altLang="zh-CN" sz="11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CopyrightHithink RoyalFlush Information Network Co.,Ltd.</a:t>
            </a:r>
            <a:endParaRPr kumimoji="1" lang="zh-CN" altLang="en-US" sz="11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8971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2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76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21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1A1FD1-1765-0346-96F3-AFC34D9DEE4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24895"/>
            <a:ext cx="10515600" cy="475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166468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83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1A1FD1-1765-0346-96F3-AFC34D9DE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24895"/>
            <a:ext cx="5219700" cy="475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E192F2-A66B-2C47-B4C4-6814F0616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1" y="1424895"/>
            <a:ext cx="5219700" cy="47520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76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4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图模板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1098259"/>
            <a:ext cx="6172200" cy="48736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+mn-ea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>
                <a:latin typeface="+mn-ea"/>
                <a:ea typeface="+mn-ea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+mn-ea"/>
                <a:ea typeface="+mn-ea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latin typeface="+mn-ea"/>
                <a:ea typeface="+mn-ea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1600">
                <a:latin typeface="+mn-ea"/>
                <a:ea typeface="+mn-ea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76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16" name="图表占位符 15"/>
          <p:cNvSpPr>
            <a:spLocks noGrp="1"/>
          </p:cNvSpPr>
          <p:nvPr>
            <p:ph type="chart" sz="quarter" idx="12"/>
          </p:nvPr>
        </p:nvSpPr>
        <p:spPr>
          <a:xfrm>
            <a:off x="850900" y="1250993"/>
            <a:ext cx="4046538" cy="47208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786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图模板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76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26" name="图表占位符 15"/>
          <p:cNvSpPr>
            <a:spLocks noGrp="1"/>
          </p:cNvSpPr>
          <p:nvPr>
            <p:ph type="chart" sz="quarter" idx="12"/>
          </p:nvPr>
        </p:nvSpPr>
        <p:spPr>
          <a:xfrm>
            <a:off x="1043448" y="1226930"/>
            <a:ext cx="4046538" cy="47208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" name="SmartArt 占位符 10"/>
          <p:cNvSpPr>
            <a:spLocks noGrp="1"/>
          </p:cNvSpPr>
          <p:nvPr>
            <p:ph type="dgm" sz="quarter" idx="13"/>
          </p:nvPr>
        </p:nvSpPr>
        <p:spPr>
          <a:xfrm>
            <a:off x="5390978" y="1226930"/>
            <a:ext cx="5686425" cy="47208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976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图模板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041" y="1468438"/>
            <a:ext cx="3932237" cy="440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76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7" name="图表占位符 6"/>
          <p:cNvSpPr>
            <a:spLocks noGrp="1"/>
          </p:cNvSpPr>
          <p:nvPr>
            <p:ph type="chart" sz="quarter" idx="12"/>
          </p:nvPr>
        </p:nvSpPr>
        <p:spPr>
          <a:xfrm>
            <a:off x="5294313" y="1468438"/>
            <a:ext cx="6059487" cy="44005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7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7B780-F2F5-49F8-8038-FCF7ADA6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43B3EA-DE18-40CC-A377-85404187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78E1FB-D89F-4E1D-95BE-E1D8917C3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AD843F-E6B4-446D-BC3C-3B5C9CD9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E68D07-840D-4F04-846F-8F03FC07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506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图模板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A492B852-7B88-7F4D-964E-55CFB00AF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2766"/>
            <a:ext cx="10515600" cy="75049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800" b="1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标题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0" y="1276350"/>
            <a:ext cx="10502900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图表占位符 9"/>
          <p:cNvSpPr>
            <a:spLocks noGrp="1"/>
          </p:cNvSpPr>
          <p:nvPr>
            <p:ph type="chart" sz="quarter" idx="14"/>
          </p:nvPr>
        </p:nvSpPr>
        <p:spPr>
          <a:xfrm>
            <a:off x="850900" y="2314575"/>
            <a:ext cx="10502900" cy="37909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90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7566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7764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556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D13FBB-AE5A-403C-82A4-1DC1B5A7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8C6C5-2F7A-4684-8761-1FDD4EB41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0D5611-FD70-48EB-800B-773702F7C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438FC9-883E-42DF-B473-A555263B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7CFBAA-3661-4F90-B630-EFECAA36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B75372-2982-4326-ACB7-3DC58A82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4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DC3BC-72AD-4C08-BB10-B71CA349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58DEBA-65B3-4B29-BAA9-321F1A8C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306F70-DF8E-4ADD-B978-552E02F57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ABC391-E4D4-4BF5-8E74-9F2DC8671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A0A972-BEAF-4B0E-9C7F-805ADFE1F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0C57FB7-3C44-48AE-9A0F-4ACFEF6A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EE6CF2-7212-40BC-8833-0EA45E1B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1C263E-1C57-439C-BFF4-72EA60FF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88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70B54-178D-476B-8D7C-B33F72B9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4A8FFE-32A1-40CF-8AB1-E734EEF1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95CB6-5D9B-4105-9275-78CFA8D4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36169B6-95F7-4AB0-BBFC-820AC1EF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16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39EE16-17D0-41E9-84A4-7E0A4DF1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21D788-74AB-47D7-AAB9-3ECC7781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203CE7-2FA6-4E5A-B190-1750AA5A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45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75811-61FD-46B2-A515-6DB81A02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515CE6-ED54-4AF4-B7D2-207CB3CB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081BC9-507E-4C84-B10B-BC8ACEEF9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F1601E-C605-4C26-B053-C8DC5988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1FEEE4-AE55-478F-9CD4-964BD517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02A4F8-DEED-4B77-A77C-4DA2138F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19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11660-959B-4858-835F-499C536E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600839-56B7-475F-9F7E-FB106F0B7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BC2A8A-DB6B-4AA8-9A26-B4097C61E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64BD2C-AD97-4F8A-96D6-69E81C3C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2B41F4-542D-4B62-B9D9-8EA9F018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37E6F4-1C33-4D1C-8201-1F73B8DB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4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02279B-6619-4B84-9496-0039DB3A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79E99E-4023-4BCF-9D2D-58E07EAD6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68C08-C536-4805-907A-CEBA89C3F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FB7C-25EC-460D-AFB6-6B0D8F909D70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05F65D-6B87-4AFC-A248-3A60D1389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041A11-2020-45B0-83D3-038ABD5F1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1063-C283-4510-A6D8-E3F0FE1E4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14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92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"/>
            <a:ext cx="12191098" cy="6859205"/>
          </a:xfrm>
          <a:prstGeom prst="rect">
            <a:avLst/>
          </a:prstGeom>
          <a:solidFill>
            <a:srgbClr val="BEBEBE"/>
          </a:solidFill>
        </p:spPr>
      </p:pic>
      <p:sp>
        <p:nvSpPr>
          <p:cNvPr id="8" name="矩形 7"/>
          <p:cNvSpPr/>
          <p:nvPr userDrawn="1"/>
        </p:nvSpPr>
        <p:spPr>
          <a:xfrm>
            <a:off x="0" y="6644640"/>
            <a:ext cx="12192000" cy="2133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9" name="直线连接符 6"/>
          <p:cNvCxnSpPr/>
          <p:nvPr userDrawn="1"/>
        </p:nvCxnSpPr>
        <p:spPr>
          <a:xfrm>
            <a:off x="8732312" y="646588"/>
            <a:ext cx="3322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9425613" y="384205"/>
            <a:ext cx="16722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dirty="0">
                <a:solidFill>
                  <a:prstClr val="black"/>
                </a:solidFill>
              </a:rPr>
              <a:t>http://www.10jqka.com.cn</a:t>
            </a:r>
          </a:p>
        </p:txBody>
      </p:sp>
      <p:pic>
        <p:nvPicPr>
          <p:cNvPr id="14" name="图片 13" descr="矢量智能对象"/>
          <p:cNvPicPr>
            <a:picLocks noChangeAspect="1"/>
          </p:cNvPicPr>
          <p:nvPr userDrawn="1"/>
        </p:nvPicPr>
        <p:blipFill rotWithShape="1">
          <a:blip r:embed="rId15" cstate="print"/>
          <a:srcRect l="34306" t="1" b="23677"/>
          <a:stretch>
            <a:fillRect/>
          </a:stretch>
        </p:blipFill>
        <p:spPr>
          <a:xfrm>
            <a:off x="9449764" y="76445"/>
            <a:ext cx="1064871" cy="3705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559" y="89549"/>
            <a:ext cx="581246" cy="467334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24250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封面底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330" y="3171779"/>
            <a:ext cx="965200" cy="1054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105" y="4499736"/>
            <a:ext cx="552450" cy="139700"/>
          </a:xfrm>
          <a:prstGeom prst="rect">
            <a:avLst/>
          </a:prstGeom>
        </p:spPr>
      </p:pic>
      <p:sp>
        <p:nvSpPr>
          <p:cNvPr id="15" name="Shape 145"/>
          <p:cNvSpPr/>
          <p:nvPr/>
        </p:nvSpPr>
        <p:spPr>
          <a:xfrm>
            <a:off x="1090879" y="2948200"/>
            <a:ext cx="3898503" cy="97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defTabSz="412750" hangingPunct="0"/>
            <a:r>
              <a:rPr lang="zh-CN" altLang="en-US" sz="6000" kern="0" dirty="0"/>
              <a:t>试用期述职</a:t>
            </a:r>
            <a:endParaRPr sz="6000" kern="0" dirty="0"/>
          </a:p>
        </p:txBody>
      </p:sp>
      <p:sp>
        <p:nvSpPr>
          <p:cNvPr id="17" name="Shape 147"/>
          <p:cNvSpPr/>
          <p:nvPr/>
        </p:nvSpPr>
        <p:spPr>
          <a:xfrm>
            <a:off x="6402273" y="4420827"/>
            <a:ext cx="2589327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defTabSz="412750" hangingPunct="0"/>
            <a:r>
              <a:rPr lang="en-US" altLang="zh-CN" sz="1600" kern="0" dirty="0"/>
              <a:t>BI—</a:t>
            </a:r>
            <a:r>
              <a:rPr lang="zh-CN" altLang="en-US" sz="1600" kern="0" dirty="0"/>
              <a:t>逗之</a:t>
            </a:r>
            <a:endParaRPr sz="1600" kern="0" dirty="0"/>
          </a:p>
        </p:txBody>
      </p:sp>
      <p:sp>
        <p:nvSpPr>
          <p:cNvPr id="18" name="Shape 131"/>
          <p:cNvSpPr/>
          <p:nvPr/>
        </p:nvSpPr>
        <p:spPr>
          <a:xfrm>
            <a:off x="2051818" y="685529"/>
            <a:ext cx="38100" cy="381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/>
            </a:pPr>
            <a:endParaRPr sz="16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" name="Shape 132"/>
          <p:cNvSpPr/>
          <p:nvPr/>
        </p:nvSpPr>
        <p:spPr>
          <a:xfrm>
            <a:off x="2203617" y="511957"/>
            <a:ext cx="621966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 defTabSz="412750" hangingPunct="0"/>
            <a:r>
              <a:rPr sz="1900" kern="0" dirty="0"/>
              <a:t>20</a:t>
            </a:r>
            <a:r>
              <a:rPr lang="en-US" altLang="zh-CN" sz="1900" kern="0" dirty="0"/>
              <a:t>23</a:t>
            </a:r>
            <a:endParaRPr sz="1900" kern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69" y="511957"/>
            <a:ext cx="131445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956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8">
            <a:extLst>
              <a:ext uri="{FF2B5EF4-FFF2-40B4-BE49-F238E27FC236}">
                <a16:creationId xmlns:a16="http://schemas.microsoft.com/office/drawing/2014/main" id="{8FF1B336-3F66-4B06-A877-9DB970B9CF83}"/>
              </a:ext>
            </a:extLst>
          </p:cNvPr>
          <p:cNvSpPr/>
          <p:nvPr/>
        </p:nvSpPr>
        <p:spPr>
          <a:xfrm>
            <a:off x="415449" y="449370"/>
            <a:ext cx="5532074" cy="58990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在拍卖中的角色定位：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29">
            <a:extLst>
              <a:ext uri="{FF2B5EF4-FFF2-40B4-BE49-F238E27FC236}">
                <a16:creationId xmlns:a16="http://schemas.microsoft.com/office/drawing/2014/main" id="{D4477402-580B-446C-99BF-A49839CC38EE}"/>
              </a:ext>
            </a:extLst>
          </p:cNvPr>
          <p:cNvSpPr/>
          <p:nvPr/>
        </p:nvSpPr>
        <p:spPr bwMode="auto">
          <a:xfrm>
            <a:off x="2095366" y="5298030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solidFill>
                <a:srgbClr val="1F1F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Group 134">
            <a:extLst>
              <a:ext uri="{FF2B5EF4-FFF2-40B4-BE49-F238E27FC236}">
                <a16:creationId xmlns:a16="http://schemas.microsoft.com/office/drawing/2014/main" id="{0C0DB884-DA6B-401D-BA0F-57C97729E78D}"/>
              </a:ext>
            </a:extLst>
          </p:cNvPr>
          <p:cNvGrpSpPr/>
          <p:nvPr/>
        </p:nvGrpSpPr>
        <p:grpSpPr>
          <a:xfrm>
            <a:off x="5051036" y="3090370"/>
            <a:ext cx="2089928" cy="3231617"/>
            <a:chOff x="3606801" y="1272140"/>
            <a:chExt cx="1920875" cy="2970213"/>
          </a:xfrm>
        </p:grpSpPr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A387075F-1BF1-4FAB-97D9-A2309C5C88E4}"/>
                </a:ext>
              </a:extLst>
            </p:cNvPr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rgbClr val="9B1E1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5" name="Group 104">
              <a:extLst>
                <a:ext uri="{FF2B5EF4-FFF2-40B4-BE49-F238E27FC236}">
                  <a16:creationId xmlns:a16="http://schemas.microsoft.com/office/drawing/2014/main" id="{2F1B7C43-78A5-45D3-93C0-A9D4ECF87C19}"/>
                </a:ext>
              </a:extLst>
            </p:cNvPr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rgbClr val="1F1F1F">
                <a:lumMod val="65000"/>
                <a:lumOff val="35000"/>
              </a:srgb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61" name="Freeform 36">
                <a:extLst>
                  <a:ext uri="{FF2B5EF4-FFF2-40B4-BE49-F238E27FC236}">
                    <a16:creationId xmlns:a16="http://schemas.microsoft.com/office/drawing/2014/main" id="{2D51F678-32C5-4EB0-99C2-355F23FB2341}"/>
                  </a:ext>
                </a:extLst>
              </p:cNvPr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solidFill>
                <a:srgbClr val="1F1F1F">
                  <a:lumMod val="90000"/>
                  <a:lumOff val="10000"/>
                </a:srgb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5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38">
                <a:extLst>
                  <a:ext uri="{FF2B5EF4-FFF2-40B4-BE49-F238E27FC236}">
                    <a16:creationId xmlns:a16="http://schemas.microsoft.com/office/drawing/2014/main" id="{56FE1438-5BE5-43BC-88A5-F702A10D02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3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solidFill>
                <a:srgbClr val="1F1F1F">
                  <a:lumMod val="90000"/>
                  <a:lumOff val="10000"/>
                </a:srgb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5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39">
                <a:extLst>
                  <a:ext uri="{FF2B5EF4-FFF2-40B4-BE49-F238E27FC236}">
                    <a16:creationId xmlns:a16="http://schemas.microsoft.com/office/drawing/2014/main" id="{1F945D20-1B06-4C60-B782-A5B5877388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3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F1F">
                  <a:lumMod val="90000"/>
                  <a:lumOff val="10000"/>
                </a:srgb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555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F65DD705-48C3-48EB-82DA-F70FFFE234AC}"/>
                </a:ext>
              </a:extLst>
            </p:cNvPr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rgbClr val="9B1E11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06EDE557-5683-4805-B27F-BE3889F4E149}"/>
                </a:ext>
              </a:extLst>
            </p:cNvPr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rgbClr val="9B1E1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2D8F8168-C7D8-48FE-8565-3418F5CA1D81}"/>
                </a:ext>
              </a:extLst>
            </p:cNvPr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6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rgbClr val="9B1E11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1D12F262-6532-444F-96D2-71796FA1A3C3}"/>
                </a:ext>
              </a:extLst>
            </p:cNvPr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9B1E11">
                <a:lumMod val="75000"/>
              </a:srgb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5D8C5CCD-FDA8-4561-81EE-BEF8156E3A2A}"/>
                </a:ext>
              </a:extLst>
            </p:cNvPr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B1E1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4" name="Oval 108">
            <a:extLst>
              <a:ext uri="{FF2B5EF4-FFF2-40B4-BE49-F238E27FC236}">
                <a16:creationId xmlns:a16="http://schemas.microsoft.com/office/drawing/2014/main" id="{5C32E232-A461-48E2-B5F5-641E5C441DA8}"/>
              </a:ext>
            </a:extLst>
          </p:cNvPr>
          <p:cNvSpPr/>
          <p:nvPr/>
        </p:nvSpPr>
        <p:spPr>
          <a:xfrm>
            <a:off x="4163095" y="4112076"/>
            <a:ext cx="720000" cy="720000"/>
          </a:xfrm>
          <a:prstGeom prst="ellipse">
            <a:avLst/>
          </a:prstGeom>
          <a:solidFill>
            <a:srgbClr val="7366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Oval 121">
            <a:extLst>
              <a:ext uri="{FF2B5EF4-FFF2-40B4-BE49-F238E27FC236}">
                <a16:creationId xmlns:a16="http://schemas.microsoft.com/office/drawing/2014/main" id="{5A9726BE-C1B3-4B15-A5CD-9D6045766B79}"/>
              </a:ext>
            </a:extLst>
          </p:cNvPr>
          <p:cNvSpPr/>
          <p:nvPr/>
        </p:nvSpPr>
        <p:spPr>
          <a:xfrm>
            <a:off x="7308907" y="4112076"/>
            <a:ext cx="720000" cy="720000"/>
          </a:xfrm>
          <a:prstGeom prst="ellipse">
            <a:avLst/>
          </a:prstGeom>
          <a:solidFill>
            <a:srgbClr val="7366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Oval 48">
            <a:extLst>
              <a:ext uri="{FF2B5EF4-FFF2-40B4-BE49-F238E27FC236}">
                <a16:creationId xmlns:a16="http://schemas.microsoft.com/office/drawing/2014/main" id="{E698D149-377A-4401-A880-4F04AE7C4BAB}"/>
              </a:ext>
            </a:extLst>
          </p:cNvPr>
          <p:cNvSpPr/>
          <p:nvPr/>
        </p:nvSpPr>
        <p:spPr>
          <a:xfrm>
            <a:off x="4858390" y="2506251"/>
            <a:ext cx="720000" cy="720000"/>
          </a:xfrm>
          <a:prstGeom prst="ellipse">
            <a:avLst/>
          </a:prstGeom>
          <a:solidFill>
            <a:srgbClr val="7366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bIns="1219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Oval 50">
            <a:extLst>
              <a:ext uri="{FF2B5EF4-FFF2-40B4-BE49-F238E27FC236}">
                <a16:creationId xmlns:a16="http://schemas.microsoft.com/office/drawing/2014/main" id="{D8F2AF6E-DCA2-4D88-9CEF-76FEE9FAAA42}"/>
              </a:ext>
            </a:extLst>
          </p:cNvPr>
          <p:cNvSpPr/>
          <p:nvPr/>
        </p:nvSpPr>
        <p:spPr>
          <a:xfrm>
            <a:off x="6613612" y="2506251"/>
            <a:ext cx="720000" cy="720000"/>
          </a:xfrm>
          <a:prstGeom prst="ellipse">
            <a:avLst/>
          </a:prstGeom>
          <a:solidFill>
            <a:srgbClr val="7366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97C3788-AC7B-4EAE-A763-633135135B62}"/>
              </a:ext>
            </a:extLst>
          </p:cNvPr>
          <p:cNvGrpSpPr/>
          <p:nvPr/>
        </p:nvGrpSpPr>
        <p:grpSpPr>
          <a:xfrm>
            <a:off x="5767086" y="2245467"/>
            <a:ext cx="720000" cy="720000"/>
            <a:chOff x="5767086" y="2245467"/>
            <a:chExt cx="720000" cy="720000"/>
          </a:xfrm>
        </p:grpSpPr>
        <p:sp>
          <p:nvSpPr>
            <p:cNvPr id="69" name="Oval 49">
              <a:extLst>
                <a:ext uri="{FF2B5EF4-FFF2-40B4-BE49-F238E27FC236}">
                  <a16:creationId xmlns:a16="http://schemas.microsoft.com/office/drawing/2014/main" id="{BE956FF0-738C-4706-B81D-3B7593C53A6F}"/>
                </a:ext>
              </a:extLst>
            </p:cNvPr>
            <p:cNvSpPr/>
            <p:nvPr/>
          </p:nvSpPr>
          <p:spPr>
            <a:xfrm>
              <a:off x="5767086" y="2245467"/>
              <a:ext cx="720000" cy="720000"/>
            </a:xfrm>
            <a:prstGeom prst="ellipse">
              <a:avLst/>
            </a:prstGeom>
            <a:solidFill>
              <a:srgbClr val="9B1E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74080899-BC52-46FD-8B29-CBCEDB1927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7523" y="2389675"/>
              <a:ext cx="359127" cy="431584"/>
              <a:chOff x="5072479" y="2378340"/>
              <a:chExt cx="239649" cy="288000"/>
            </a:xfrm>
            <a:solidFill>
              <a:srgbClr val="FFFFFF">
                <a:lumMod val="95000"/>
              </a:srgbClr>
            </a:solidFill>
          </p:grpSpPr>
          <p:sp>
            <p:nvSpPr>
              <p:cNvPr id="71" name="Freeform 846">
                <a:extLst>
                  <a:ext uri="{FF2B5EF4-FFF2-40B4-BE49-F238E27FC236}">
                    <a16:creationId xmlns:a16="http://schemas.microsoft.com/office/drawing/2014/main" id="{A4DE2838-256F-4BD1-9FF3-963FD43582E3}"/>
                  </a:ext>
                </a:extLst>
              </p:cNvPr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90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847">
                <a:extLst>
                  <a:ext uri="{FF2B5EF4-FFF2-40B4-BE49-F238E27FC236}">
                    <a16:creationId xmlns:a16="http://schemas.microsoft.com/office/drawing/2014/main" id="{EBAA8B1A-15F9-4B8A-86AE-9606DA378203}"/>
                  </a:ext>
                </a:extLst>
              </p:cNvPr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90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E4B719B-D43E-43CC-BE14-160AA92E684F}"/>
              </a:ext>
            </a:extLst>
          </p:cNvPr>
          <p:cNvGrpSpPr/>
          <p:nvPr/>
        </p:nvGrpSpPr>
        <p:grpSpPr>
          <a:xfrm>
            <a:off x="4485089" y="4969620"/>
            <a:ext cx="720000" cy="720000"/>
            <a:chOff x="4485089" y="4969620"/>
            <a:chExt cx="720000" cy="720000"/>
          </a:xfrm>
        </p:grpSpPr>
        <p:sp>
          <p:nvSpPr>
            <p:cNvPr id="74" name="Oval 113">
              <a:extLst>
                <a:ext uri="{FF2B5EF4-FFF2-40B4-BE49-F238E27FC236}">
                  <a16:creationId xmlns:a16="http://schemas.microsoft.com/office/drawing/2014/main" id="{FD00BD6D-E924-4833-81D7-EDAB8743EDE9}"/>
                </a:ext>
              </a:extLst>
            </p:cNvPr>
            <p:cNvSpPr/>
            <p:nvPr/>
          </p:nvSpPr>
          <p:spPr>
            <a:xfrm>
              <a:off x="4485089" y="4969620"/>
              <a:ext cx="720000" cy="720000"/>
            </a:xfrm>
            <a:prstGeom prst="ellipse">
              <a:avLst/>
            </a:prstGeom>
            <a:solidFill>
              <a:srgbClr val="9B1E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10">
              <a:extLst>
                <a:ext uri="{FF2B5EF4-FFF2-40B4-BE49-F238E27FC236}">
                  <a16:creationId xmlns:a16="http://schemas.microsoft.com/office/drawing/2014/main" id="{83D0FDD2-7815-45CD-ACCA-B3CE3ED58DB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657978" y="5126442"/>
              <a:ext cx="392872" cy="347925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9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84BD57EB-6C22-455D-AFD8-15BE6432EEA2}"/>
              </a:ext>
            </a:extLst>
          </p:cNvPr>
          <p:cNvGrpSpPr/>
          <p:nvPr/>
        </p:nvGrpSpPr>
        <p:grpSpPr>
          <a:xfrm>
            <a:off x="6986912" y="4969620"/>
            <a:ext cx="720000" cy="720000"/>
            <a:chOff x="6986912" y="4969620"/>
            <a:chExt cx="720000" cy="720000"/>
          </a:xfrm>
        </p:grpSpPr>
        <p:sp>
          <p:nvSpPr>
            <p:cNvPr id="77" name="Oval 131">
              <a:extLst>
                <a:ext uri="{FF2B5EF4-FFF2-40B4-BE49-F238E27FC236}">
                  <a16:creationId xmlns:a16="http://schemas.microsoft.com/office/drawing/2014/main" id="{02023430-12CA-419F-ADDA-46734D00A6C9}"/>
                </a:ext>
              </a:extLst>
            </p:cNvPr>
            <p:cNvSpPr/>
            <p:nvPr/>
          </p:nvSpPr>
          <p:spPr>
            <a:xfrm>
              <a:off x="6986912" y="4969620"/>
              <a:ext cx="720000" cy="720000"/>
            </a:xfrm>
            <a:prstGeom prst="ellipse">
              <a:avLst/>
            </a:prstGeom>
            <a:solidFill>
              <a:srgbClr val="9B1E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168">
              <a:extLst>
                <a:ext uri="{FF2B5EF4-FFF2-40B4-BE49-F238E27FC236}">
                  <a16:creationId xmlns:a16="http://schemas.microsoft.com/office/drawing/2014/main" id="{32774FC3-C31B-44E0-A64A-98A34558044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168555" y="5174825"/>
              <a:ext cx="368170" cy="315339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9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2239A14-E1E2-491B-B236-7F20FAEF9A04}"/>
              </a:ext>
            </a:extLst>
          </p:cNvPr>
          <p:cNvGrpSpPr/>
          <p:nvPr/>
        </p:nvGrpSpPr>
        <p:grpSpPr>
          <a:xfrm>
            <a:off x="4223862" y="3221300"/>
            <a:ext cx="720000" cy="720000"/>
            <a:chOff x="4223862" y="3221300"/>
            <a:chExt cx="720000" cy="720000"/>
          </a:xfrm>
        </p:grpSpPr>
        <p:sp>
          <p:nvSpPr>
            <p:cNvPr id="80" name="Oval 98">
              <a:extLst>
                <a:ext uri="{FF2B5EF4-FFF2-40B4-BE49-F238E27FC236}">
                  <a16:creationId xmlns:a16="http://schemas.microsoft.com/office/drawing/2014/main" id="{9FD698BE-087B-41BD-BA38-33BD6CAC7784}"/>
                </a:ext>
              </a:extLst>
            </p:cNvPr>
            <p:cNvSpPr/>
            <p:nvPr/>
          </p:nvSpPr>
          <p:spPr>
            <a:xfrm>
              <a:off x="4223862" y="3221300"/>
              <a:ext cx="720000" cy="720000"/>
            </a:xfrm>
            <a:prstGeom prst="ellipse">
              <a:avLst/>
            </a:prstGeom>
            <a:solidFill>
              <a:srgbClr val="9B1E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203">
              <a:extLst>
                <a:ext uri="{FF2B5EF4-FFF2-40B4-BE49-F238E27FC236}">
                  <a16:creationId xmlns:a16="http://schemas.microsoft.com/office/drawing/2014/main" id="{716E55B0-97F8-4C3A-8738-5CC2101B6A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417145" y="3385867"/>
              <a:ext cx="362620" cy="34765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9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E0B0E473-70DC-439A-94FF-9ACB446B3AB2}"/>
              </a:ext>
            </a:extLst>
          </p:cNvPr>
          <p:cNvGrpSpPr/>
          <p:nvPr/>
        </p:nvGrpSpPr>
        <p:grpSpPr>
          <a:xfrm>
            <a:off x="7248140" y="3221300"/>
            <a:ext cx="720000" cy="720000"/>
            <a:chOff x="7248140" y="3221300"/>
            <a:chExt cx="720000" cy="720000"/>
          </a:xfrm>
        </p:grpSpPr>
        <p:sp>
          <p:nvSpPr>
            <p:cNvPr id="83" name="Oval 117">
              <a:extLst>
                <a:ext uri="{FF2B5EF4-FFF2-40B4-BE49-F238E27FC236}">
                  <a16:creationId xmlns:a16="http://schemas.microsoft.com/office/drawing/2014/main" id="{980660D9-BFDC-41FE-A4F8-1717B80A4E39}"/>
                </a:ext>
              </a:extLst>
            </p:cNvPr>
            <p:cNvSpPr/>
            <p:nvPr/>
          </p:nvSpPr>
          <p:spPr>
            <a:xfrm>
              <a:off x="7248140" y="3221300"/>
              <a:ext cx="720000" cy="720000"/>
            </a:xfrm>
            <a:prstGeom prst="ellipse">
              <a:avLst/>
            </a:prstGeom>
            <a:solidFill>
              <a:srgbClr val="9B1E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4" name="Group 92">
              <a:extLst>
                <a:ext uri="{FF2B5EF4-FFF2-40B4-BE49-F238E27FC236}">
                  <a16:creationId xmlns:a16="http://schemas.microsoft.com/office/drawing/2014/main" id="{17265B33-5C4C-4848-99DC-A18BD3AF4B05}"/>
                </a:ext>
              </a:extLst>
            </p:cNvPr>
            <p:cNvGrpSpPr/>
            <p:nvPr/>
          </p:nvGrpSpPr>
          <p:grpSpPr>
            <a:xfrm>
              <a:off x="7402081" y="3457484"/>
              <a:ext cx="436183" cy="271696"/>
              <a:chOff x="5172076" y="1938338"/>
              <a:chExt cx="471488" cy="293688"/>
            </a:xfrm>
            <a:solidFill>
              <a:srgbClr val="FFFFFF">
                <a:lumMod val="95000"/>
              </a:srgbClr>
            </a:solidFill>
          </p:grpSpPr>
          <p:sp>
            <p:nvSpPr>
              <p:cNvPr id="85" name="Freeform 8">
                <a:extLst>
                  <a:ext uri="{FF2B5EF4-FFF2-40B4-BE49-F238E27FC236}">
                    <a16:creationId xmlns:a16="http://schemas.microsoft.com/office/drawing/2014/main" id="{156A035C-89AC-4573-81D6-64789A2A6B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35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Rectangle 9">
                <a:extLst>
                  <a:ext uri="{FF2B5EF4-FFF2-40B4-BE49-F238E27FC236}">
                    <a16:creationId xmlns:a16="http://schemas.microsoft.com/office/drawing/2014/main" id="{3EFA0FAB-DC04-48F2-BF49-69E320464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35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Rectangle 10">
                <a:extLst>
                  <a:ext uri="{FF2B5EF4-FFF2-40B4-BE49-F238E27FC236}">
                    <a16:creationId xmlns:a16="http://schemas.microsoft.com/office/drawing/2014/main" id="{25F201C8-01ED-4BAA-A8CA-23DE8AD80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535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8" name="矩形 87">
            <a:extLst>
              <a:ext uri="{FF2B5EF4-FFF2-40B4-BE49-F238E27FC236}">
                <a16:creationId xmlns:a16="http://schemas.microsoft.com/office/drawing/2014/main" id="{68624036-189E-4039-8D2E-820E5A13EF1D}"/>
              </a:ext>
            </a:extLst>
          </p:cNvPr>
          <p:cNvSpPr/>
          <p:nvPr/>
        </p:nvSpPr>
        <p:spPr>
          <a:xfrm>
            <a:off x="5393430" y="1143346"/>
            <a:ext cx="139170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一刀</a:t>
            </a:r>
            <a:r>
              <a:rPr lang="en-US" altLang="zh-CN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刀</a:t>
            </a:r>
            <a:r>
              <a:rPr lang="en-US" altLang="zh-CN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</a:p>
        </p:txBody>
      </p:sp>
      <p:sp>
        <p:nvSpPr>
          <p:cNvPr id="89" name="矩形 47">
            <a:extLst>
              <a:ext uri="{FF2B5EF4-FFF2-40B4-BE49-F238E27FC236}">
                <a16:creationId xmlns:a16="http://schemas.microsoft.com/office/drawing/2014/main" id="{0F4FC0A6-5310-4199-A53D-75B2CFC09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8986" y="3388686"/>
            <a:ext cx="3043118" cy="54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kern="0" dirty="0">
                <a:solidFill>
                  <a:srgbClr val="1F1F1F">
                    <a:lumMod val="65000"/>
                    <a:lumOff val="35000"/>
                  </a:srgbClr>
                </a:solidFill>
                <a:sym typeface="微软雅黑" panose="020B0503020204020204" pitchFamily="34" charset="-122"/>
              </a:rPr>
              <a:t>产运策略上线前的数据探索以及策略上线后的效果监控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30725AB6-C182-4150-9B39-2F68C3B3BA31}"/>
              </a:ext>
            </a:extLst>
          </p:cNvPr>
          <p:cNvSpPr/>
          <p:nvPr/>
        </p:nvSpPr>
        <p:spPr>
          <a:xfrm>
            <a:off x="8047692" y="506005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技术团队</a:t>
            </a:r>
            <a:endParaRPr lang="en-US" altLang="zh-CN" sz="20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>
            <a:extLst>
              <a:ext uri="{FF2B5EF4-FFF2-40B4-BE49-F238E27FC236}">
                <a16:creationId xmlns:a16="http://schemas.microsoft.com/office/drawing/2014/main" id="{CB9C25D6-9D59-4B79-8001-51C2D08F8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264" y="5460154"/>
            <a:ext cx="3043118" cy="54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kern="0" dirty="0">
                <a:solidFill>
                  <a:srgbClr val="1F1F1F">
                    <a:lumMod val="65000"/>
                    <a:lumOff val="35000"/>
                  </a:srgbClr>
                </a:solidFill>
                <a:sym typeface="微软雅黑" panose="020B0503020204020204" pitchFamily="34" charset="-122"/>
              </a:rPr>
              <a:t>联合前端、后端、数仓等技术同学共同完善拍卖的底层数据资产建设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88877762-F50E-47D3-979E-5837309ADD77}"/>
              </a:ext>
            </a:extLst>
          </p:cNvPr>
          <p:cNvSpPr/>
          <p:nvPr/>
        </p:nvSpPr>
        <p:spPr>
          <a:xfrm>
            <a:off x="1053727" y="5152229"/>
            <a:ext cx="3217529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其他：大淘</a:t>
            </a:r>
            <a:r>
              <a:rPr lang="en-US" altLang="zh-CN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</a:t>
            </a:r>
            <a:r>
              <a:rPr lang="en-US" altLang="zh-CN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财务等</a:t>
            </a:r>
            <a:endParaRPr lang="en-US" altLang="zh-CN" sz="20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>
            <a:extLst>
              <a:ext uri="{FF2B5EF4-FFF2-40B4-BE49-F238E27FC236}">
                <a16:creationId xmlns:a16="http://schemas.microsoft.com/office/drawing/2014/main" id="{9D82F11D-BD64-425D-9380-CF819DF6D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933" y="5581546"/>
            <a:ext cx="3069428" cy="54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配合除本业务外的其他数据需求方完成需求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86335A84-F563-44EE-92AF-B78A843577A7}"/>
              </a:ext>
            </a:extLst>
          </p:cNvPr>
          <p:cNvSpPr/>
          <p:nvPr/>
        </p:nvSpPr>
        <p:spPr>
          <a:xfrm>
            <a:off x="1037711" y="3068795"/>
            <a:ext cx="2983491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业务团队：大资产</a:t>
            </a:r>
            <a:r>
              <a:rPr lang="en-US" altLang="zh-CN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高消</a:t>
            </a:r>
            <a:endParaRPr lang="en-US" altLang="zh-CN" sz="20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>
            <a:extLst>
              <a:ext uri="{FF2B5EF4-FFF2-40B4-BE49-F238E27FC236}">
                <a16:creationId xmlns:a16="http://schemas.microsoft.com/office/drawing/2014/main" id="{5551B975-37C5-406B-9ADE-1E75AF3C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84" y="3468896"/>
            <a:ext cx="3126682" cy="54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400" kern="0" noProof="0" dirty="0">
                <a:solidFill>
                  <a:srgbClr val="1F1F1F">
                    <a:lumMod val="65000"/>
                    <a:lumOff val="35000"/>
                  </a:srgbClr>
                </a:solidFill>
                <a:sym typeface="微软雅黑" panose="020B0503020204020204" pitchFamily="34" charset="-122"/>
              </a:rPr>
              <a:t>通过业务过程数据监控以及探索分析，支持业务达成业绩目标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1F1F1F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6" name="矩形 47">
            <a:extLst>
              <a:ext uri="{FF2B5EF4-FFF2-40B4-BE49-F238E27FC236}">
                <a16:creationId xmlns:a16="http://schemas.microsoft.com/office/drawing/2014/main" id="{18232BF0-4C7E-4AA9-A043-47F4A441F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152" y="1497884"/>
            <a:ext cx="3393697" cy="54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从全局业务视角解决老板们关于于战略、资源、目标、汇报方面的数据需求</a:t>
            </a: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757713CA-4643-49FC-A33D-98849DEC1197}"/>
              </a:ext>
            </a:extLst>
          </p:cNvPr>
          <p:cNvSpPr/>
          <p:nvPr/>
        </p:nvSpPr>
        <p:spPr>
          <a:xfrm>
            <a:off x="8337039" y="3001784"/>
            <a:ext cx="272701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产运团队：站内</a:t>
            </a:r>
            <a:r>
              <a:rPr lang="en-US" altLang="zh-CN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b="1" dirty="0">
                <a:solidFill>
                  <a:srgbClr val="1F1F1F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站外</a:t>
            </a:r>
            <a:endParaRPr lang="en-US" altLang="zh-CN" sz="2000" b="1" dirty="0">
              <a:solidFill>
                <a:srgbClr val="1F1F1F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6FF5D470-B54F-4313-B9B1-8AED5E9FD03C}"/>
              </a:ext>
            </a:extLst>
          </p:cNvPr>
          <p:cNvSpPr/>
          <p:nvPr/>
        </p:nvSpPr>
        <p:spPr>
          <a:xfrm>
            <a:off x="5665629" y="4112076"/>
            <a:ext cx="958898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20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en-US" altLang="zh-CN" sz="2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2257067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3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9" dur="3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3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6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3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3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6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7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5" dur="3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3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9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3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3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  <p:bldP spid="66" grpId="0" animBg="1"/>
          <p:bldP spid="67" grpId="0" animBg="1"/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1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5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9" dur="35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5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4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5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8" dur="3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6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5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3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5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7" dur="35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6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5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3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5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3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7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35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1" dur="3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5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5" dur="3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50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3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9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35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3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  <p:bldP spid="66" grpId="0" animBg="1"/>
          <p:bldP spid="67" grpId="0" animBg="1"/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10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6484609B-001F-491F-B06C-278A50C3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2425"/>
            <a:ext cx="115252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339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8">
            <a:extLst>
              <a:ext uri="{FF2B5EF4-FFF2-40B4-BE49-F238E27FC236}">
                <a16:creationId xmlns:a16="http://schemas.microsoft.com/office/drawing/2014/main" id="{0DF7B173-03E3-499D-8FFD-1A5FD13D46B9}"/>
              </a:ext>
            </a:extLst>
          </p:cNvPr>
          <p:cNvSpPr/>
          <p:nvPr/>
        </p:nvSpPr>
        <p:spPr>
          <a:xfrm>
            <a:off x="720345" y="433896"/>
            <a:ext cx="2744341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问题与反思：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6">
            <a:extLst>
              <a:ext uri="{FF2B5EF4-FFF2-40B4-BE49-F238E27FC236}">
                <a16:creationId xmlns:a16="http://schemas.microsoft.com/office/drawing/2014/main" id="{94E57999-436E-46D0-92BE-4059DA093B4C}"/>
              </a:ext>
            </a:extLst>
          </p:cNvPr>
          <p:cNvSpPr/>
          <p:nvPr/>
        </p:nvSpPr>
        <p:spPr>
          <a:xfrm>
            <a:off x="2448617" y="1352280"/>
            <a:ext cx="1429423" cy="7105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9CF690-A271-40DA-91AC-09F693EA54FC}"/>
              </a:ext>
            </a:extLst>
          </p:cNvPr>
          <p:cNvSpPr txBox="1"/>
          <p:nvPr/>
        </p:nvSpPr>
        <p:spPr>
          <a:xfrm>
            <a:off x="2576189" y="1515211"/>
            <a:ext cx="11742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问题</a:t>
            </a:r>
          </a:p>
        </p:txBody>
      </p:sp>
      <p:sp>
        <p:nvSpPr>
          <p:cNvPr id="10" name="圆角矩形 58">
            <a:extLst>
              <a:ext uri="{FF2B5EF4-FFF2-40B4-BE49-F238E27FC236}">
                <a16:creationId xmlns:a16="http://schemas.microsoft.com/office/drawing/2014/main" id="{9FB7D5D7-E15E-4106-BFAC-DDF303E6AF96}"/>
              </a:ext>
            </a:extLst>
          </p:cNvPr>
          <p:cNvSpPr/>
          <p:nvPr/>
        </p:nvSpPr>
        <p:spPr>
          <a:xfrm>
            <a:off x="8761846" y="1352280"/>
            <a:ext cx="1429423" cy="7105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highlight>
                <a:srgbClr val="FF0000"/>
              </a:highlight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CF85E0C-65E5-4662-B91D-8DE3EAD4A5C5}"/>
              </a:ext>
            </a:extLst>
          </p:cNvPr>
          <p:cNvSpPr txBox="1"/>
          <p:nvPr/>
        </p:nvSpPr>
        <p:spPr>
          <a:xfrm>
            <a:off x="8889418" y="1515210"/>
            <a:ext cx="11742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解决方案</a:t>
            </a:r>
          </a:p>
        </p:txBody>
      </p:sp>
      <p:sp>
        <p:nvSpPr>
          <p:cNvPr id="12" name="矩形 36">
            <a:extLst>
              <a:ext uri="{FF2B5EF4-FFF2-40B4-BE49-F238E27FC236}">
                <a16:creationId xmlns:a16="http://schemas.microsoft.com/office/drawing/2014/main" id="{A37680E5-003E-4FDC-B643-F494D2E3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851" y="2355642"/>
            <a:ext cx="4132954" cy="33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、集团内跨部门数据获取难度高，并且底层口径不清晰，经常陷入无穷无尽的数据问题排查中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、数据基建工作量较大，大多数数据相关需求和问题都会收口到</a:t>
            </a: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侧，占据了主要的工作时间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、对于业务的理解和认知深度不够，难以形成有效的数据洞察和机会发现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6">
            <a:extLst>
              <a:ext uri="{FF2B5EF4-FFF2-40B4-BE49-F238E27FC236}">
                <a16:creationId xmlns:a16="http://schemas.microsoft.com/office/drawing/2014/main" id="{97B1F136-E7CA-4BD5-A6DF-2E79A46A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7530" y="2298196"/>
            <a:ext cx="4109645" cy="331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、对于涉及外部数据的报表发生问题时，及时拉通相关业务、技术负责人共同定位问题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、明确工作的优先级，合理安排工作，并协同数仓同学完善现有数据体系，实现数据体系的准、快、全、稳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、多参与业务内部的会议，多和业务同学进行交流，发现他们问题和诉求，并给出数据的解决方案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右箭头 8">
            <a:extLst>
              <a:ext uri="{FF2B5EF4-FFF2-40B4-BE49-F238E27FC236}">
                <a16:creationId xmlns:a16="http://schemas.microsoft.com/office/drawing/2014/main" id="{7240A332-CE7B-47C9-B66E-89F1CAABC820}"/>
              </a:ext>
            </a:extLst>
          </p:cNvPr>
          <p:cNvSpPr/>
          <p:nvPr/>
        </p:nvSpPr>
        <p:spPr>
          <a:xfrm>
            <a:off x="5883954" y="2579002"/>
            <a:ext cx="886007" cy="184703"/>
          </a:xfrm>
          <a:prstGeom prst="rightArrow">
            <a:avLst/>
          </a:prstGeom>
          <a:solidFill>
            <a:srgbClr val="B80638"/>
          </a:solidFill>
          <a:ln>
            <a:solidFill>
              <a:srgbClr val="B80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9">
            <a:extLst>
              <a:ext uri="{FF2B5EF4-FFF2-40B4-BE49-F238E27FC236}">
                <a16:creationId xmlns:a16="http://schemas.microsoft.com/office/drawing/2014/main" id="{99E208DE-4F93-4DD2-B743-A11436CB540F}"/>
              </a:ext>
            </a:extLst>
          </p:cNvPr>
          <p:cNvSpPr/>
          <p:nvPr/>
        </p:nvSpPr>
        <p:spPr>
          <a:xfrm>
            <a:off x="5883952" y="3646688"/>
            <a:ext cx="886007" cy="184703"/>
          </a:xfrm>
          <a:prstGeom prst="rightArrow">
            <a:avLst/>
          </a:prstGeom>
          <a:solidFill>
            <a:srgbClr val="B80638"/>
          </a:solidFill>
          <a:ln>
            <a:solidFill>
              <a:srgbClr val="B80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0">
            <a:extLst>
              <a:ext uri="{FF2B5EF4-FFF2-40B4-BE49-F238E27FC236}">
                <a16:creationId xmlns:a16="http://schemas.microsoft.com/office/drawing/2014/main" id="{1133BA24-1882-40C8-ACC6-5C0F690D63CD}"/>
              </a:ext>
            </a:extLst>
          </p:cNvPr>
          <p:cNvSpPr/>
          <p:nvPr/>
        </p:nvSpPr>
        <p:spPr>
          <a:xfrm>
            <a:off x="5883952" y="4723030"/>
            <a:ext cx="886007" cy="184703"/>
          </a:xfrm>
          <a:prstGeom prst="rightArrow">
            <a:avLst/>
          </a:prstGeom>
          <a:solidFill>
            <a:srgbClr val="B80638"/>
          </a:solidFill>
          <a:ln>
            <a:solidFill>
              <a:srgbClr val="B80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865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88"/>
          <p:cNvSpPr/>
          <p:nvPr/>
        </p:nvSpPr>
        <p:spPr>
          <a:xfrm>
            <a:off x="3663503" y="3209925"/>
            <a:ext cx="4360168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工作问题与反思</a:t>
            </a:r>
            <a:endParaRPr lang="en-US" altLang="zh-CN" sz="4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88"/>
          <p:cNvSpPr/>
          <p:nvPr/>
        </p:nvSpPr>
        <p:spPr>
          <a:xfrm>
            <a:off x="3740512" y="4183497"/>
            <a:ext cx="51361" cy="42062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188">
            <a:extLst>
              <a:ext uri="{FF2B5EF4-FFF2-40B4-BE49-F238E27FC236}">
                <a16:creationId xmlns:a16="http://schemas.microsoft.com/office/drawing/2014/main" id="{C68ACE6A-CF3C-4A12-AD8D-5021F809C08E}"/>
              </a:ext>
            </a:extLst>
          </p:cNvPr>
          <p:cNvSpPr/>
          <p:nvPr/>
        </p:nvSpPr>
        <p:spPr>
          <a:xfrm>
            <a:off x="3663503" y="1768544"/>
            <a:ext cx="4360168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试用期工作总结</a:t>
            </a:r>
            <a:endParaRPr lang="en-US" altLang="zh-CN" sz="4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374DDE-64BA-45D4-87E0-66127265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85630"/>
            <a:ext cx="190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88">
            <a:extLst>
              <a:ext uri="{FF2B5EF4-FFF2-40B4-BE49-F238E27FC236}">
                <a16:creationId xmlns:a16="http://schemas.microsoft.com/office/drawing/2014/main" id="{1C875CB0-C2C0-4913-8FA8-7C19588E0D6F}"/>
              </a:ext>
            </a:extLst>
          </p:cNvPr>
          <p:cNvSpPr/>
          <p:nvPr/>
        </p:nvSpPr>
        <p:spPr>
          <a:xfrm>
            <a:off x="3663503" y="4651306"/>
            <a:ext cx="2513509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61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-26894"/>
            <a:ext cx="12192000" cy="63500"/>
          </a:xfrm>
          <a:prstGeom prst="rect">
            <a:avLst/>
          </a:prstGeom>
          <a:solidFill>
            <a:srgbClr val="B80638"/>
          </a:solidFill>
          <a:ln w="12700">
            <a:miter lim="400000"/>
          </a:ln>
        </p:spPr>
        <p:txBody>
          <a:bodyPr lIns="25400" tIns="25400" rIns="25400" bIns="254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5" name="Shape 188"/>
          <p:cNvSpPr/>
          <p:nvPr/>
        </p:nvSpPr>
        <p:spPr>
          <a:xfrm>
            <a:off x="785549" y="418552"/>
            <a:ext cx="2744341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未来工作计划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69873" y="2210997"/>
            <a:ext cx="11777125" cy="2590085"/>
            <a:chOff x="250824" y="444142"/>
            <a:chExt cx="12253815" cy="2822933"/>
          </a:xfrm>
        </p:grpSpPr>
        <p:graphicFrame>
          <p:nvGraphicFramePr>
            <p:cNvPr id="19" name="图示 18"/>
            <p:cNvGraphicFramePr/>
            <p:nvPr>
              <p:extLst>
                <p:ext uri="{D42A27DB-BD31-4B8C-83A1-F6EECF244321}">
                  <p14:modId xmlns:p14="http://schemas.microsoft.com/office/powerpoint/2010/main" val="343644334"/>
                </p:ext>
              </p:extLst>
            </p:nvPr>
          </p:nvGraphicFramePr>
          <p:xfrm>
            <a:off x="250824" y="744919"/>
            <a:ext cx="12253815" cy="2522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0" name="下弧形箭头 19"/>
            <p:cNvSpPr/>
            <p:nvPr/>
          </p:nvSpPr>
          <p:spPr>
            <a:xfrm>
              <a:off x="1050927" y="2695574"/>
              <a:ext cx="1414462" cy="561975"/>
            </a:xfrm>
            <a:prstGeom prst="curved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下弧形箭头 20"/>
            <p:cNvSpPr/>
            <p:nvPr/>
          </p:nvSpPr>
          <p:spPr>
            <a:xfrm>
              <a:off x="2803609" y="2695573"/>
              <a:ext cx="1414462" cy="561975"/>
            </a:xfrm>
            <a:prstGeom prst="curved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下弧形箭头 21"/>
            <p:cNvSpPr/>
            <p:nvPr/>
          </p:nvSpPr>
          <p:spPr>
            <a:xfrm>
              <a:off x="4556291" y="2705100"/>
              <a:ext cx="1414462" cy="561975"/>
            </a:xfrm>
            <a:prstGeom prst="curved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下弧形箭头 22"/>
            <p:cNvSpPr/>
            <p:nvPr/>
          </p:nvSpPr>
          <p:spPr>
            <a:xfrm>
              <a:off x="6362701" y="2705100"/>
              <a:ext cx="1414462" cy="561975"/>
            </a:xfrm>
            <a:prstGeom prst="curved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下弧形箭头 23"/>
            <p:cNvSpPr/>
            <p:nvPr/>
          </p:nvSpPr>
          <p:spPr>
            <a:xfrm>
              <a:off x="7986713" y="2692906"/>
              <a:ext cx="1414462" cy="561975"/>
            </a:xfrm>
            <a:prstGeom prst="curved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下弧形箭头 24"/>
            <p:cNvSpPr/>
            <p:nvPr/>
          </p:nvSpPr>
          <p:spPr>
            <a:xfrm rot="10800000">
              <a:off x="6045199" y="444142"/>
              <a:ext cx="3094419" cy="853912"/>
            </a:xfrm>
            <a:prstGeom prst="curvedUpArrow">
              <a:avLst>
                <a:gd name="adj1" fmla="val 11498"/>
                <a:gd name="adj2" fmla="val 50000"/>
                <a:gd name="adj3" fmla="val 1079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1166835" y="4864229"/>
            <a:ext cx="10078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引流拉新</a:t>
            </a:r>
          </a:p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渠道和货的匹配关系分析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947361" y="4864230"/>
            <a:ext cx="128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承接转化</a:t>
            </a:r>
            <a:endParaRPr lang="en-US" altLang="zh-CN" sz="1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不同承接场效率分析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774489" y="4864229"/>
            <a:ext cx="128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留存促活</a:t>
            </a:r>
            <a:endParaRPr lang="en-US" altLang="zh-CN" sz="1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留存关键影响因子分析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下弧形箭头 28"/>
          <p:cNvSpPr/>
          <p:nvPr/>
        </p:nvSpPr>
        <p:spPr>
          <a:xfrm>
            <a:off x="9440964" y="4270680"/>
            <a:ext cx="1414462" cy="561975"/>
          </a:xfrm>
          <a:prstGeom prst="curved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601617" y="4864229"/>
            <a:ext cx="1289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交易转化</a:t>
            </a:r>
            <a:endParaRPr lang="en-US" altLang="zh-CN" sz="1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用户需求分析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944892" y="4864229"/>
            <a:ext cx="1715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流失召回失败</a:t>
            </a:r>
            <a:endParaRPr lang="en-US" altLang="zh-CN" sz="16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692026" y="1756280"/>
            <a:ext cx="1692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流失召回成功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005763" y="4864229"/>
            <a:ext cx="205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长期失活召回</a:t>
            </a:r>
            <a:endParaRPr lang="en-US" altLang="zh-CN" sz="16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流失原因分析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6"/>
          <p:cNvSpPr txBox="1"/>
          <p:nvPr/>
        </p:nvSpPr>
        <p:spPr>
          <a:xfrm>
            <a:off x="785549" y="1385194"/>
            <a:ext cx="694030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基于用户全生命周期开展数据基础设施建设与专项分析</a:t>
            </a:r>
            <a:endParaRPr kumimoji="0" lang="en-US" altLang="zh-CN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188" name="文本框 1" hidden="1"/>
          <p:cNvSpPr txBox="1"/>
          <p:nvPr/>
        </p:nvSpPr>
        <p:spPr>
          <a:xfrm>
            <a:off x="-30000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1100"/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BBAAD9C20180234D78A0072836F0BEC0E2B9B20F101D7B50A9D98B35B13C2B707B4CBE3871686B0A22692608C8460FEBC0F9215A61D09BB11BBFC23C785E22D724FE44ADCA26864784B22EF760A247947DF4EC41766D0E246817919E0392DCE8DFC629900E3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5050E65-8B00-4B37-813F-665E945C39AA}"/>
              </a:ext>
            </a:extLst>
          </p:cNvPr>
          <p:cNvSpPr txBox="1"/>
          <p:nvPr/>
        </p:nvSpPr>
        <p:spPr>
          <a:xfrm>
            <a:off x="4199237" y="6148386"/>
            <a:ext cx="609452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用户活跃，是拍卖价值实现的基石。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封面底图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222" y="3331209"/>
            <a:ext cx="965200" cy="1054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356" y="5528784"/>
            <a:ext cx="552450" cy="139700"/>
          </a:xfrm>
          <a:prstGeom prst="rect">
            <a:avLst/>
          </a:prstGeom>
        </p:spPr>
      </p:pic>
      <p:sp>
        <p:nvSpPr>
          <p:cNvPr id="16" name="Shape 146"/>
          <p:cNvSpPr/>
          <p:nvPr/>
        </p:nvSpPr>
        <p:spPr>
          <a:xfrm>
            <a:off x="639045" y="4719286"/>
            <a:ext cx="1590179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000" dirty="0"/>
              <a:t>谢谢聆听</a:t>
            </a:r>
            <a:endParaRPr sz="3000" dirty="0"/>
          </a:p>
        </p:txBody>
      </p:sp>
      <p:sp>
        <p:nvSpPr>
          <p:cNvPr id="17" name="Shape 147"/>
          <p:cNvSpPr/>
          <p:nvPr/>
        </p:nvSpPr>
        <p:spPr>
          <a:xfrm>
            <a:off x="3562519" y="5449875"/>
            <a:ext cx="1940505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1600"/>
              <a:t>BI</a:t>
            </a:r>
            <a:r>
              <a:rPr lang="zh-CN" altLang="en-US" sz="1600" dirty="0"/>
              <a:t>组</a:t>
            </a:r>
            <a:r>
              <a:rPr lang="en-US" altLang="zh-CN" sz="1600" dirty="0"/>
              <a:t>-</a:t>
            </a:r>
            <a:r>
              <a:rPr lang="zh-CN" altLang="en-US" sz="1600" dirty="0"/>
              <a:t>逗之</a:t>
            </a:r>
            <a:endParaRPr sz="1600" dirty="0"/>
          </a:p>
        </p:txBody>
      </p:sp>
      <p:sp>
        <p:nvSpPr>
          <p:cNvPr id="19" name="Shape 132"/>
          <p:cNvSpPr/>
          <p:nvPr/>
        </p:nvSpPr>
        <p:spPr>
          <a:xfrm>
            <a:off x="2203179" y="511957"/>
            <a:ext cx="51361" cy="343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endParaRPr sz="1900" dirty="0"/>
          </a:p>
        </p:txBody>
      </p:sp>
      <p:sp>
        <p:nvSpPr>
          <p:cNvPr id="11" name="Shape 391"/>
          <p:cNvSpPr/>
          <p:nvPr/>
        </p:nvSpPr>
        <p:spPr>
          <a:xfrm>
            <a:off x="600655" y="3350454"/>
            <a:ext cx="5377434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sz="7000" dirty="0"/>
              <a:t>THANK YOU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80" y="518897"/>
            <a:ext cx="131445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015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88"/>
          <p:cNvSpPr/>
          <p:nvPr/>
        </p:nvSpPr>
        <p:spPr>
          <a:xfrm>
            <a:off x="3663503" y="3209925"/>
            <a:ext cx="4360168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工作问题与反思</a:t>
            </a:r>
            <a:endParaRPr lang="en-US" altLang="zh-CN" sz="4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88"/>
          <p:cNvSpPr/>
          <p:nvPr/>
        </p:nvSpPr>
        <p:spPr>
          <a:xfrm>
            <a:off x="3740512" y="4183497"/>
            <a:ext cx="51361" cy="42062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188">
            <a:extLst>
              <a:ext uri="{FF2B5EF4-FFF2-40B4-BE49-F238E27FC236}">
                <a16:creationId xmlns:a16="http://schemas.microsoft.com/office/drawing/2014/main" id="{C68ACE6A-CF3C-4A12-AD8D-5021F809C08E}"/>
              </a:ext>
            </a:extLst>
          </p:cNvPr>
          <p:cNvSpPr/>
          <p:nvPr/>
        </p:nvSpPr>
        <p:spPr>
          <a:xfrm>
            <a:off x="3663503" y="1768544"/>
            <a:ext cx="4360168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试用期工作总结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374DDE-64BA-45D4-87E0-66127265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85630"/>
            <a:ext cx="190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88">
            <a:extLst>
              <a:ext uri="{FF2B5EF4-FFF2-40B4-BE49-F238E27FC236}">
                <a16:creationId xmlns:a16="http://schemas.microsoft.com/office/drawing/2014/main" id="{1C875CB0-C2C0-4913-8FA8-7C19588E0D6F}"/>
              </a:ext>
            </a:extLst>
          </p:cNvPr>
          <p:cNvSpPr/>
          <p:nvPr/>
        </p:nvSpPr>
        <p:spPr>
          <a:xfrm>
            <a:off x="3663503" y="4651306"/>
            <a:ext cx="2513509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4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8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83B089-D8A8-4546-9A85-BF125DA07E55}"/>
              </a:ext>
            </a:extLst>
          </p:cNvPr>
          <p:cNvSpPr txBox="1"/>
          <p:nvPr/>
        </p:nvSpPr>
        <p:spPr>
          <a:xfrm>
            <a:off x="1666899" y="1269142"/>
            <a:ext cx="9950335" cy="544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effectLst/>
              </a:rPr>
              <a:t>O1</a:t>
            </a:r>
            <a:r>
              <a:rPr lang="zh-CN" altLang="en-US" b="1" dirty="0">
                <a:effectLst/>
              </a:rPr>
              <a:t>：拍卖业务、数据层面学习，与合作团队顺利合作对接</a:t>
            </a:r>
            <a:endParaRPr lang="zh-CN" altLang="en-US" dirty="0">
              <a:effectLst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KR1</a:t>
            </a:r>
            <a:r>
              <a:rPr lang="zh-CN" altLang="en-US" dirty="0">
                <a:effectLst/>
              </a:rPr>
              <a:t>：数据表</a:t>
            </a:r>
            <a:r>
              <a:rPr lang="en-US" altLang="zh-CN" dirty="0">
                <a:effectLst/>
              </a:rPr>
              <a:t>&amp;</a:t>
            </a:r>
            <a:r>
              <a:rPr lang="zh-CN" altLang="en-US" dirty="0">
                <a:effectLst/>
              </a:rPr>
              <a:t>表结构、数据指标体系及口径、数据查询逻辑、数据平台操作学习</a:t>
            </a:r>
            <a:r>
              <a:rPr lang="en-US" altLang="zh-CN" dirty="0">
                <a:effectLst/>
              </a:rPr>
              <a:t>(D2/FBI/A+)</a:t>
            </a:r>
            <a:r>
              <a:rPr lang="zh-CN" altLang="en-US" dirty="0">
                <a:effectLst/>
              </a:rPr>
              <a:t>。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KR2</a:t>
            </a:r>
            <a:r>
              <a:rPr lang="zh-CN" altLang="en-US" dirty="0">
                <a:effectLst/>
              </a:rPr>
              <a:t>：拍卖业务模式、场域业务进展及规划学习了解。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KR3:   </a:t>
            </a:r>
            <a:r>
              <a:rPr lang="zh-CN" altLang="en-US" dirty="0">
                <a:effectLst/>
              </a:rPr>
              <a:t>与各合作方沟通，建立良好关系。</a:t>
            </a:r>
            <a:endParaRPr lang="en-US" altLang="zh-CN" dirty="0">
              <a:effectLst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effectLst/>
              </a:rPr>
              <a:t>O2: </a:t>
            </a:r>
            <a:r>
              <a:rPr lang="zh-CN" altLang="en-US" b="1" dirty="0">
                <a:effectLst/>
              </a:rPr>
              <a:t>场域数据支撑，助力流量效率提升</a:t>
            </a:r>
            <a:endParaRPr lang="zh-CN" altLang="en-US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KR1</a:t>
            </a:r>
            <a:r>
              <a:rPr lang="zh-CN" altLang="en-US" dirty="0">
                <a:effectLst/>
              </a:rPr>
              <a:t>：站内域数据迭代及优化</a:t>
            </a:r>
            <a:r>
              <a:rPr lang="en-US" altLang="zh-CN" dirty="0">
                <a:effectLst/>
              </a:rPr>
              <a:t>( </a:t>
            </a:r>
            <a:r>
              <a:rPr lang="zh-CN" altLang="en-US" dirty="0">
                <a:effectLst/>
              </a:rPr>
              <a:t>含站内导购场景、主站首页基于轻应用改版等</a:t>
            </a:r>
            <a:r>
              <a:rPr lang="en-US" altLang="zh-CN" dirty="0">
                <a:effectLst/>
              </a:rPr>
              <a:t>)</a:t>
            </a:r>
            <a:r>
              <a:rPr lang="zh-CN" altLang="en-US" dirty="0">
                <a:effectLst/>
              </a:rPr>
              <a:t>。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KR2</a:t>
            </a:r>
            <a:r>
              <a:rPr lang="zh-CN" altLang="en-US" dirty="0">
                <a:effectLst/>
              </a:rPr>
              <a:t>：站外新增渠道数据支持，核心渠道效果分析，助力渠道效果转化。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KR3</a:t>
            </a:r>
            <a:r>
              <a:rPr lang="zh-CN" altLang="en-US" dirty="0">
                <a:effectLst/>
              </a:rPr>
              <a:t>：淘金项目上线后数据指标口径、报表体系搭建。</a:t>
            </a:r>
            <a:endParaRPr lang="en-US" altLang="zh-CN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effectLst/>
              </a:rPr>
              <a:t>O3: </a:t>
            </a:r>
            <a:r>
              <a:rPr lang="zh-CN" altLang="en-US" b="1" dirty="0">
                <a:effectLst/>
              </a:rPr>
              <a:t>双促支持，助力营销活动目标达成</a:t>
            </a:r>
            <a:endParaRPr lang="zh-CN" altLang="en-US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KR1</a:t>
            </a:r>
            <a:r>
              <a:rPr lang="zh-CN" altLang="en-US" dirty="0">
                <a:effectLst/>
              </a:rPr>
              <a:t>：协助大促中场域部分的数据及需求，支撑大促场域策略落地。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effectLst/>
              </a:rPr>
              <a:t>KR2</a:t>
            </a:r>
            <a:r>
              <a:rPr lang="zh-CN" altLang="en-US" dirty="0">
                <a:effectLst/>
              </a:rPr>
              <a:t>：协助大促后总结复盘，和方法论沉淀。</a:t>
            </a:r>
          </a:p>
        </p:txBody>
      </p:sp>
      <p:sp>
        <p:nvSpPr>
          <p:cNvPr id="9" name="Shape 188">
            <a:extLst>
              <a:ext uri="{FF2B5EF4-FFF2-40B4-BE49-F238E27FC236}">
                <a16:creationId xmlns:a16="http://schemas.microsoft.com/office/drawing/2014/main" id="{0DF7B173-03E3-499D-8FFD-1A5FD13D46B9}"/>
              </a:ext>
            </a:extLst>
          </p:cNvPr>
          <p:cNvSpPr/>
          <p:nvPr/>
        </p:nvSpPr>
        <p:spPr>
          <a:xfrm>
            <a:off x="807430" y="562298"/>
            <a:ext cx="3736600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试用期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OKR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回顾：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440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8">
            <a:extLst>
              <a:ext uri="{FF2B5EF4-FFF2-40B4-BE49-F238E27FC236}">
                <a16:creationId xmlns:a16="http://schemas.microsoft.com/office/drawing/2014/main" id="{8FF1B336-3F66-4B06-A877-9DB970B9CF83}"/>
              </a:ext>
            </a:extLst>
          </p:cNvPr>
          <p:cNvSpPr/>
          <p:nvPr/>
        </p:nvSpPr>
        <p:spPr>
          <a:xfrm>
            <a:off x="415449" y="435758"/>
            <a:ext cx="5532074" cy="58990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主要对接的业务</a:t>
            </a:r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项目：</a:t>
            </a:r>
            <a:endParaRPr lang="en-US" altLang="zh-CN" sz="3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5" name="组合 184">
            <a:extLst>
              <a:ext uri="{FF2B5EF4-FFF2-40B4-BE49-F238E27FC236}">
                <a16:creationId xmlns:a16="http://schemas.microsoft.com/office/drawing/2014/main" id="{84737A85-BD30-4F42-A40E-270CA1123066}"/>
              </a:ext>
            </a:extLst>
          </p:cNvPr>
          <p:cNvGrpSpPr/>
          <p:nvPr/>
        </p:nvGrpSpPr>
        <p:grpSpPr>
          <a:xfrm>
            <a:off x="4911767" y="1715905"/>
            <a:ext cx="6253537" cy="749803"/>
            <a:chOff x="4911768" y="1576758"/>
            <a:chExt cx="6253537" cy="749803"/>
          </a:xfrm>
        </p:grpSpPr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CFC93286-E019-44F0-A89A-1353B288063F}"/>
                </a:ext>
              </a:extLst>
            </p:cNvPr>
            <p:cNvSpPr/>
            <p:nvPr/>
          </p:nvSpPr>
          <p:spPr>
            <a:xfrm>
              <a:off x="4911769" y="1576758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用户增长</a:t>
              </a:r>
              <a:endPara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47">
              <a:extLst>
                <a:ext uri="{FF2B5EF4-FFF2-40B4-BE49-F238E27FC236}">
                  <a16:creationId xmlns:a16="http://schemas.microsoft.com/office/drawing/2014/main" id="{C3F267C7-738C-4925-82BE-5D9545F0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2013791"/>
              <a:ext cx="6253537" cy="31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新增渠道数据支持，核心渠道效果分析，助力渠道效果转化</a:t>
              </a:r>
            </a:p>
          </p:txBody>
        </p:sp>
      </p:grp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3A876AA1-0CF0-40F4-827B-F96004DD2B78}"/>
              </a:ext>
            </a:extLst>
          </p:cNvPr>
          <p:cNvGrpSpPr/>
          <p:nvPr/>
        </p:nvGrpSpPr>
        <p:grpSpPr>
          <a:xfrm>
            <a:off x="4911768" y="2853252"/>
            <a:ext cx="6253537" cy="986791"/>
            <a:chOff x="4911768" y="2853252"/>
            <a:chExt cx="6253537" cy="986791"/>
          </a:xfrm>
        </p:grpSpPr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CF27FE50-0C8E-4FA0-AEB2-8E4EE653FFE9}"/>
                </a:ext>
              </a:extLst>
            </p:cNvPr>
            <p:cNvSpPr/>
            <p:nvPr/>
          </p:nvSpPr>
          <p:spPr>
            <a:xfrm>
              <a:off x="4911769" y="2853252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流量商业化</a:t>
              </a:r>
              <a:endPara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矩形 47">
              <a:extLst>
                <a:ext uri="{FF2B5EF4-FFF2-40B4-BE49-F238E27FC236}">
                  <a16:creationId xmlns:a16="http://schemas.microsoft.com/office/drawing/2014/main" id="{8815C665-4E0C-46D9-83F8-97082E736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3290285"/>
              <a:ext cx="6253537" cy="54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支持基于阿里资产的品牌效应以及现有的站内流量资源、站外商业资源开展商业化项目数据侧工作的开展</a:t>
              </a:r>
            </a:p>
          </p:txBody>
        </p: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85ED6D59-4D5F-4D2D-A9BC-57136EE1D002}"/>
              </a:ext>
            </a:extLst>
          </p:cNvPr>
          <p:cNvGrpSpPr/>
          <p:nvPr/>
        </p:nvGrpSpPr>
        <p:grpSpPr>
          <a:xfrm>
            <a:off x="4911767" y="4162667"/>
            <a:ext cx="6286657" cy="976901"/>
            <a:chOff x="4911769" y="4220239"/>
            <a:chExt cx="6286657" cy="976901"/>
          </a:xfrm>
        </p:grpSpPr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80D9679F-2FDB-4050-AF54-1F583DEA5FA3}"/>
                </a:ext>
              </a:extLst>
            </p:cNvPr>
            <p:cNvSpPr/>
            <p:nvPr/>
          </p:nvSpPr>
          <p:spPr>
            <a:xfrm>
              <a:off x="4911769" y="4220239"/>
              <a:ext cx="2408441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站内导购</a:t>
              </a:r>
              <a:endPara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矩形 47">
              <a:extLst>
                <a:ext uri="{FF2B5EF4-FFF2-40B4-BE49-F238E27FC236}">
                  <a16:creationId xmlns:a16="http://schemas.microsoft.com/office/drawing/2014/main" id="{03BC6A19-B67A-4C68-9352-92211571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889" y="4647382"/>
              <a:ext cx="6253537" cy="54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协助产运同学基于导购产品做好站内导购承接转化，深耕用户体验，提升场域转化效率</a:t>
              </a:r>
            </a:p>
          </p:txBody>
        </p:sp>
      </p:grpSp>
      <p:grpSp>
        <p:nvGrpSpPr>
          <p:cNvPr id="194" name="组合 193">
            <a:extLst>
              <a:ext uri="{FF2B5EF4-FFF2-40B4-BE49-F238E27FC236}">
                <a16:creationId xmlns:a16="http://schemas.microsoft.com/office/drawing/2014/main" id="{A986E528-BCF9-414A-A0AE-D09B44BA1ED4}"/>
              </a:ext>
            </a:extLst>
          </p:cNvPr>
          <p:cNvGrpSpPr/>
          <p:nvPr/>
        </p:nvGrpSpPr>
        <p:grpSpPr>
          <a:xfrm>
            <a:off x="4944887" y="5402032"/>
            <a:ext cx="6253537" cy="749803"/>
            <a:chOff x="4911768" y="5406241"/>
            <a:chExt cx="6253537" cy="749803"/>
          </a:xfrm>
        </p:grpSpPr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632F8367-3B5B-4ACB-9E67-82FBB609D351}"/>
                </a:ext>
              </a:extLst>
            </p:cNvPr>
            <p:cNvSpPr/>
            <p:nvPr/>
          </p:nvSpPr>
          <p:spPr>
            <a:xfrm>
              <a:off x="4911769" y="5406241"/>
              <a:ext cx="3159889" cy="430879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1F1F1F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双十一大促</a:t>
              </a:r>
              <a:endPara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1F1F1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矩形 47">
              <a:extLst>
                <a:ext uri="{FF2B5EF4-FFF2-40B4-BE49-F238E27FC236}">
                  <a16:creationId xmlns:a16="http://schemas.microsoft.com/office/drawing/2014/main" id="{DCEF2A21-2E9A-4372-A731-4E1CAAF86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68" y="5843274"/>
              <a:ext cx="6253537" cy="31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协助完成大促中场域部分的数据及需求，支撑大促场域策略落地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sym typeface="微软雅黑" panose="020B0503020204020204" pitchFamily="34" charset="-122"/>
              </a:endParaRPr>
            </a:p>
          </p:txBody>
        </p:sp>
      </p:grpSp>
      <p:sp>
        <p:nvSpPr>
          <p:cNvPr id="197" name="Oval 25">
            <a:extLst>
              <a:ext uri="{FF2B5EF4-FFF2-40B4-BE49-F238E27FC236}">
                <a16:creationId xmlns:a16="http://schemas.microsoft.com/office/drawing/2014/main" id="{7DE559BA-6455-4267-8FD8-0D8CC41E94D7}"/>
              </a:ext>
            </a:extLst>
          </p:cNvPr>
          <p:cNvSpPr/>
          <p:nvPr/>
        </p:nvSpPr>
        <p:spPr>
          <a:xfrm>
            <a:off x="4427724" y="1898084"/>
            <a:ext cx="192723" cy="192723"/>
          </a:xfrm>
          <a:prstGeom prst="ellipse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9B1E1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8" name="Oval 35">
            <a:extLst>
              <a:ext uri="{FF2B5EF4-FFF2-40B4-BE49-F238E27FC236}">
                <a16:creationId xmlns:a16="http://schemas.microsoft.com/office/drawing/2014/main" id="{9F2BBA2E-D202-4C24-BA8C-C1072DB5D1FE}"/>
              </a:ext>
            </a:extLst>
          </p:cNvPr>
          <p:cNvSpPr/>
          <p:nvPr/>
        </p:nvSpPr>
        <p:spPr>
          <a:xfrm>
            <a:off x="4427724" y="3178240"/>
            <a:ext cx="192723" cy="192723"/>
          </a:xfrm>
          <a:prstGeom prst="ellipse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9B1E1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9" name="Oval 51">
            <a:extLst>
              <a:ext uri="{FF2B5EF4-FFF2-40B4-BE49-F238E27FC236}">
                <a16:creationId xmlns:a16="http://schemas.microsoft.com/office/drawing/2014/main" id="{CEEF0576-A37D-4033-B683-1EEB1CB59F60}"/>
              </a:ext>
            </a:extLst>
          </p:cNvPr>
          <p:cNvSpPr/>
          <p:nvPr/>
        </p:nvSpPr>
        <p:spPr>
          <a:xfrm>
            <a:off x="4427724" y="4458395"/>
            <a:ext cx="192723" cy="192723"/>
          </a:xfrm>
          <a:prstGeom prst="ellipse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9B1E1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0" name="Oval 64">
            <a:extLst>
              <a:ext uri="{FF2B5EF4-FFF2-40B4-BE49-F238E27FC236}">
                <a16:creationId xmlns:a16="http://schemas.microsoft.com/office/drawing/2014/main" id="{2CB49259-1C41-4F74-A366-5887EFEDD418}"/>
              </a:ext>
            </a:extLst>
          </p:cNvPr>
          <p:cNvSpPr/>
          <p:nvPr/>
        </p:nvSpPr>
        <p:spPr>
          <a:xfrm>
            <a:off x="4427724" y="5738551"/>
            <a:ext cx="192723" cy="192723"/>
          </a:xfrm>
          <a:prstGeom prst="ellipse">
            <a:avLst/>
          </a:prstGeom>
          <a:solidFill>
            <a:srgbClr val="FFFFFF">
              <a:lumMod val="95000"/>
            </a:srgbClr>
          </a:solidFill>
          <a:ln w="28575" cap="flat" cmpd="sng" algn="ctr">
            <a:solidFill>
              <a:srgbClr val="9B1E1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01" name="组合 200">
            <a:extLst>
              <a:ext uri="{FF2B5EF4-FFF2-40B4-BE49-F238E27FC236}">
                <a16:creationId xmlns:a16="http://schemas.microsoft.com/office/drawing/2014/main" id="{55889447-F25D-47A8-B56A-42E8C49FD492}"/>
              </a:ext>
            </a:extLst>
          </p:cNvPr>
          <p:cNvGrpSpPr/>
          <p:nvPr/>
        </p:nvGrpSpPr>
        <p:grpSpPr>
          <a:xfrm>
            <a:off x="1329315" y="1508768"/>
            <a:ext cx="3098410" cy="971355"/>
            <a:chOff x="1361399" y="1508768"/>
            <a:chExt cx="3098410" cy="971355"/>
          </a:xfrm>
        </p:grpSpPr>
        <p:grpSp>
          <p:nvGrpSpPr>
            <p:cNvPr id="202" name="Group 30">
              <a:extLst>
                <a:ext uri="{FF2B5EF4-FFF2-40B4-BE49-F238E27FC236}">
                  <a16:creationId xmlns:a16="http://schemas.microsoft.com/office/drawing/2014/main" id="{399244DC-C758-4791-A285-80EB199CD3AE}"/>
                </a:ext>
              </a:extLst>
            </p:cNvPr>
            <p:cNvGrpSpPr/>
            <p:nvPr/>
          </p:nvGrpSpPr>
          <p:grpSpPr>
            <a:xfrm>
              <a:off x="1361399" y="1508768"/>
              <a:ext cx="3098410" cy="971355"/>
              <a:chOff x="1231550" y="1255634"/>
              <a:chExt cx="2430618" cy="762001"/>
            </a:xfrm>
          </p:grpSpPr>
          <p:sp>
            <p:nvSpPr>
              <p:cNvPr id="204" name="Flowchart: Off-page Connector 22">
                <a:extLst>
                  <a:ext uri="{FF2B5EF4-FFF2-40B4-BE49-F238E27FC236}">
                    <a16:creationId xmlns:a16="http://schemas.microsoft.com/office/drawing/2014/main" id="{33F5C385-BEC0-4847-AD0F-D9C5262C47FC}"/>
                  </a:ext>
                </a:extLst>
              </p:cNvPr>
              <p:cNvSpPr/>
              <p:nvPr/>
            </p:nvSpPr>
            <p:spPr>
              <a:xfrm rot="16200000">
                <a:off x="1829116" y="830137"/>
                <a:ext cx="762000" cy="1612995"/>
              </a:xfrm>
              <a:prstGeom prst="flowChartOffpageConnector">
                <a:avLst/>
              </a:prstGeom>
              <a:solidFill>
                <a:srgbClr val="9B1E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5" name="Round Same Side Corner Rectangle 23">
                <a:extLst>
                  <a:ext uri="{FF2B5EF4-FFF2-40B4-BE49-F238E27FC236}">
                    <a16:creationId xmlns:a16="http://schemas.microsoft.com/office/drawing/2014/main" id="{37F456AC-76AE-40AB-9A31-97A2204D441E}"/>
                  </a:ext>
                </a:extLst>
              </p:cNvPr>
              <p:cNvSpPr/>
              <p:nvPr/>
            </p:nvSpPr>
            <p:spPr>
              <a:xfrm rot="16200000">
                <a:off x="1080978" y="1406206"/>
                <a:ext cx="762001" cy="460857"/>
              </a:xfrm>
              <a:prstGeom prst="round2SameRect">
                <a:avLst/>
              </a:prstGeom>
              <a:solidFill>
                <a:srgbClr val="7366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  <a:cs typeface="+mn-cs"/>
                  </a:rPr>
                  <a:t>01</a:t>
                </a:r>
              </a:p>
            </p:txBody>
          </p:sp>
          <p:cxnSp>
            <p:nvCxnSpPr>
              <p:cNvPr id="206" name="Straight Connector 24">
                <a:extLst>
                  <a:ext uri="{FF2B5EF4-FFF2-40B4-BE49-F238E27FC236}">
                    <a16:creationId xmlns:a16="http://schemas.microsoft.com/office/drawing/2014/main" id="{2B917D45-66CB-4F9C-BD77-0ED6626F1161}"/>
                  </a:ext>
                </a:extLst>
              </p:cNvPr>
              <p:cNvCxnSpPr>
                <a:endCxn id="197" idx="2"/>
              </p:cNvCxnSpPr>
              <p:nvPr/>
            </p:nvCxnSpPr>
            <p:spPr>
              <a:xfrm flipV="1">
                <a:off x="2991445" y="1636635"/>
                <a:ext cx="670723" cy="2"/>
              </a:xfrm>
              <a:prstGeom prst="line">
                <a:avLst/>
              </a:prstGeom>
              <a:noFill/>
              <a:ln w="19050" cap="flat" cmpd="sng" algn="ctr">
                <a:solidFill>
                  <a:srgbClr val="736666"/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203" name="Freeform 35">
              <a:extLst>
                <a:ext uri="{FF2B5EF4-FFF2-40B4-BE49-F238E27FC236}">
                  <a16:creationId xmlns:a16="http://schemas.microsoft.com/office/drawing/2014/main" id="{7DC47A99-B9C7-43BE-B5A7-864491BC246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269724" y="1753520"/>
              <a:ext cx="783774" cy="457201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grpSp>
        <p:nvGrpSpPr>
          <p:cNvPr id="207" name="组合 206">
            <a:extLst>
              <a:ext uri="{FF2B5EF4-FFF2-40B4-BE49-F238E27FC236}">
                <a16:creationId xmlns:a16="http://schemas.microsoft.com/office/drawing/2014/main" id="{57F2746F-CF44-46AD-88C4-69494834BC29}"/>
              </a:ext>
            </a:extLst>
          </p:cNvPr>
          <p:cNvGrpSpPr/>
          <p:nvPr/>
        </p:nvGrpSpPr>
        <p:grpSpPr>
          <a:xfrm>
            <a:off x="1326759" y="4069078"/>
            <a:ext cx="3100964" cy="971356"/>
            <a:chOff x="1358843" y="4069078"/>
            <a:chExt cx="3100964" cy="971356"/>
          </a:xfrm>
        </p:grpSpPr>
        <p:grpSp>
          <p:nvGrpSpPr>
            <p:cNvPr id="208" name="Group 40">
              <a:extLst>
                <a:ext uri="{FF2B5EF4-FFF2-40B4-BE49-F238E27FC236}">
                  <a16:creationId xmlns:a16="http://schemas.microsoft.com/office/drawing/2014/main" id="{FE310B6A-FF97-4397-AA79-127C556F12EE}"/>
                </a:ext>
              </a:extLst>
            </p:cNvPr>
            <p:cNvGrpSpPr/>
            <p:nvPr/>
          </p:nvGrpSpPr>
          <p:grpSpPr>
            <a:xfrm>
              <a:off x="1358843" y="4069078"/>
              <a:ext cx="3100964" cy="971356"/>
              <a:chOff x="1229546" y="1255634"/>
              <a:chExt cx="2432622" cy="762002"/>
            </a:xfrm>
          </p:grpSpPr>
          <p:sp>
            <p:nvSpPr>
              <p:cNvPr id="210" name="Flowchart: Off-page Connector 47">
                <a:extLst>
                  <a:ext uri="{FF2B5EF4-FFF2-40B4-BE49-F238E27FC236}">
                    <a16:creationId xmlns:a16="http://schemas.microsoft.com/office/drawing/2014/main" id="{772DBB69-A52C-48FF-833C-4FD7EF74541F}"/>
                  </a:ext>
                </a:extLst>
              </p:cNvPr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9B1E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211" name="Round Same Side Corner Rectangle 49">
                <a:extLst>
                  <a:ext uri="{FF2B5EF4-FFF2-40B4-BE49-F238E27FC236}">
                    <a16:creationId xmlns:a16="http://schemas.microsoft.com/office/drawing/2014/main" id="{D2620DB2-0473-4997-B6EB-9E95E355746E}"/>
                  </a:ext>
                </a:extLst>
              </p:cNvPr>
              <p:cNvSpPr/>
              <p:nvPr/>
            </p:nvSpPr>
            <p:spPr>
              <a:xfrm rot="16200000">
                <a:off x="1078974" y="1406206"/>
                <a:ext cx="762001" cy="460857"/>
              </a:xfrm>
              <a:prstGeom prst="round2SameRect">
                <a:avLst/>
              </a:prstGeom>
              <a:solidFill>
                <a:srgbClr val="7366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  <a:cs typeface="+mn-cs"/>
                  </a:rPr>
                  <a:t>03</a:t>
                </a:r>
              </a:p>
            </p:txBody>
          </p:sp>
          <p:cxnSp>
            <p:nvCxnSpPr>
              <p:cNvPr id="212" name="Straight Connector 50">
                <a:extLst>
                  <a:ext uri="{FF2B5EF4-FFF2-40B4-BE49-F238E27FC236}">
                    <a16:creationId xmlns:a16="http://schemas.microsoft.com/office/drawing/2014/main" id="{6B66324F-75E0-491F-90D3-ECA66C59211D}"/>
                  </a:ext>
                </a:extLst>
              </p:cNvPr>
              <p:cNvCxnSpPr>
                <a:endCxn id="199" idx="2"/>
              </p:cNvCxnSpPr>
              <p:nvPr/>
            </p:nvCxnSpPr>
            <p:spPr>
              <a:xfrm>
                <a:off x="2991444" y="1636635"/>
                <a:ext cx="670724" cy="1"/>
              </a:xfrm>
              <a:prstGeom prst="line">
                <a:avLst/>
              </a:prstGeom>
              <a:noFill/>
              <a:ln w="19050" cap="flat" cmpd="sng" algn="ctr">
                <a:solidFill>
                  <a:srgbClr val="736666"/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209" name="Freeform 61">
              <a:extLst>
                <a:ext uri="{FF2B5EF4-FFF2-40B4-BE49-F238E27FC236}">
                  <a16:creationId xmlns:a16="http://schemas.microsoft.com/office/drawing/2014/main" id="{C13EA735-B523-47CE-93B5-E2361A33489C}"/>
                </a:ext>
              </a:extLst>
            </p:cNvPr>
            <p:cNvSpPr/>
            <p:nvPr/>
          </p:nvSpPr>
          <p:spPr bwMode="auto">
            <a:xfrm>
              <a:off x="2382417" y="4264823"/>
              <a:ext cx="558388" cy="579867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4 h 142"/>
                <a:gd name="T16" fmla="*/ 62 w 137"/>
                <a:gd name="T17" fmla="*/ 5 h 142"/>
                <a:gd name="T18" fmla="*/ 43 w 137"/>
                <a:gd name="T19" fmla="*/ 57 h 142"/>
                <a:gd name="T20" fmla="*/ 64 w 137"/>
                <a:gd name="T21" fmla="*/ 57 h 142"/>
                <a:gd name="T22" fmla="*/ 64 w 137"/>
                <a:gd name="T23" fmla="*/ 122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7 w 137"/>
                <a:gd name="T31" fmla="*/ 130 h 142"/>
                <a:gd name="T32" fmla="*/ 87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29 h 142"/>
                <a:gd name="T40" fmla="*/ 76 w 137"/>
                <a:gd name="T41" fmla="*/ 133 h 142"/>
                <a:gd name="T42" fmla="*/ 72 w 137"/>
                <a:gd name="T43" fmla="*/ 129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1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5 h 142"/>
                <a:gd name="T56" fmla="*/ 76 w 137"/>
                <a:gd name="T57" fmla="*/ 4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8"/>
                    <a:pt x="105" y="7"/>
                    <a:pt x="76" y="4"/>
                  </a:cubicBezTo>
                  <a:cubicBezTo>
                    <a:pt x="74" y="1"/>
                    <a:pt x="72" y="0"/>
                    <a:pt x="69" y="0"/>
                  </a:cubicBezTo>
                  <a:cubicBezTo>
                    <a:pt x="66" y="0"/>
                    <a:pt x="64" y="1"/>
                    <a:pt x="62" y="4"/>
                  </a:cubicBezTo>
                  <a:cubicBezTo>
                    <a:pt x="32" y="6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7"/>
                    <a:pt x="62" y="4"/>
                  </a:cubicBezTo>
                  <a:cubicBezTo>
                    <a:pt x="62" y="4"/>
                    <a:pt x="62" y="5"/>
                    <a:pt x="62" y="5"/>
                  </a:cubicBezTo>
                  <a:cubicBezTo>
                    <a:pt x="41" y="31"/>
                    <a:pt x="43" y="57"/>
                    <a:pt x="43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2"/>
                    <a:pt x="64" y="122"/>
                    <a:pt x="64" y="122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6"/>
                    <a:pt x="69" y="142"/>
                    <a:pt x="76" y="142"/>
                  </a:cubicBezTo>
                  <a:cubicBezTo>
                    <a:pt x="82" y="142"/>
                    <a:pt x="87" y="136"/>
                    <a:pt x="87" y="130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78" y="133"/>
                    <a:pt x="76" y="133"/>
                  </a:cubicBezTo>
                  <a:cubicBezTo>
                    <a:pt x="74" y="133"/>
                    <a:pt x="72" y="131"/>
                    <a:pt x="72" y="129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1"/>
                    <a:pt x="72" y="111"/>
                    <a:pt x="72" y="111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1"/>
                    <a:pt x="76" y="5"/>
                  </a:cubicBezTo>
                  <a:cubicBezTo>
                    <a:pt x="76" y="5"/>
                    <a:pt x="76" y="4"/>
                    <a:pt x="76" y="4"/>
                  </a:cubicBezTo>
                  <a:cubicBezTo>
                    <a:pt x="80" y="7"/>
                    <a:pt x="99" y="24"/>
                    <a:pt x="99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610C1C7E-69BB-4546-9B8A-6FA44CB126DD}"/>
              </a:ext>
            </a:extLst>
          </p:cNvPr>
          <p:cNvGrpSpPr/>
          <p:nvPr/>
        </p:nvGrpSpPr>
        <p:grpSpPr>
          <a:xfrm>
            <a:off x="1329315" y="2788923"/>
            <a:ext cx="3098408" cy="971356"/>
            <a:chOff x="1361399" y="2788923"/>
            <a:chExt cx="3098408" cy="971356"/>
          </a:xfrm>
        </p:grpSpPr>
        <p:grpSp>
          <p:nvGrpSpPr>
            <p:cNvPr id="214" name="Group 31">
              <a:extLst>
                <a:ext uri="{FF2B5EF4-FFF2-40B4-BE49-F238E27FC236}">
                  <a16:creationId xmlns:a16="http://schemas.microsoft.com/office/drawing/2014/main" id="{B8C492EB-4C97-49C5-9829-58D4FD6236D2}"/>
                </a:ext>
              </a:extLst>
            </p:cNvPr>
            <p:cNvGrpSpPr/>
            <p:nvPr/>
          </p:nvGrpSpPr>
          <p:grpSpPr>
            <a:xfrm>
              <a:off x="1361399" y="2788923"/>
              <a:ext cx="3098408" cy="971356"/>
              <a:chOff x="1231549" y="1255634"/>
              <a:chExt cx="2430616" cy="762002"/>
            </a:xfrm>
          </p:grpSpPr>
          <p:sp>
            <p:nvSpPr>
              <p:cNvPr id="216" name="Flowchart: Off-page Connector 32">
                <a:extLst>
                  <a:ext uri="{FF2B5EF4-FFF2-40B4-BE49-F238E27FC236}">
                    <a16:creationId xmlns:a16="http://schemas.microsoft.com/office/drawing/2014/main" id="{50DACBBC-7B77-4983-B987-A7A2612998C1}"/>
                  </a:ext>
                </a:extLst>
              </p:cNvPr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9B1E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217" name="Round Same Side Corner Rectangle 33">
                <a:extLst>
                  <a:ext uri="{FF2B5EF4-FFF2-40B4-BE49-F238E27FC236}">
                    <a16:creationId xmlns:a16="http://schemas.microsoft.com/office/drawing/2014/main" id="{F8B7A532-19A8-4DF3-AD57-3E07E8CE548F}"/>
                  </a:ext>
                </a:extLst>
              </p:cNvPr>
              <p:cNvSpPr/>
              <p:nvPr/>
            </p:nvSpPr>
            <p:spPr>
              <a:xfrm rot="16200000">
                <a:off x="1080977" y="1406206"/>
                <a:ext cx="762001" cy="460857"/>
              </a:xfrm>
              <a:prstGeom prst="round2SameRect">
                <a:avLst/>
              </a:prstGeom>
              <a:solidFill>
                <a:srgbClr val="7366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  <a:cs typeface="+mn-cs"/>
                  </a:rPr>
                  <a:t>02</a:t>
                </a:r>
              </a:p>
            </p:txBody>
          </p:sp>
          <p:cxnSp>
            <p:nvCxnSpPr>
              <p:cNvPr id="218" name="Straight Connector 34">
                <a:extLst>
                  <a:ext uri="{FF2B5EF4-FFF2-40B4-BE49-F238E27FC236}">
                    <a16:creationId xmlns:a16="http://schemas.microsoft.com/office/drawing/2014/main" id="{4D512BEC-599C-4A0D-9973-77B1D44E2390}"/>
                  </a:ext>
                </a:extLst>
              </p:cNvPr>
              <p:cNvCxnSpPr>
                <a:endCxn id="198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noFill/>
              <a:ln w="19050" cap="flat" cmpd="sng" algn="ctr">
                <a:solidFill>
                  <a:srgbClr val="736666"/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215" name="Freeform 5">
              <a:extLst>
                <a:ext uri="{FF2B5EF4-FFF2-40B4-BE49-F238E27FC236}">
                  <a16:creationId xmlns:a16="http://schemas.microsoft.com/office/drawing/2014/main" id="{A83839A8-EFA2-4A4D-B85A-A0DA7F9EFA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352" y="3055525"/>
              <a:ext cx="620518" cy="438152"/>
            </a:xfrm>
            <a:custGeom>
              <a:avLst/>
              <a:gdLst>
                <a:gd name="T0" fmla="*/ 218 w 219"/>
                <a:gd name="T1" fmla="*/ 117 h 154"/>
                <a:gd name="T2" fmla="*/ 219 w 219"/>
                <a:gd name="T3" fmla="*/ 118 h 154"/>
                <a:gd name="T4" fmla="*/ 218 w 219"/>
                <a:gd name="T5" fmla="*/ 119 h 154"/>
                <a:gd name="T6" fmla="*/ 174 w 219"/>
                <a:gd name="T7" fmla="*/ 153 h 154"/>
                <a:gd name="T8" fmla="*/ 172 w 219"/>
                <a:gd name="T9" fmla="*/ 153 h 154"/>
                <a:gd name="T10" fmla="*/ 171 w 219"/>
                <a:gd name="T11" fmla="*/ 151 h 154"/>
                <a:gd name="T12" fmla="*/ 179 w 219"/>
                <a:gd name="T13" fmla="*/ 133 h 154"/>
                <a:gd name="T14" fmla="*/ 113 w 219"/>
                <a:gd name="T15" fmla="*/ 106 h 154"/>
                <a:gd name="T16" fmla="*/ 126 w 219"/>
                <a:gd name="T17" fmla="*/ 89 h 154"/>
                <a:gd name="T18" fmla="*/ 131 w 219"/>
                <a:gd name="T19" fmla="*/ 82 h 154"/>
                <a:gd name="T20" fmla="*/ 179 w 219"/>
                <a:gd name="T21" fmla="*/ 103 h 154"/>
                <a:gd name="T22" fmla="*/ 171 w 219"/>
                <a:gd name="T23" fmla="*/ 85 h 154"/>
                <a:gd name="T24" fmla="*/ 172 w 219"/>
                <a:gd name="T25" fmla="*/ 83 h 154"/>
                <a:gd name="T26" fmla="*/ 173 w 219"/>
                <a:gd name="T27" fmla="*/ 82 h 154"/>
                <a:gd name="T28" fmla="*/ 174 w 219"/>
                <a:gd name="T29" fmla="*/ 83 h 154"/>
                <a:gd name="T30" fmla="*/ 218 w 219"/>
                <a:gd name="T31" fmla="*/ 117 h 154"/>
                <a:gd name="T32" fmla="*/ 45 w 219"/>
                <a:gd name="T33" fmla="*/ 71 h 154"/>
                <a:gd name="T34" fmla="*/ 46 w 219"/>
                <a:gd name="T35" fmla="*/ 71 h 154"/>
                <a:gd name="T36" fmla="*/ 47 w 219"/>
                <a:gd name="T37" fmla="*/ 71 h 154"/>
                <a:gd name="T38" fmla="*/ 47 w 219"/>
                <a:gd name="T39" fmla="*/ 69 h 154"/>
                <a:gd name="T40" fmla="*/ 40 w 219"/>
                <a:gd name="T41" fmla="*/ 50 h 154"/>
                <a:gd name="T42" fmla="*/ 87 w 219"/>
                <a:gd name="T43" fmla="*/ 72 h 154"/>
                <a:gd name="T44" fmla="*/ 93 w 219"/>
                <a:gd name="T45" fmla="*/ 65 h 154"/>
                <a:gd name="T46" fmla="*/ 106 w 219"/>
                <a:gd name="T47" fmla="*/ 49 h 154"/>
                <a:gd name="T48" fmla="*/ 40 w 219"/>
                <a:gd name="T49" fmla="*/ 21 h 154"/>
                <a:gd name="T50" fmla="*/ 47 w 219"/>
                <a:gd name="T51" fmla="*/ 2 h 154"/>
                <a:gd name="T52" fmla="*/ 47 w 219"/>
                <a:gd name="T53" fmla="*/ 0 h 154"/>
                <a:gd name="T54" fmla="*/ 45 w 219"/>
                <a:gd name="T55" fmla="*/ 0 h 154"/>
                <a:gd name="T56" fmla="*/ 0 w 219"/>
                <a:gd name="T57" fmla="*/ 34 h 154"/>
                <a:gd name="T58" fmla="*/ 0 w 219"/>
                <a:gd name="T59" fmla="*/ 35 h 154"/>
                <a:gd name="T60" fmla="*/ 0 w 219"/>
                <a:gd name="T61" fmla="*/ 37 h 154"/>
                <a:gd name="T62" fmla="*/ 45 w 219"/>
                <a:gd name="T63" fmla="*/ 71 h 154"/>
                <a:gd name="T64" fmla="*/ 121 w 219"/>
                <a:gd name="T65" fmla="*/ 86 h 154"/>
                <a:gd name="T66" fmla="*/ 179 w 219"/>
                <a:gd name="T67" fmla="*/ 50 h 154"/>
                <a:gd name="T68" fmla="*/ 171 w 219"/>
                <a:gd name="T69" fmla="*/ 69 h 154"/>
                <a:gd name="T70" fmla="*/ 172 w 219"/>
                <a:gd name="T71" fmla="*/ 71 h 154"/>
                <a:gd name="T72" fmla="*/ 173 w 219"/>
                <a:gd name="T73" fmla="*/ 71 h 154"/>
                <a:gd name="T74" fmla="*/ 174 w 219"/>
                <a:gd name="T75" fmla="*/ 71 h 154"/>
                <a:gd name="T76" fmla="*/ 218 w 219"/>
                <a:gd name="T77" fmla="*/ 37 h 154"/>
                <a:gd name="T78" fmla="*/ 219 w 219"/>
                <a:gd name="T79" fmla="*/ 35 h 154"/>
                <a:gd name="T80" fmla="*/ 218 w 219"/>
                <a:gd name="T81" fmla="*/ 34 h 154"/>
                <a:gd name="T82" fmla="*/ 174 w 219"/>
                <a:gd name="T83" fmla="*/ 0 h 154"/>
                <a:gd name="T84" fmla="*/ 172 w 219"/>
                <a:gd name="T85" fmla="*/ 0 h 154"/>
                <a:gd name="T86" fmla="*/ 171 w 219"/>
                <a:gd name="T87" fmla="*/ 2 h 154"/>
                <a:gd name="T88" fmla="*/ 179 w 219"/>
                <a:gd name="T89" fmla="*/ 21 h 154"/>
                <a:gd name="T90" fmla="*/ 97 w 219"/>
                <a:gd name="T91" fmla="*/ 69 h 154"/>
                <a:gd name="T92" fmla="*/ 40 w 219"/>
                <a:gd name="T93" fmla="*/ 103 h 154"/>
                <a:gd name="T94" fmla="*/ 47 w 219"/>
                <a:gd name="T95" fmla="*/ 85 h 154"/>
                <a:gd name="T96" fmla="*/ 47 w 219"/>
                <a:gd name="T97" fmla="*/ 83 h 154"/>
                <a:gd name="T98" fmla="*/ 46 w 219"/>
                <a:gd name="T99" fmla="*/ 82 h 154"/>
                <a:gd name="T100" fmla="*/ 45 w 219"/>
                <a:gd name="T101" fmla="*/ 83 h 154"/>
                <a:gd name="T102" fmla="*/ 0 w 219"/>
                <a:gd name="T103" fmla="*/ 117 h 154"/>
                <a:gd name="T104" fmla="*/ 0 w 219"/>
                <a:gd name="T105" fmla="*/ 118 h 154"/>
                <a:gd name="T106" fmla="*/ 0 w 219"/>
                <a:gd name="T107" fmla="*/ 119 h 154"/>
                <a:gd name="T108" fmla="*/ 45 w 219"/>
                <a:gd name="T109" fmla="*/ 153 h 154"/>
                <a:gd name="T110" fmla="*/ 47 w 219"/>
                <a:gd name="T111" fmla="*/ 153 h 154"/>
                <a:gd name="T112" fmla="*/ 47 w 219"/>
                <a:gd name="T113" fmla="*/ 151 h 154"/>
                <a:gd name="T114" fmla="*/ 40 w 219"/>
                <a:gd name="T115" fmla="*/ 133 h 154"/>
                <a:gd name="T116" fmla="*/ 121 w 219"/>
                <a:gd name="T117" fmla="*/ 8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154">
                  <a:moveTo>
                    <a:pt x="218" y="117"/>
                  </a:moveTo>
                  <a:cubicBezTo>
                    <a:pt x="219" y="117"/>
                    <a:pt x="219" y="117"/>
                    <a:pt x="219" y="118"/>
                  </a:cubicBezTo>
                  <a:cubicBezTo>
                    <a:pt x="219" y="119"/>
                    <a:pt x="219" y="119"/>
                    <a:pt x="218" y="119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74" y="154"/>
                    <a:pt x="173" y="154"/>
                    <a:pt x="172" y="153"/>
                  </a:cubicBezTo>
                  <a:cubicBezTo>
                    <a:pt x="171" y="153"/>
                    <a:pt x="171" y="152"/>
                    <a:pt x="171" y="151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45" y="131"/>
                    <a:pt x="126" y="119"/>
                    <a:pt x="113" y="106"/>
                  </a:cubicBezTo>
                  <a:cubicBezTo>
                    <a:pt x="118" y="100"/>
                    <a:pt x="122" y="94"/>
                    <a:pt x="126" y="89"/>
                  </a:cubicBezTo>
                  <a:cubicBezTo>
                    <a:pt x="128" y="86"/>
                    <a:pt x="130" y="84"/>
                    <a:pt x="131" y="82"/>
                  </a:cubicBezTo>
                  <a:cubicBezTo>
                    <a:pt x="141" y="93"/>
                    <a:pt x="154" y="102"/>
                    <a:pt x="179" y="103"/>
                  </a:cubicBezTo>
                  <a:cubicBezTo>
                    <a:pt x="171" y="85"/>
                    <a:pt x="171" y="85"/>
                    <a:pt x="171" y="85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2" y="82"/>
                    <a:pt x="173" y="82"/>
                    <a:pt x="173" y="82"/>
                  </a:cubicBezTo>
                  <a:cubicBezTo>
                    <a:pt x="173" y="82"/>
                    <a:pt x="174" y="82"/>
                    <a:pt x="174" y="83"/>
                  </a:cubicBezTo>
                  <a:lnTo>
                    <a:pt x="218" y="117"/>
                  </a:lnTo>
                  <a:close/>
                  <a:moveTo>
                    <a:pt x="45" y="71"/>
                  </a:moveTo>
                  <a:cubicBezTo>
                    <a:pt x="45" y="71"/>
                    <a:pt x="45" y="71"/>
                    <a:pt x="46" y="71"/>
                  </a:cubicBezTo>
                  <a:cubicBezTo>
                    <a:pt x="46" y="71"/>
                    <a:pt x="46" y="71"/>
                    <a:pt x="47" y="71"/>
                  </a:cubicBezTo>
                  <a:cubicBezTo>
                    <a:pt x="47" y="70"/>
                    <a:pt x="48" y="69"/>
                    <a:pt x="47" y="6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5" y="52"/>
                    <a:pt x="77" y="61"/>
                    <a:pt x="87" y="72"/>
                  </a:cubicBezTo>
                  <a:cubicBezTo>
                    <a:pt x="89" y="70"/>
                    <a:pt x="91" y="68"/>
                    <a:pt x="93" y="65"/>
                  </a:cubicBezTo>
                  <a:cubicBezTo>
                    <a:pt x="96" y="60"/>
                    <a:pt x="101" y="54"/>
                    <a:pt x="106" y="49"/>
                  </a:cubicBezTo>
                  <a:cubicBezTo>
                    <a:pt x="92" y="35"/>
                    <a:pt x="73" y="23"/>
                    <a:pt x="40" y="21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"/>
                    <a:pt x="47" y="1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5" y="71"/>
                  </a:lnTo>
                  <a:close/>
                  <a:moveTo>
                    <a:pt x="121" y="86"/>
                  </a:moveTo>
                  <a:cubicBezTo>
                    <a:pt x="134" y="67"/>
                    <a:pt x="145" y="53"/>
                    <a:pt x="179" y="50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69"/>
                    <a:pt x="171" y="70"/>
                    <a:pt x="172" y="71"/>
                  </a:cubicBezTo>
                  <a:cubicBezTo>
                    <a:pt x="172" y="71"/>
                    <a:pt x="173" y="71"/>
                    <a:pt x="173" y="71"/>
                  </a:cubicBezTo>
                  <a:cubicBezTo>
                    <a:pt x="173" y="71"/>
                    <a:pt x="174" y="71"/>
                    <a:pt x="174" y="71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9" y="36"/>
                    <a:pt x="219" y="36"/>
                    <a:pt x="219" y="35"/>
                  </a:cubicBezTo>
                  <a:cubicBezTo>
                    <a:pt x="219" y="35"/>
                    <a:pt x="219" y="34"/>
                    <a:pt x="218" y="34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0"/>
                    <a:pt x="173" y="0"/>
                    <a:pt x="172" y="0"/>
                  </a:cubicBezTo>
                  <a:cubicBezTo>
                    <a:pt x="171" y="1"/>
                    <a:pt x="171" y="1"/>
                    <a:pt x="171" y="2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30" y="23"/>
                    <a:pt x="112" y="48"/>
                    <a:pt x="97" y="69"/>
                  </a:cubicBezTo>
                  <a:cubicBezTo>
                    <a:pt x="84" y="87"/>
                    <a:pt x="74" y="101"/>
                    <a:pt x="40" y="103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8" y="84"/>
                    <a:pt x="47" y="83"/>
                    <a:pt x="47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5" y="82"/>
                    <a:pt x="45" y="82"/>
                    <a:pt x="45" y="8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5" y="154"/>
                    <a:pt x="46" y="154"/>
                    <a:pt x="47" y="153"/>
                  </a:cubicBezTo>
                  <a:cubicBezTo>
                    <a:pt x="47" y="153"/>
                    <a:pt x="48" y="152"/>
                    <a:pt x="47" y="151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89" y="131"/>
                    <a:pt x="107" y="106"/>
                    <a:pt x="121" y="8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</a:endParaRPr>
            </a:p>
          </p:txBody>
        </p:sp>
      </p:grpSp>
      <p:grpSp>
        <p:nvGrpSpPr>
          <p:cNvPr id="219" name="组合 218">
            <a:extLst>
              <a:ext uri="{FF2B5EF4-FFF2-40B4-BE49-F238E27FC236}">
                <a16:creationId xmlns:a16="http://schemas.microsoft.com/office/drawing/2014/main" id="{F0742D95-DB40-4365-90EB-9331F63E0BFE}"/>
              </a:ext>
            </a:extLst>
          </p:cNvPr>
          <p:cNvGrpSpPr/>
          <p:nvPr/>
        </p:nvGrpSpPr>
        <p:grpSpPr>
          <a:xfrm>
            <a:off x="1326760" y="5349234"/>
            <a:ext cx="3100963" cy="971356"/>
            <a:chOff x="1358844" y="5349234"/>
            <a:chExt cx="3100963" cy="971356"/>
          </a:xfrm>
        </p:grpSpPr>
        <p:grpSp>
          <p:nvGrpSpPr>
            <p:cNvPr id="220" name="Group 56">
              <a:extLst>
                <a:ext uri="{FF2B5EF4-FFF2-40B4-BE49-F238E27FC236}">
                  <a16:creationId xmlns:a16="http://schemas.microsoft.com/office/drawing/2014/main" id="{AC9428A5-73FE-4F75-BD26-D2A310405E02}"/>
                </a:ext>
              </a:extLst>
            </p:cNvPr>
            <p:cNvGrpSpPr/>
            <p:nvPr/>
          </p:nvGrpSpPr>
          <p:grpSpPr>
            <a:xfrm>
              <a:off x="1358844" y="5349234"/>
              <a:ext cx="3100963" cy="971356"/>
              <a:chOff x="1229545" y="1255634"/>
              <a:chExt cx="2432620" cy="762002"/>
            </a:xfrm>
          </p:grpSpPr>
          <p:sp>
            <p:nvSpPr>
              <p:cNvPr id="225" name="Flowchart: Off-page Connector 59">
                <a:extLst>
                  <a:ext uri="{FF2B5EF4-FFF2-40B4-BE49-F238E27FC236}">
                    <a16:creationId xmlns:a16="http://schemas.microsoft.com/office/drawing/2014/main" id="{53219773-90CE-4A95-822D-19A07E8C333B}"/>
                  </a:ext>
                </a:extLst>
              </p:cNvPr>
              <p:cNvSpPr/>
              <p:nvPr/>
            </p:nvSpPr>
            <p:spPr>
              <a:xfrm rot="16200000">
                <a:off x="1829116" y="830138"/>
                <a:ext cx="762000" cy="1612995"/>
              </a:xfrm>
              <a:prstGeom prst="flowChartOffpageConnector">
                <a:avLst/>
              </a:prstGeom>
              <a:solidFill>
                <a:srgbClr val="9B1E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endParaRPr>
              </a:p>
            </p:txBody>
          </p:sp>
          <p:sp>
            <p:nvSpPr>
              <p:cNvPr id="226" name="Round Same Side Corner Rectangle 61">
                <a:extLst>
                  <a:ext uri="{FF2B5EF4-FFF2-40B4-BE49-F238E27FC236}">
                    <a16:creationId xmlns:a16="http://schemas.microsoft.com/office/drawing/2014/main" id="{DD97176F-14B3-4FCA-83D2-AD7E005155DB}"/>
                  </a:ext>
                </a:extLst>
              </p:cNvPr>
              <p:cNvSpPr/>
              <p:nvPr/>
            </p:nvSpPr>
            <p:spPr>
              <a:xfrm rot="16200000">
                <a:off x="1078973" y="1406206"/>
                <a:ext cx="762001" cy="460857"/>
              </a:xfrm>
              <a:prstGeom prst="round2SameRect">
                <a:avLst/>
              </a:prstGeom>
              <a:solidFill>
                <a:srgbClr val="73666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微软雅黑"/>
                    <a:cs typeface="+mn-cs"/>
                  </a:rPr>
                  <a:t>04</a:t>
                </a:r>
              </a:p>
            </p:txBody>
          </p:sp>
          <p:cxnSp>
            <p:nvCxnSpPr>
              <p:cNvPr id="227" name="Straight Connector 63">
                <a:extLst>
                  <a:ext uri="{FF2B5EF4-FFF2-40B4-BE49-F238E27FC236}">
                    <a16:creationId xmlns:a16="http://schemas.microsoft.com/office/drawing/2014/main" id="{0FDAF3D4-343F-455D-9013-CB589F63DE65}"/>
                  </a:ext>
                </a:extLst>
              </p:cNvPr>
              <p:cNvCxnSpPr>
                <a:endCxn id="200" idx="2"/>
              </p:cNvCxnSpPr>
              <p:nvPr/>
            </p:nvCxnSpPr>
            <p:spPr>
              <a:xfrm>
                <a:off x="2991446" y="1636635"/>
                <a:ext cx="670719" cy="1"/>
              </a:xfrm>
              <a:prstGeom prst="line">
                <a:avLst/>
              </a:prstGeom>
              <a:noFill/>
              <a:ln w="19050" cap="flat" cmpd="sng" algn="ctr">
                <a:solidFill>
                  <a:srgbClr val="736666"/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221" name="Group 50">
              <a:extLst>
                <a:ext uri="{FF2B5EF4-FFF2-40B4-BE49-F238E27FC236}">
                  <a16:creationId xmlns:a16="http://schemas.microsoft.com/office/drawing/2014/main" id="{2BA4C551-3D63-46C4-BDCC-E43794336400}"/>
                </a:ext>
              </a:extLst>
            </p:cNvPr>
            <p:cNvGrpSpPr/>
            <p:nvPr/>
          </p:nvGrpSpPr>
          <p:grpSpPr>
            <a:xfrm>
              <a:off x="2365810" y="5540420"/>
              <a:ext cx="591603" cy="588985"/>
              <a:chOff x="6350" y="-3175"/>
              <a:chExt cx="717550" cy="714376"/>
            </a:xfrm>
            <a:solidFill>
              <a:srgbClr val="FFFFFF"/>
            </a:solidFill>
          </p:grpSpPr>
          <p:sp>
            <p:nvSpPr>
              <p:cNvPr id="222" name="Freeform 18">
                <a:extLst>
                  <a:ext uri="{FF2B5EF4-FFF2-40B4-BE49-F238E27FC236}">
                    <a16:creationId xmlns:a16="http://schemas.microsoft.com/office/drawing/2014/main" id="{4181C078-7888-46E5-A4CD-F08D71E19CD8}"/>
                  </a:ext>
                </a:extLst>
              </p:cNvPr>
              <p:cNvSpPr/>
              <p:nvPr/>
            </p:nvSpPr>
            <p:spPr bwMode="auto">
              <a:xfrm>
                <a:off x="438150" y="430213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endParaRPr>
              </a:p>
            </p:txBody>
          </p:sp>
          <p:sp>
            <p:nvSpPr>
              <p:cNvPr id="223" name="Freeform 19">
                <a:extLst>
                  <a:ext uri="{FF2B5EF4-FFF2-40B4-BE49-F238E27FC236}">
                    <a16:creationId xmlns:a16="http://schemas.microsoft.com/office/drawing/2014/main" id="{4C77223F-8472-4EBE-91D6-F27752EC6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" y="-3175"/>
                <a:ext cx="530225" cy="531813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endParaRPr>
              </a:p>
            </p:txBody>
          </p:sp>
          <p:sp>
            <p:nvSpPr>
              <p:cNvPr id="224" name="Freeform 20">
                <a:extLst>
                  <a:ext uri="{FF2B5EF4-FFF2-40B4-BE49-F238E27FC236}">
                    <a16:creationId xmlns:a16="http://schemas.microsoft.com/office/drawing/2014/main" id="{A6694C40-EC1F-4A0D-91DB-6D5FB03FDEF2}"/>
                  </a:ext>
                </a:extLst>
              </p:cNvPr>
              <p:cNvSpPr/>
              <p:nvPr/>
            </p:nvSpPr>
            <p:spPr bwMode="auto">
              <a:xfrm>
                <a:off x="117475" y="106363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3833618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7" dur="4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8" dur="4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2" dur="4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3" dur="4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7" dur="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8" dur="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2" presetClass="entr" presetSubtype="8" accel="50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52" dur="4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53" dur="4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7" grpId="0" animBg="1"/>
          <p:bldP spid="198" grpId="0" animBg="1"/>
          <p:bldP spid="199" grpId="0" animBg="1"/>
          <p:bldP spid="2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5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0" presetID="2" presetClass="entr" presetSubtype="8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4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4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5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0" presetID="12" presetClass="entr" presetSubtype="2" fill="hold" nodeType="after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7" grpId="0" animBg="1"/>
          <p:bldP spid="198" grpId="0" animBg="1"/>
          <p:bldP spid="199" grpId="0" animBg="1"/>
          <p:bldP spid="20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8">
            <a:extLst>
              <a:ext uri="{FF2B5EF4-FFF2-40B4-BE49-F238E27FC236}">
                <a16:creationId xmlns:a16="http://schemas.microsoft.com/office/drawing/2014/main" id="{0DF7B173-03E3-499D-8FFD-1A5FD13D46B9}"/>
              </a:ext>
            </a:extLst>
          </p:cNvPr>
          <p:cNvSpPr/>
          <p:nvPr/>
        </p:nvSpPr>
        <p:spPr>
          <a:xfrm>
            <a:off x="707230" y="379669"/>
            <a:ext cx="7267439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阶段工作总结：用户域数据体系建设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4057F93-81A2-43E0-AE39-D27269531CC5}"/>
              </a:ext>
            </a:extLst>
          </p:cNvPr>
          <p:cNvGrpSpPr/>
          <p:nvPr/>
        </p:nvGrpSpPr>
        <p:grpSpPr>
          <a:xfrm>
            <a:off x="512586" y="2862203"/>
            <a:ext cx="11166827" cy="4352848"/>
            <a:chOff x="707230" y="2505152"/>
            <a:chExt cx="11166827" cy="4352848"/>
          </a:xfrm>
        </p:grpSpPr>
        <p:sp>
          <p:nvSpPr>
            <p:cNvPr id="101" name="灯片编号占位符 6">
              <a:extLst>
                <a:ext uri="{FF2B5EF4-FFF2-40B4-BE49-F238E27FC236}">
                  <a16:creationId xmlns:a16="http://schemas.microsoft.com/office/drawing/2014/main" id="{13C679F1-7591-4D51-8CBD-83A9E5ECAA10}"/>
                </a:ext>
              </a:extLst>
            </p:cNvPr>
            <p:cNvSpPr txBox="1">
              <a:spLocks/>
            </p:cNvSpPr>
            <p:nvPr/>
          </p:nvSpPr>
          <p:spPr>
            <a:xfrm>
              <a:off x="10601325" y="6567487"/>
              <a:ext cx="952156" cy="290513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zh-CN"/>
              </a:defPPr>
              <a:lvl1pPr marL="0" algn="ctr" defTabSz="914400" rtl="0" eaLnBrk="1" latinLnBrk="0" hangingPunct="1">
                <a:defRPr sz="1400" kern="120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D2A8658-BDBB-4917-82D5-DABB11001943}" type="slidenum">
                <a:rPr lang="zh-CN" altLang="en-US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pPr/>
                <a:t>5</a:t>
              </a:fld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103" name="图示 102">
              <a:extLst>
                <a:ext uri="{FF2B5EF4-FFF2-40B4-BE49-F238E27FC236}">
                  <a16:creationId xmlns:a16="http://schemas.microsoft.com/office/drawing/2014/main" id="{16433205-AF0E-4A7D-9D1C-AB9F865AD9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7623744"/>
                </p:ext>
              </p:extLst>
            </p:nvPr>
          </p:nvGraphicFramePr>
          <p:xfrm>
            <a:off x="707230" y="2716428"/>
            <a:ext cx="3599451" cy="3117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7" name="文本框 81">
              <a:extLst>
                <a:ext uri="{FF2B5EF4-FFF2-40B4-BE49-F238E27FC236}">
                  <a16:creationId xmlns:a16="http://schemas.microsoft.com/office/drawing/2014/main" id="{AE66DE72-A35A-40D0-8EF1-D8FEE809146F}"/>
                </a:ext>
              </a:extLst>
            </p:cNvPr>
            <p:cNvSpPr txBox="1"/>
            <p:nvPr/>
          </p:nvSpPr>
          <p:spPr>
            <a:xfrm>
              <a:off x="8658719" y="6278298"/>
              <a:ext cx="3215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注： 已开始       计划中</a:t>
              </a:r>
            </a:p>
          </p:txBody>
        </p:sp>
        <p:sp>
          <p:nvSpPr>
            <p:cNvPr id="129" name="圆角矩形 70">
              <a:extLst>
                <a:ext uri="{FF2B5EF4-FFF2-40B4-BE49-F238E27FC236}">
                  <a16:creationId xmlns:a16="http://schemas.microsoft.com/office/drawing/2014/main" id="{47EF049B-D2C7-4079-AB5B-64DA8454A3D4}"/>
                </a:ext>
              </a:extLst>
            </p:cNvPr>
            <p:cNvSpPr/>
            <p:nvPr/>
          </p:nvSpPr>
          <p:spPr>
            <a:xfrm>
              <a:off x="9701166" y="6344797"/>
              <a:ext cx="279899" cy="14400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31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algn="ctr">
                <a:defRPr/>
              </a:pPr>
              <a:endParaRPr lang="zh-CN" alt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圆角矩形 71">
              <a:extLst>
                <a:ext uri="{FF2B5EF4-FFF2-40B4-BE49-F238E27FC236}">
                  <a16:creationId xmlns:a16="http://schemas.microsoft.com/office/drawing/2014/main" id="{8CF8B344-27E0-49F4-83EB-51C02AC6EDAC}"/>
                </a:ext>
              </a:extLst>
            </p:cNvPr>
            <p:cNvSpPr/>
            <p:nvPr/>
          </p:nvSpPr>
          <p:spPr>
            <a:xfrm>
              <a:off x="10673634" y="6364583"/>
              <a:ext cx="279899" cy="128440"/>
            </a:xfrm>
            <a:prstGeom prst="roundRect">
              <a:avLst/>
            </a:prstGeom>
            <a:solidFill>
              <a:srgbClr val="E7E6E6">
                <a:alpha val="50000"/>
              </a:srgbClr>
            </a:solidFill>
            <a:ln w="3175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lIns="36000" rIns="36000" rtlCol="0" anchor="ctr"/>
            <a:lstStyle/>
            <a:p>
              <a:pPr algn="ctr">
                <a:defRPr/>
              </a:pPr>
              <a:endParaRPr lang="zh-CN" altLang="en-US" sz="8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9D020A7-2FBA-42F6-BDF3-D2002DE6549D}"/>
                </a:ext>
              </a:extLst>
            </p:cNvPr>
            <p:cNvGrpSpPr/>
            <p:nvPr/>
          </p:nvGrpSpPr>
          <p:grpSpPr>
            <a:xfrm>
              <a:off x="4587700" y="4353151"/>
              <a:ext cx="6928373" cy="697509"/>
              <a:chOff x="4439866" y="5154808"/>
              <a:chExt cx="6928373" cy="697509"/>
            </a:xfrm>
          </p:grpSpPr>
          <p:sp>
            <p:nvSpPr>
              <p:cNvPr id="119" name="圆角矩形 39">
                <a:extLst>
                  <a:ext uri="{FF2B5EF4-FFF2-40B4-BE49-F238E27FC236}">
                    <a16:creationId xmlns:a16="http://schemas.microsoft.com/office/drawing/2014/main" id="{2206C8FC-8FB9-489B-8513-396CF5764BEB}"/>
                  </a:ext>
                </a:extLst>
              </p:cNvPr>
              <p:cNvSpPr/>
              <p:nvPr/>
            </p:nvSpPr>
            <p:spPr>
              <a:xfrm>
                <a:off x="4439866" y="5163237"/>
                <a:ext cx="1446963" cy="68651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渠道承接数据建设</a:t>
                </a:r>
              </a:p>
            </p:txBody>
          </p:sp>
          <p:sp>
            <p:nvSpPr>
              <p:cNvPr id="123" name="右箭头 43">
                <a:extLst>
                  <a:ext uri="{FF2B5EF4-FFF2-40B4-BE49-F238E27FC236}">
                    <a16:creationId xmlns:a16="http://schemas.microsoft.com/office/drawing/2014/main" id="{946A8E71-E828-4F90-AC28-0CB679D428E6}"/>
                  </a:ext>
                </a:extLst>
              </p:cNvPr>
              <p:cNvSpPr/>
              <p:nvPr/>
            </p:nvSpPr>
            <p:spPr>
              <a:xfrm rot="10800000">
                <a:off x="5968886" y="5412823"/>
                <a:ext cx="396240" cy="133583"/>
              </a:xfrm>
              <a:prstGeom prst="rightArrow">
                <a:avLst/>
              </a:prstGeom>
              <a:solidFill>
                <a:srgbClr val="FDB326">
                  <a:lumMod val="60000"/>
                  <a:lumOff val="40000"/>
                </a:srgbClr>
              </a:solidFill>
              <a:ln w="31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圆角矩形 39">
                <a:extLst>
                  <a:ext uri="{FF2B5EF4-FFF2-40B4-BE49-F238E27FC236}">
                    <a16:creationId xmlns:a16="http://schemas.microsoft.com/office/drawing/2014/main" id="{034F1562-1EC3-4098-912E-CF038BD3D838}"/>
                  </a:ext>
                </a:extLst>
              </p:cNvPr>
              <p:cNvSpPr/>
              <p:nvPr/>
            </p:nvSpPr>
            <p:spPr>
              <a:xfrm>
                <a:off x="6523787" y="5165804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拍卖首页承接</a:t>
                </a:r>
              </a:p>
            </p:txBody>
          </p:sp>
          <p:sp>
            <p:nvSpPr>
              <p:cNvPr id="132" name="圆角矩形 39">
                <a:extLst>
                  <a:ext uri="{FF2B5EF4-FFF2-40B4-BE49-F238E27FC236}">
                    <a16:creationId xmlns:a16="http://schemas.microsoft.com/office/drawing/2014/main" id="{1BF2B321-D4B9-4707-B838-F68EA10CCD61}"/>
                  </a:ext>
                </a:extLst>
              </p:cNvPr>
              <p:cNvSpPr/>
              <p:nvPr/>
            </p:nvSpPr>
            <p:spPr>
              <a:xfrm>
                <a:off x="9921276" y="5154808"/>
                <a:ext cx="1446963" cy="686513"/>
              </a:xfrm>
              <a:prstGeom prst="roundRect">
                <a:avLst/>
              </a:prstGeom>
              <a:solidFill>
                <a:srgbClr val="E7E6E6">
                  <a:alpha val="50000"/>
                </a:srgb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其他活动页面承接</a:t>
                </a:r>
              </a:p>
            </p:txBody>
          </p:sp>
          <p:sp>
            <p:nvSpPr>
              <p:cNvPr id="133" name="圆角矩形 39">
                <a:extLst>
                  <a:ext uri="{FF2B5EF4-FFF2-40B4-BE49-F238E27FC236}">
                    <a16:creationId xmlns:a16="http://schemas.microsoft.com/office/drawing/2014/main" id="{BD9AFCA9-559B-481C-9EC5-EF39DE6A538E}"/>
                  </a:ext>
                </a:extLst>
              </p:cNvPr>
              <p:cNvSpPr/>
              <p:nvPr/>
            </p:nvSpPr>
            <p:spPr>
              <a:xfrm>
                <a:off x="8238338" y="5163237"/>
                <a:ext cx="1446963" cy="686513"/>
              </a:xfrm>
              <a:prstGeom prst="roundRect">
                <a:avLst/>
              </a:prstGeom>
              <a:solidFill>
                <a:srgbClr val="E7E6E6">
                  <a:alpha val="50000"/>
                </a:srgb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云主题</a:t>
                </a:r>
                <a:r>
                  <a:rPr lang="en-US" altLang="zh-CN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商品详情页承接</a:t>
                </a:r>
              </a:p>
            </p:txBody>
          </p: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87FA7097-1183-4586-ACAB-398C704E13BE}"/>
                </a:ext>
              </a:extLst>
            </p:cNvPr>
            <p:cNvGrpSpPr/>
            <p:nvPr/>
          </p:nvGrpSpPr>
          <p:grpSpPr>
            <a:xfrm>
              <a:off x="4592266" y="5307207"/>
              <a:ext cx="6928373" cy="694943"/>
              <a:chOff x="4439866" y="5154807"/>
              <a:chExt cx="6928373" cy="694943"/>
            </a:xfrm>
          </p:grpSpPr>
          <p:sp>
            <p:nvSpPr>
              <p:cNvPr id="136" name="圆角矩形 39">
                <a:extLst>
                  <a:ext uri="{FF2B5EF4-FFF2-40B4-BE49-F238E27FC236}">
                    <a16:creationId xmlns:a16="http://schemas.microsoft.com/office/drawing/2014/main" id="{349069B1-7513-48B6-97D0-162DEE80ADF6}"/>
                  </a:ext>
                </a:extLst>
              </p:cNvPr>
              <p:cNvSpPr/>
              <p:nvPr/>
            </p:nvSpPr>
            <p:spPr>
              <a:xfrm>
                <a:off x="4439866" y="5163237"/>
                <a:ext cx="1446963" cy="68651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渠道获客数据建设</a:t>
                </a:r>
              </a:p>
            </p:txBody>
          </p:sp>
          <p:sp>
            <p:nvSpPr>
              <p:cNvPr id="137" name="右箭头 43">
                <a:extLst>
                  <a:ext uri="{FF2B5EF4-FFF2-40B4-BE49-F238E27FC236}">
                    <a16:creationId xmlns:a16="http://schemas.microsoft.com/office/drawing/2014/main" id="{9493B16F-DC34-4C00-BFCC-182D809DFCF4}"/>
                  </a:ext>
                </a:extLst>
              </p:cNvPr>
              <p:cNvSpPr/>
              <p:nvPr/>
            </p:nvSpPr>
            <p:spPr>
              <a:xfrm rot="10800000">
                <a:off x="5968886" y="5412823"/>
                <a:ext cx="396240" cy="133583"/>
              </a:xfrm>
              <a:prstGeom prst="rightArrow">
                <a:avLst/>
              </a:prstGeom>
              <a:solidFill>
                <a:srgbClr val="FDB326">
                  <a:lumMod val="60000"/>
                  <a:lumOff val="40000"/>
                </a:srgbClr>
              </a:solidFill>
              <a:ln w="31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圆角矩形 39">
                <a:extLst>
                  <a:ext uri="{FF2B5EF4-FFF2-40B4-BE49-F238E27FC236}">
                    <a16:creationId xmlns:a16="http://schemas.microsoft.com/office/drawing/2014/main" id="{D96DB2AC-D776-456C-97D4-4FA6DAA985B5}"/>
                  </a:ext>
                </a:extLst>
              </p:cNvPr>
              <p:cNvSpPr/>
              <p:nvPr/>
            </p:nvSpPr>
            <p:spPr>
              <a:xfrm>
                <a:off x="6546300" y="5154807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新增渠道数据支持</a:t>
                </a:r>
              </a:p>
            </p:txBody>
          </p:sp>
          <p:sp>
            <p:nvSpPr>
              <p:cNvPr id="139" name="圆角矩形 39">
                <a:extLst>
                  <a:ext uri="{FF2B5EF4-FFF2-40B4-BE49-F238E27FC236}">
                    <a16:creationId xmlns:a16="http://schemas.microsoft.com/office/drawing/2014/main" id="{C0998CA3-EED1-4711-9E23-757662C9AA62}"/>
                  </a:ext>
                </a:extLst>
              </p:cNvPr>
              <p:cNvSpPr/>
              <p:nvPr/>
            </p:nvSpPr>
            <p:spPr>
              <a:xfrm>
                <a:off x="9921276" y="5154808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渠道页面级数据监控</a:t>
                </a:r>
              </a:p>
            </p:txBody>
          </p:sp>
          <p:sp>
            <p:nvSpPr>
              <p:cNvPr id="140" name="圆角矩形 39">
                <a:extLst>
                  <a:ext uri="{FF2B5EF4-FFF2-40B4-BE49-F238E27FC236}">
                    <a16:creationId xmlns:a16="http://schemas.microsoft.com/office/drawing/2014/main" id="{CE0BC63F-2597-48CF-BFE6-87378ACE7EB8}"/>
                  </a:ext>
                </a:extLst>
              </p:cNvPr>
              <p:cNvSpPr/>
              <p:nvPr/>
            </p:nvSpPr>
            <p:spPr>
              <a:xfrm>
                <a:off x="8241753" y="5154807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渠道数据治理</a:t>
                </a:r>
                <a:r>
                  <a:rPr lang="en-US" altLang="zh-CN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优化</a:t>
                </a:r>
              </a:p>
            </p:txBody>
          </p:sp>
        </p:grp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8EF9BEDC-562D-48E1-BA03-29E60A1FC21A}"/>
                </a:ext>
              </a:extLst>
            </p:cNvPr>
            <p:cNvGrpSpPr/>
            <p:nvPr/>
          </p:nvGrpSpPr>
          <p:grpSpPr>
            <a:xfrm>
              <a:off x="4587700" y="2505152"/>
              <a:ext cx="6928373" cy="697559"/>
              <a:chOff x="4439866" y="5154808"/>
              <a:chExt cx="6928373" cy="697559"/>
            </a:xfrm>
          </p:grpSpPr>
          <p:sp>
            <p:nvSpPr>
              <p:cNvPr id="142" name="圆角矩形 39">
                <a:extLst>
                  <a:ext uri="{FF2B5EF4-FFF2-40B4-BE49-F238E27FC236}">
                    <a16:creationId xmlns:a16="http://schemas.microsoft.com/office/drawing/2014/main" id="{CDDCD0D4-3593-4A0F-9EF7-5A662D9656F1}"/>
                  </a:ext>
                </a:extLst>
              </p:cNvPr>
              <p:cNvSpPr/>
              <p:nvPr/>
            </p:nvSpPr>
            <p:spPr>
              <a:xfrm>
                <a:off x="4439866" y="5163237"/>
                <a:ext cx="1446963" cy="68651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用户转化数据建设</a:t>
                </a:r>
              </a:p>
            </p:txBody>
          </p:sp>
          <p:sp>
            <p:nvSpPr>
              <p:cNvPr id="143" name="右箭头 43">
                <a:extLst>
                  <a:ext uri="{FF2B5EF4-FFF2-40B4-BE49-F238E27FC236}">
                    <a16:creationId xmlns:a16="http://schemas.microsoft.com/office/drawing/2014/main" id="{28D3B688-DC94-47C4-A07C-62C41C653FFB}"/>
                  </a:ext>
                </a:extLst>
              </p:cNvPr>
              <p:cNvSpPr/>
              <p:nvPr/>
            </p:nvSpPr>
            <p:spPr>
              <a:xfrm rot="10800000">
                <a:off x="5968886" y="5412823"/>
                <a:ext cx="396240" cy="133583"/>
              </a:xfrm>
              <a:prstGeom prst="rightArrow">
                <a:avLst/>
              </a:prstGeom>
              <a:solidFill>
                <a:srgbClr val="FDB326">
                  <a:lumMod val="60000"/>
                  <a:lumOff val="40000"/>
                </a:srgbClr>
              </a:solidFill>
              <a:ln w="31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圆角矩形 39">
                <a:extLst>
                  <a:ext uri="{FF2B5EF4-FFF2-40B4-BE49-F238E27FC236}">
                    <a16:creationId xmlns:a16="http://schemas.microsoft.com/office/drawing/2014/main" id="{BC22A06A-47AE-486A-82DD-AEC2771C9ED7}"/>
                  </a:ext>
                </a:extLst>
              </p:cNvPr>
              <p:cNvSpPr/>
              <p:nvPr/>
            </p:nvSpPr>
            <p:spPr>
              <a:xfrm>
                <a:off x="6513547" y="5165854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站外转化溯源治理</a:t>
                </a:r>
                <a:r>
                  <a:rPr lang="en-US" altLang="zh-CN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优化</a:t>
                </a:r>
              </a:p>
            </p:txBody>
          </p:sp>
          <p:sp>
            <p:nvSpPr>
              <p:cNvPr id="145" name="圆角矩形 39">
                <a:extLst>
                  <a:ext uri="{FF2B5EF4-FFF2-40B4-BE49-F238E27FC236}">
                    <a16:creationId xmlns:a16="http://schemas.microsoft.com/office/drawing/2014/main" id="{DCB95B03-A322-4CE8-87A5-21DF8EF9934C}"/>
                  </a:ext>
                </a:extLst>
              </p:cNvPr>
              <p:cNvSpPr/>
              <p:nvPr/>
            </p:nvSpPr>
            <p:spPr>
              <a:xfrm>
                <a:off x="9921276" y="5154808"/>
                <a:ext cx="1446963" cy="686513"/>
              </a:xfrm>
              <a:prstGeom prst="roundRect">
                <a:avLst/>
              </a:prstGeom>
              <a:solidFill>
                <a:srgbClr val="E7E6E6">
                  <a:alpha val="50000"/>
                </a:srgb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站外</a:t>
                </a:r>
                <a:r>
                  <a:rPr lang="en-US" altLang="zh-CN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站内转化溯源</a:t>
                </a:r>
              </a:p>
            </p:txBody>
          </p:sp>
          <p:sp>
            <p:nvSpPr>
              <p:cNvPr id="146" name="圆角矩形 39">
                <a:extLst>
                  <a:ext uri="{FF2B5EF4-FFF2-40B4-BE49-F238E27FC236}">
                    <a16:creationId xmlns:a16="http://schemas.microsoft.com/office/drawing/2014/main" id="{F1C0D0C0-4AA3-4FDA-9147-807123EAD24F}"/>
                  </a:ext>
                </a:extLst>
              </p:cNvPr>
              <p:cNvSpPr/>
              <p:nvPr/>
            </p:nvSpPr>
            <p:spPr>
              <a:xfrm>
                <a:off x="8238338" y="5163237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站内转化溯源治理</a:t>
                </a:r>
                <a:r>
                  <a:rPr lang="en-US" altLang="zh-CN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优化</a:t>
                </a:r>
              </a:p>
            </p:txBody>
          </p: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966E6808-926E-44B8-B3C9-C88373C33AF2}"/>
                </a:ext>
              </a:extLst>
            </p:cNvPr>
            <p:cNvGrpSpPr/>
            <p:nvPr/>
          </p:nvGrpSpPr>
          <p:grpSpPr>
            <a:xfrm>
              <a:off x="4587700" y="3426714"/>
              <a:ext cx="6928373" cy="694942"/>
              <a:chOff x="4439866" y="5154808"/>
              <a:chExt cx="6928373" cy="694942"/>
            </a:xfrm>
          </p:grpSpPr>
          <p:sp>
            <p:nvSpPr>
              <p:cNvPr id="148" name="圆角矩形 39">
                <a:extLst>
                  <a:ext uri="{FF2B5EF4-FFF2-40B4-BE49-F238E27FC236}">
                    <a16:creationId xmlns:a16="http://schemas.microsoft.com/office/drawing/2014/main" id="{BA9E43A2-D6A7-4BC6-9B59-ED87993E65E9}"/>
                  </a:ext>
                </a:extLst>
              </p:cNvPr>
              <p:cNvSpPr/>
              <p:nvPr/>
            </p:nvSpPr>
            <p:spPr>
              <a:xfrm>
                <a:off x="4439866" y="5163237"/>
                <a:ext cx="1446963" cy="68651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用户留存数据建设</a:t>
                </a:r>
              </a:p>
            </p:txBody>
          </p:sp>
          <p:sp>
            <p:nvSpPr>
              <p:cNvPr id="149" name="右箭头 43">
                <a:extLst>
                  <a:ext uri="{FF2B5EF4-FFF2-40B4-BE49-F238E27FC236}">
                    <a16:creationId xmlns:a16="http://schemas.microsoft.com/office/drawing/2014/main" id="{8E76602B-8DF6-4652-BFF5-54EDBC1F4B90}"/>
                  </a:ext>
                </a:extLst>
              </p:cNvPr>
              <p:cNvSpPr/>
              <p:nvPr/>
            </p:nvSpPr>
            <p:spPr>
              <a:xfrm rot="10800000">
                <a:off x="5968886" y="5412823"/>
                <a:ext cx="396240" cy="133583"/>
              </a:xfrm>
              <a:prstGeom prst="rightArrow">
                <a:avLst/>
              </a:prstGeom>
              <a:solidFill>
                <a:srgbClr val="FDB326">
                  <a:lumMod val="60000"/>
                  <a:lumOff val="40000"/>
                </a:srgbClr>
              </a:solidFill>
              <a:ln w="31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圆角矩形 39">
                <a:extLst>
                  <a:ext uri="{FF2B5EF4-FFF2-40B4-BE49-F238E27FC236}">
                    <a16:creationId xmlns:a16="http://schemas.microsoft.com/office/drawing/2014/main" id="{166E6CCF-28AF-4332-AC31-CE5B86FD267A}"/>
                  </a:ext>
                </a:extLst>
              </p:cNvPr>
              <p:cNvSpPr/>
              <p:nvPr/>
            </p:nvSpPr>
            <p:spPr>
              <a:xfrm>
                <a:off x="6541005" y="5163237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端</a:t>
                </a:r>
                <a:r>
                  <a:rPr lang="en-US" altLang="zh-CN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&amp;</a:t>
                </a:r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渠道用户留存</a:t>
                </a:r>
              </a:p>
            </p:txBody>
          </p:sp>
          <p:sp>
            <p:nvSpPr>
              <p:cNvPr id="151" name="圆角矩形 39">
                <a:extLst>
                  <a:ext uri="{FF2B5EF4-FFF2-40B4-BE49-F238E27FC236}">
                    <a16:creationId xmlns:a16="http://schemas.microsoft.com/office/drawing/2014/main" id="{8908FF34-BF78-4AA1-BB26-19AD9874FD01}"/>
                  </a:ext>
                </a:extLst>
              </p:cNvPr>
              <p:cNvSpPr/>
              <p:nvPr/>
            </p:nvSpPr>
            <p:spPr>
              <a:xfrm>
                <a:off x="9921276" y="5154808"/>
                <a:ext cx="1446963" cy="686513"/>
              </a:xfrm>
              <a:prstGeom prst="roundRect">
                <a:avLst/>
              </a:prstGeom>
              <a:solidFill>
                <a:srgbClr val="E7E6E6">
                  <a:alpha val="50000"/>
                </a:srgb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用户行为与用户留存</a:t>
                </a:r>
              </a:p>
            </p:txBody>
          </p:sp>
          <p:sp>
            <p:nvSpPr>
              <p:cNvPr id="152" name="圆角矩形 39">
                <a:extLst>
                  <a:ext uri="{FF2B5EF4-FFF2-40B4-BE49-F238E27FC236}">
                    <a16:creationId xmlns:a16="http://schemas.microsoft.com/office/drawing/2014/main" id="{597460E8-57B9-426C-808E-4813D86ABABB}"/>
                  </a:ext>
                </a:extLst>
              </p:cNvPr>
              <p:cNvSpPr/>
              <p:nvPr/>
            </p:nvSpPr>
            <p:spPr>
              <a:xfrm>
                <a:off x="8238338" y="5163237"/>
                <a:ext cx="1446963" cy="68651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3175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lIns="36000" rIns="36000" rtlCol="0" anchor="ctr"/>
              <a:lstStyle/>
              <a:p>
                <a:pPr algn="ctr"/>
                <a:r>
                  <a:rPr lang="zh-CN" altLang="en-US" sz="14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承接场用户留存</a:t>
                </a:r>
              </a:p>
            </p:txBody>
          </p:sp>
        </p:grpSp>
      </p:grpSp>
      <p:sp>
        <p:nvSpPr>
          <p:cNvPr id="153" name="文本框 96">
            <a:extLst>
              <a:ext uri="{FF2B5EF4-FFF2-40B4-BE49-F238E27FC236}">
                <a16:creationId xmlns:a16="http://schemas.microsoft.com/office/drawing/2014/main" id="{0F0994F5-B219-43BC-A619-D1378101E4BE}"/>
              </a:ext>
            </a:extLst>
          </p:cNvPr>
          <p:cNvSpPr txBox="1"/>
          <p:nvPr/>
        </p:nvSpPr>
        <p:spPr>
          <a:xfrm>
            <a:off x="649419" y="1148886"/>
            <a:ext cx="10471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当前用增业务各个渠道投放还处在不断拓展和优化调整的阶段，需要数据侧做好渠道数据的监测分析，以不断提升前端渠道投放效果</a:t>
            </a:r>
            <a:endParaRPr lang="en-US" altLang="zh-CN" sz="1600" dirty="0">
              <a:solidFill>
                <a:srgbClr val="1F1F1F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en-US" altLang="zh-CN" sz="1600" b="1" dirty="0">
              <a:solidFill>
                <a:srgbClr val="1F1F1F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1600" b="1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主要工作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新增资产岛</a:t>
            </a:r>
            <a:r>
              <a:rPr lang="en-US" altLang="zh-CN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、淘宝珍库轻应用等</a:t>
            </a:r>
            <a:r>
              <a:rPr lang="en-US" altLang="zh-CN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个渠道的数据监控支持，针对大航海</a:t>
            </a:r>
            <a:r>
              <a:rPr lang="en-US" altLang="zh-CN" sz="1600" dirty="0" err="1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srp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36N2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个渠道实现页面级数据效果监控，助力运营渠道投放效果优化；并针对现有场域渠道数据进行持续治理和优化。</a:t>
            </a:r>
            <a:endParaRPr lang="en-US" altLang="zh-CN" sz="1600" dirty="0">
              <a:solidFill>
                <a:srgbClr val="1F1F1F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99006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8">
            <a:extLst>
              <a:ext uri="{FF2B5EF4-FFF2-40B4-BE49-F238E27FC236}">
                <a16:creationId xmlns:a16="http://schemas.microsoft.com/office/drawing/2014/main" id="{0DF7B173-03E3-499D-8FFD-1A5FD13D46B9}"/>
              </a:ext>
            </a:extLst>
          </p:cNvPr>
          <p:cNvSpPr/>
          <p:nvPr/>
        </p:nvSpPr>
        <p:spPr>
          <a:xfrm>
            <a:off x="519867" y="516389"/>
            <a:ext cx="5437386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阶段工作总结：流量商业化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09A4578-6EF7-4089-9DBE-93339F9FBAF1}"/>
              </a:ext>
            </a:extLst>
          </p:cNvPr>
          <p:cNvSpPr txBox="1"/>
          <p:nvPr/>
        </p:nvSpPr>
        <p:spPr>
          <a:xfrm>
            <a:off x="574517" y="1408501"/>
            <a:ext cx="1046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r>
              <a:rPr lang="zh-CN" altLang="en-US" sz="1600" kern="0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支持基于阿里资产的品牌效应以及现有的站内流量资源、站外商业资源开展商业化项目数据侧工作的开展</a:t>
            </a:r>
          </a:p>
          <a:p>
            <a:endParaRPr lang="zh-CN" altLang="en-US" sz="1600" b="1" kern="0" dirty="0">
              <a:solidFill>
                <a:srgbClr val="1F1F1F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3B930FE1-8DEC-4AA4-B386-8858C44D7C51}"/>
              </a:ext>
            </a:extLst>
          </p:cNvPr>
          <p:cNvSpPr txBox="1"/>
          <p:nvPr/>
        </p:nvSpPr>
        <p:spPr>
          <a:xfrm>
            <a:off x="6183087" y="2295483"/>
            <a:ext cx="566259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当前进展：</a:t>
            </a:r>
            <a:r>
              <a:rPr lang="zh-CN" altLang="en-US" sz="14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上线前的搜索流量价值测算级上线后的数据监控，目前项目在试运营中</a:t>
            </a:r>
            <a:endParaRPr lang="zh-CN" altLang="en-US" sz="1400" dirty="0"/>
          </a:p>
        </p:txBody>
      </p:sp>
      <p:pic>
        <p:nvPicPr>
          <p:cNvPr id="95" name="图片 94">
            <a:extLst>
              <a:ext uri="{FF2B5EF4-FFF2-40B4-BE49-F238E27FC236}">
                <a16:creationId xmlns:a16="http://schemas.microsoft.com/office/drawing/2014/main" id="{859E17B6-8FD6-48D4-8002-6BA3BC391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23" y="2966569"/>
            <a:ext cx="5662592" cy="3594474"/>
          </a:xfrm>
          <a:prstGeom prst="rect">
            <a:avLst/>
          </a:prstGeom>
        </p:spPr>
      </p:pic>
      <p:sp>
        <p:nvSpPr>
          <p:cNvPr id="100" name="文本框 99">
            <a:extLst>
              <a:ext uri="{FF2B5EF4-FFF2-40B4-BE49-F238E27FC236}">
                <a16:creationId xmlns:a16="http://schemas.microsoft.com/office/drawing/2014/main" id="{3AB8A841-BEC6-4DB4-B40B-1E9111D633C6}"/>
              </a:ext>
            </a:extLst>
          </p:cNvPr>
          <p:cNvSpPr txBox="1"/>
          <p:nvPr/>
        </p:nvSpPr>
        <p:spPr>
          <a:xfrm>
            <a:off x="2749888" y="6439123"/>
            <a:ext cx="96746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淘金项目</a:t>
            </a:r>
          </a:p>
        </p:txBody>
      </p:sp>
      <p:pic>
        <p:nvPicPr>
          <p:cNvPr id="99" name="图片 98">
            <a:extLst>
              <a:ext uri="{FF2B5EF4-FFF2-40B4-BE49-F238E27FC236}">
                <a16:creationId xmlns:a16="http://schemas.microsoft.com/office/drawing/2014/main" id="{6FED8E72-27F3-45BE-88B9-ABF73F481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87" y="2984692"/>
            <a:ext cx="5662593" cy="3251318"/>
          </a:xfrm>
          <a:prstGeom prst="rect">
            <a:avLst/>
          </a:prstGeom>
        </p:spPr>
      </p:pic>
      <p:sp>
        <p:nvSpPr>
          <p:cNvPr id="103" name="文本框 102">
            <a:extLst>
              <a:ext uri="{FF2B5EF4-FFF2-40B4-BE49-F238E27FC236}">
                <a16:creationId xmlns:a16="http://schemas.microsoft.com/office/drawing/2014/main" id="{4D6B7559-4367-4726-8103-4D13FFD9886E}"/>
              </a:ext>
            </a:extLst>
          </p:cNvPr>
          <p:cNvSpPr txBox="1"/>
          <p:nvPr/>
        </p:nvSpPr>
        <p:spPr>
          <a:xfrm>
            <a:off x="7786666" y="6439122"/>
            <a:ext cx="291616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搜索流量商业化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重庆到家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F557D551-3117-4913-8A1B-11FB9EC1585C}"/>
              </a:ext>
            </a:extLst>
          </p:cNvPr>
          <p:cNvSpPr txBox="1"/>
          <p:nvPr/>
        </p:nvSpPr>
        <p:spPr>
          <a:xfrm>
            <a:off x="587705" y="2295483"/>
            <a:ext cx="536954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当前进展：</a:t>
            </a:r>
            <a:r>
              <a:rPr lang="zh-CN" altLang="en-US" sz="1400" kern="0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项目前期数据侧的指标体系以及数据逻辑的梳理，目前项目处于</a:t>
            </a:r>
            <a:r>
              <a:rPr lang="en-US" altLang="zh-CN" sz="1400" kern="0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kern="0" dirty="0">
                <a:solidFill>
                  <a:srgbClr val="1F1F1F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期开发阶段，数据侧开发未开始</a:t>
            </a: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360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8">
            <a:extLst>
              <a:ext uri="{FF2B5EF4-FFF2-40B4-BE49-F238E27FC236}">
                <a16:creationId xmlns:a16="http://schemas.microsoft.com/office/drawing/2014/main" id="{0DF7B173-03E3-499D-8FFD-1A5FD13D46B9}"/>
              </a:ext>
            </a:extLst>
          </p:cNvPr>
          <p:cNvSpPr/>
          <p:nvPr/>
        </p:nvSpPr>
        <p:spPr>
          <a:xfrm>
            <a:off x="450379" y="494977"/>
            <a:ext cx="7267439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阶段工作总结：导购域数据体系建设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009A4578-6EF7-4089-9DBE-93339F9FBAF1}"/>
              </a:ext>
            </a:extLst>
          </p:cNvPr>
          <p:cNvSpPr txBox="1"/>
          <p:nvPr/>
        </p:nvSpPr>
        <p:spPr>
          <a:xfrm>
            <a:off x="720974" y="1393543"/>
            <a:ext cx="1038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背景：</a:t>
            </a:r>
            <a:r>
              <a:rPr lang="zh-CN" altLang="en-US" sz="16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协助产运同学基于站内导购产品做好站内导购承接转化，深耕用户体验，提升场域转化效率</a:t>
            </a:r>
          </a:p>
          <a:p>
            <a:endParaRPr lang="en-US" altLang="zh-CN" sz="1600" b="1" dirty="0">
              <a:solidFill>
                <a:srgbClr val="1F1F1F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6CF425CF-D180-4D93-B41F-F8FEFCEA8772}"/>
              </a:ext>
            </a:extLst>
          </p:cNvPr>
          <p:cNvGrpSpPr/>
          <p:nvPr/>
        </p:nvGrpSpPr>
        <p:grpSpPr>
          <a:xfrm>
            <a:off x="511837" y="2197893"/>
            <a:ext cx="5617013" cy="4264612"/>
            <a:chOff x="268584" y="2207461"/>
            <a:chExt cx="5617013" cy="426461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5F45D46-7DAE-47D9-8464-9FC208348D1F}"/>
                </a:ext>
              </a:extLst>
            </p:cNvPr>
            <p:cNvGrpSpPr/>
            <p:nvPr/>
          </p:nvGrpSpPr>
          <p:grpSpPr>
            <a:xfrm>
              <a:off x="268584" y="2499361"/>
              <a:ext cx="2291735" cy="3809011"/>
              <a:chOff x="111831" y="2119417"/>
              <a:chExt cx="2166840" cy="4276040"/>
            </a:xfrm>
          </p:grpSpPr>
          <p:sp>
            <p:nvSpPr>
              <p:cNvPr id="18" name="圆角矩形 56">
                <a:extLst>
                  <a:ext uri="{FF2B5EF4-FFF2-40B4-BE49-F238E27FC236}">
                    <a16:creationId xmlns:a16="http://schemas.microsoft.com/office/drawing/2014/main" id="{A2337A93-4B5F-46A7-9A4D-47A07B80F822}"/>
                  </a:ext>
                </a:extLst>
              </p:cNvPr>
              <p:cNvSpPr/>
              <p:nvPr/>
            </p:nvSpPr>
            <p:spPr>
              <a:xfrm>
                <a:off x="111831" y="3969079"/>
                <a:ext cx="859514" cy="461688"/>
              </a:xfrm>
              <a:prstGeom prst="roundRect">
                <a:avLst/>
              </a:prstGeom>
              <a:solidFill>
                <a:srgbClr val="D70111">
                  <a:alpha val="20000"/>
                </a:srgbClr>
              </a:solidFill>
              <a:ln w="3175" cap="flat" cmpd="sng" algn="ctr">
                <a:solidFill>
                  <a:srgbClr val="D701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导购域</a:t>
                </a:r>
              </a:p>
            </p:txBody>
          </p:sp>
          <p:sp>
            <p:nvSpPr>
              <p:cNvPr id="19" name="左大括号 18">
                <a:extLst>
                  <a:ext uri="{FF2B5EF4-FFF2-40B4-BE49-F238E27FC236}">
                    <a16:creationId xmlns:a16="http://schemas.microsoft.com/office/drawing/2014/main" id="{9F0066D5-0FFC-423B-A69A-886288258D1C}"/>
                  </a:ext>
                </a:extLst>
              </p:cNvPr>
              <p:cNvSpPr/>
              <p:nvPr/>
            </p:nvSpPr>
            <p:spPr>
              <a:xfrm>
                <a:off x="1162593" y="2119417"/>
                <a:ext cx="65316" cy="4161013"/>
              </a:xfrm>
              <a:prstGeom prst="leftBrace">
                <a:avLst/>
              </a:prstGeom>
              <a:noFill/>
              <a:ln w="25400" cap="flat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22" name="圆角矩形 56">
                <a:extLst>
                  <a:ext uri="{FF2B5EF4-FFF2-40B4-BE49-F238E27FC236}">
                    <a16:creationId xmlns:a16="http://schemas.microsoft.com/office/drawing/2014/main" id="{250373C8-1B2D-4FE1-AF1B-FE7B43AF402C}"/>
                  </a:ext>
                </a:extLst>
              </p:cNvPr>
              <p:cNvSpPr/>
              <p:nvPr/>
            </p:nvSpPr>
            <p:spPr>
              <a:xfrm>
                <a:off x="1419157" y="2119417"/>
                <a:ext cx="859514" cy="461688"/>
              </a:xfrm>
              <a:prstGeom prst="roundRect">
                <a:avLst/>
              </a:prstGeom>
              <a:solidFill>
                <a:srgbClr val="D70111">
                  <a:alpha val="20000"/>
                </a:srgbClr>
              </a:solidFill>
              <a:ln w="3175" cap="flat" cmpd="sng" algn="ctr">
                <a:solidFill>
                  <a:srgbClr val="D701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首页</a:t>
                </a:r>
              </a:p>
            </p:txBody>
          </p:sp>
          <p:sp>
            <p:nvSpPr>
              <p:cNvPr id="23" name="圆角矩形 56">
                <a:extLst>
                  <a:ext uri="{FF2B5EF4-FFF2-40B4-BE49-F238E27FC236}">
                    <a16:creationId xmlns:a16="http://schemas.microsoft.com/office/drawing/2014/main" id="{3299D141-5CBA-45A4-9B37-AFF44A440ECC}"/>
                  </a:ext>
                </a:extLst>
              </p:cNvPr>
              <p:cNvSpPr/>
              <p:nvPr/>
            </p:nvSpPr>
            <p:spPr>
              <a:xfrm>
                <a:off x="1419157" y="3073005"/>
                <a:ext cx="859514" cy="461688"/>
              </a:xfrm>
              <a:prstGeom prst="roundRect">
                <a:avLst/>
              </a:prstGeom>
              <a:solidFill>
                <a:srgbClr val="D70111">
                  <a:alpha val="20000"/>
                </a:srgbClr>
              </a:solidFill>
              <a:ln w="3175" cap="flat" cmpd="sng" algn="ctr">
                <a:solidFill>
                  <a:srgbClr val="D701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推荐</a:t>
                </a:r>
              </a:p>
            </p:txBody>
          </p:sp>
          <p:sp>
            <p:nvSpPr>
              <p:cNvPr id="24" name="圆角矩形 56">
                <a:extLst>
                  <a:ext uri="{FF2B5EF4-FFF2-40B4-BE49-F238E27FC236}">
                    <a16:creationId xmlns:a16="http://schemas.microsoft.com/office/drawing/2014/main" id="{304E59FF-DC19-4352-8B30-2B48FBDD8ABF}"/>
                  </a:ext>
                </a:extLst>
              </p:cNvPr>
              <p:cNvSpPr/>
              <p:nvPr/>
            </p:nvSpPr>
            <p:spPr>
              <a:xfrm>
                <a:off x="1419157" y="4026593"/>
                <a:ext cx="859514" cy="461688"/>
              </a:xfrm>
              <a:prstGeom prst="roundRect">
                <a:avLst/>
              </a:prstGeom>
              <a:solidFill>
                <a:srgbClr val="D70111">
                  <a:alpha val="20000"/>
                </a:srgbClr>
              </a:solidFill>
              <a:ln w="3175" cap="flat" cmpd="sng" algn="ctr">
                <a:solidFill>
                  <a:srgbClr val="D701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2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搜索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圆角矩形 56">
                <a:extLst>
                  <a:ext uri="{FF2B5EF4-FFF2-40B4-BE49-F238E27FC236}">
                    <a16:creationId xmlns:a16="http://schemas.microsoft.com/office/drawing/2014/main" id="{31355730-3EFF-45B5-9E8A-F1AB900F19FD}"/>
                  </a:ext>
                </a:extLst>
              </p:cNvPr>
              <p:cNvSpPr/>
              <p:nvPr/>
            </p:nvSpPr>
            <p:spPr>
              <a:xfrm>
                <a:off x="1419157" y="4980181"/>
                <a:ext cx="859514" cy="461688"/>
              </a:xfrm>
              <a:prstGeom prst="roundRect">
                <a:avLst/>
              </a:prstGeom>
              <a:solidFill>
                <a:srgbClr val="D70111">
                  <a:alpha val="20000"/>
                </a:srgbClr>
              </a:solidFill>
              <a:ln w="3175" cap="flat" cmpd="sng" algn="ctr">
                <a:solidFill>
                  <a:srgbClr val="D701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云主题</a:t>
                </a:r>
              </a:p>
            </p:txBody>
          </p:sp>
          <p:sp>
            <p:nvSpPr>
              <p:cNvPr id="26" name="圆角矩形 56">
                <a:extLst>
                  <a:ext uri="{FF2B5EF4-FFF2-40B4-BE49-F238E27FC236}">
                    <a16:creationId xmlns:a16="http://schemas.microsoft.com/office/drawing/2014/main" id="{0075C07C-82EE-4B57-B24E-4664F32C14AA}"/>
                  </a:ext>
                </a:extLst>
              </p:cNvPr>
              <p:cNvSpPr/>
              <p:nvPr/>
            </p:nvSpPr>
            <p:spPr>
              <a:xfrm>
                <a:off x="1419157" y="5933769"/>
                <a:ext cx="859514" cy="461688"/>
              </a:xfrm>
              <a:prstGeom prst="roundRect">
                <a:avLst/>
              </a:prstGeom>
              <a:solidFill>
                <a:srgbClr val="D70111">
                  <a:alpha val="20000"/>
                </a:srgbClr>
              </a:solidFill>
              <a:ln w="3175" cap="flat" cmpd="sng" algn="ctr">
                <a:solidFill>
                  <a:srgbClr val="D7011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商品运营</a:t>
                </a:r>
              </a:p>
            </p:txBody>
          </p: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393F0A8-566A-4F63-BD8C-828724E557BC}"/>
                </a:ext>
              </a:extLst>
            </p:cNvPr>
            <p:cNvSpPr txBox="1"/>
            <p:nvPr/>
          </p:nvSpPr>
          <p:spPr>
            <a:xfrm>
              <a:off x="2781981" y="2207461"/>
              <a:ext cx="3090157" cy="1384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rgbClr val="1F1F1F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新首页分发效率报表</a:t>
              </a:r>
              <a:endParaRPr lang="en-US" altLang="zh-CN" sz="14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dirty="0">
                <a:solidFill>
                  <a:srgbClr val="1F1F1F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1400" dirty="0"/>
                <a:t>APP</a:t>
              </a:r>
              <a:r>
                <a:rPr lang="zh-CN" altLang="en-US" sz="1400" dirty="0"/>
                <a:t>首页本地化改版数据监控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不同分层用户首页点击偏好分析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zh-CN" altLang="en-US" sz="140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263E382-C934-4312-AB97-03BEE4F5B26D}"/>
                </a:ext>
              </a:extLst>
            </p:cNvPr>
            <p:cNvSpPr txBox="1"/>
            <p:nvPr/>
          </p:nvSpPr>
          <p:spPr>
            <a:xfrm>
              <a:off x="2795440" y="3438568"/>
              <a:ext cx="3090157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推荐时间与转化效率关联分析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1D03906-B635-4E07-9A1D-C523575B3F39}"/>
                </a:ext>
              </a:extLst>
            </p:cNvPr>
            <p:cNvSpPr txBox="1"/>
            <p:nvPr/>
          </p:nvSpPr>
          <p:spPr>
            <a:xfrm>
              <a:off x="2762590" y="4099427"/>
              <a:ext cx="2907277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搜索流量商业化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搜索联想词数据报表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D0CE856-4BDF-48FE-8A41-E32EC99197C6}"/>
                </a:ext>
              </a:extLst>
            </p:cNvPr>
            <p:cNvSpPr txBox="1"/>
            <p:nvPr/>
          </p:nvSpPr>
          <p:spPr>
            <a:xfrm>
              <a:off x="2762590" y="5104592"/>
              <a:ext cx="2629191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分组云主题数据报表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dirty="0"/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BDFC467B-CE68-4789-AA5E-E82495FFDFBD}"/>
                </a:ext>
              </a:extLst>
            </p:cNvPr>
            <p:cNvSpPr txBox="1"/>
            <p:nvPr/>
          </p:nvSpPr>
          <p:spPr>
            <a:xfrm>
              <a:off x="2762590" y="5733409"/>
              <a:ext cx="2741227" cy="7386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大额商品运营数据报表</a:t>
              </a: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sz="1400" dirty="0"/>
                <a:t>批量商品运营数据报表</a:t>
              </a:r>
            </a:p>
          </p:txBody>
        </p:sp>
      </p:grpSp>
      <p:sp>
        <p:nvSpPr>
          <p:cNvPr id="40" name="右箭头 34">
            <a:extLst>
              <a:ext uri="{FF2B5EF4-FFF2-40B4-BE49-F238E27FC236}">
                <a16:creationId xmlns:a16="http://schemas.microsoft.com/office/drawing/2014/main" id="{1BF3672F-4DBA-4D97-A4FD-1580AFF74627}"/>
              </a:ext>
            </a:extLst>
          </p:cNvPr>
          <p:cNvSpPr/>
          <p:nvPr/>
        </p:nvSpPr>
        <p:spPr>
          <a:xfrm>
            <a:off x="6199497" y="4198235"/>
            <a:ext cx="645275" cy="23620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文本框 1">
            <a:extLst>
              <a:ext uri="{FF2B5EF4-FFF2-40B4-BE49-F238E27FC236}">
                <a16:creationId xmlns:a16="http://schemas.microsoft.com/office/drawing/2014/main" id="{A754618F-7944-4E58-8BE5-2EED52DA3CD1}"/>
              </a:ext>
            </a:extLst>
          </p:cNvPr>
          <p:cNvSpPr/>
          <p:nvPr/>
        </p:nvSpPr>
        <p:spPr>
          <a:xfrm>
            <a:off x="7226718" y="2590402"/>
            <a:ext cx="4381808" cy="457856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产品数据体系搭建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：首页、云主题等重点产品改版或新的功能上线后的数据监控体系搭建，便于产品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研发同学及时跟进数据反馈，以及做出策略调整；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运营策略效果评估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：针对当前高价值标的、批量标的</a:t>
            </a:r>
            <a:r>
              <a:rPr lang="zh-CN" altLang="en-US" sz="1400" dirty="0">
                <a:effectLst/>
              </a:rPr>
              <a:t>商品信息结构化</a:t>
            </a:r>
            <a:r>
              <a:rPr lang="en-US" altLang="zh-CN" sz="1400" dirty="0">
                <a:effectLst/>
              </a:rPr>
              <a:t>&amp;</a:t>
            </a:r>
            <a:r>
              <a:rPr lang="zh-CN" altLang="en-US" sz="1400" dirty="0">
                <a:effectLst/>
              </a:rPr>
              <a:t>完整性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，建立监控数据以及验证效果；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产品策略的探索性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：针对首页投承一体、推荐策略干预、搜索流量商业化等项目进行前期的数据分析和探索，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047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1307546" y="1983009"/>
            <a:ext cx="10222302" cy="1255079"/>
          </a:xfrm>
          <a:prstGeom prst="rect">
            <a:avLst/>
          </a:prstGeom>
          <a:solidFill>
            <a:schemeClr val="bg1"/>
          </a:solidFill>
          <a:ln w="127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1519711" y="2371369"/>
            <a:ext cx="1224000" cy="43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大促目标制定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3229153" y="2371369"/>
            <a:ext cx="1224000" cy="43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大促前期准备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4938595" y="2371369"/>
            <a:ext cx="1224000" cy="43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大促营销投放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6648037" y="2371369"/>
            <a:ext cx="1224000" cy="43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每日复盘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8357479" y="2371369"/>
            <a:ext cx="1224000" cy="43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大促整体复盘</a:t>
            </a:r>
          </a:p>
        </p:txBody>
      </p:sp>
      <p:cxnSp>
        <p:nvCxnSpPr>
          <p:cNvPr id="62" name="直接箭头连接符 61"/>
          <p:cNvCxnSpPr/>
          <p:nvPr/>
        </p:nvCxnSpPr>
        <p:spPr>
          <a:xfrm>
            <a:off x="2743711" y="2587369"/>
            <a:ext cx="48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4453153" y="2587369"/>
            <a:ext cx="48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6162595" y="2587369"/>
            <a:ext cx="48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7872037" y="2587369"/>
            <a:ext cx="48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/>
        </p:nvSpPr>
        <p:spPr>
          <a:xfrm>
            <a:off x="10066921" y="2371369"/>
            <a:ext cx="1224000" cy="4320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知识沉淀</a:t>
            </a:r>
          </a:p>
        </p:txBody>
      </p:sp>
      <p:cxnSp>
        <p:nvCxnSpPr>
          <p:cNvPr id="69" name="直接箭头连接符 68"/>
          <p:cNvCxnSpPr>
            <a:cxnSpLocks/>
            <a:stCxn id="61" idx="3"/>
            <a:endCxn id="68" idx="1"/>
          </p:cNvCxnSpPr>
          <p:nvPr/>
        </p:nvCxnSpPr>
        <p:spPr>
          <a:xfrm>
            <a:off x="9581479" y="2587369"/>
            <a:ext cx="485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文本框 14"/>
          <p:cNvSpPr txBox="1"/>
          <p:nvPr/>
        </p:nvSpPr>
        <p:spPr>
          <a:xfrm>
            <a:off x="1555506" y="3584343"/>
            <a:ext cx="1491275" cy="1169551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基于不同视角进行流量目标测算：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营收视角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渠道视角</a:t>
            </a:r>
            <a:endParaRPr lang="en-US" altLang="zh-CN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爆发视角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5" name="文本框 81"/>
          <p:cNvSpPr txBox="1"/>
          <p:nvPr/>
        </p:nvSpPr>
        <p:spPr>
          <a:xfrm>
            <a:off x="3101828" y="3578952"/>
            <a:ext cx="15447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大促流量数据监控看板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大促会场数据监控看板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6" name="文本框 82"/>
          <p:cNvSpPr txBox="1"/>
          <p:nvPr/>
        </p:nvSpPr>
        <p:spPr>
          <a:xfrm>
            <a:off x="4787862" y="3578952"/>
            <a:ext cx="160888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大促营销词投放效果</a:t>
            </a:r>
            <a:endParaRPr lang="en-US" altLang="zh-CN" sz="1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大促云主题投放效果数据监控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7" name="文本框 83"/>
          <p:cNvSpPr txBox="1"/>
          <p:nvPr/>
        </p:nvSpPr>
        <p:spPr>
          <a:xfrm>
            <a:off x="6631217" y="3578952"/>
            <a:ext cx="1491275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针对大促期间每天的目标进展进行数据播报，并承接新的数据需求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8" name="文本框 84"/>
          <p:cNvSpPr txBox="1"/>
          <p:nvPr/>
        </p:nvSpPr>
        <p:spPr>
          <a:xfrm>
            <a:off x="8356965" y="3578951"/>
            <a:ext cx="13661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复盘大促整体完成情况</a:t>
            </a:r>
          </a:p>
        </p:txBody>
      </p:sp>
      <p:sp>
        <p:nvSpPr>
          <p:cNvPr id="99" name="文本框 85"/>
          <p:cNvSpPr txBox="1"/>
          <p:nvPr/>
        </p:nvSpPr>
        <p:spPr>
          <a:xfrm>
            <a:off x="10005552" y="3611492"/>
            <a:ext cx="1441420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数据资产沉淀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策略沉淀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1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方法论沉淀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3" name="文本框 93"/>
          <p:cNvSpPr txBox="1"/>
          <p:nvPr/>
        </p:nvSpPr>
        <p:spPr>
          <a:xfrm>
            <a:off x="353646" y="2275215"/>
            <a:ext cx="74892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7011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业务过程</a:t>
            </a:r>
          </a:p>
        </p:txBody>
      </p:sp>
      <p:sp>
        <p:nvSpPr>
          <p:cNvPr id="104" name="文本框 95"/>
          <p:cNvSpPr txBox="1"/>
          <p:nvPr/>
        </p:nvSpPr>
        <p:spPr>
          <a:xfrm>
            <a:off x="635741" y="5581582"/>
            <a:ext cx="18473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1489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5" name="文本框 96"/>
          <p:cNvSpPr txBox="1"/>
          <p:nvPr/>
        </p:nvSpPr>
        <p:spPr>
          <a:xfrm>
            <a:off x="476341" y="1361203"/>
            <a:ext cx="8989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主要工作：协助雨培完成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双十一大促期间的数据支持，为大促圆满完成保驾护航</a:t>
            </a:r>
          </a:p>
        </p:txBody>
      </p:sp>
      <p:sp>
        <p:nvSpPr>
          <p:cNvPr id="106" name="文本框 60"/>
          <p:cNvSpPr txBox="1"/>
          <p:nvPr/>
        </p:nvSpPr>
        <p:spPr>
          <a:xfrm>
            <a:off x="377734" y="4035739"/>
            <a:ext cx="74892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主要工作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 flipV="1">
            <a:off x="728107" y="2815149"/>
            <a:ext cx="0" cy="90000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1" name="圆角矩形 70">
            <a:extLst>
              <a:ext uri="{FF2B5EF4-FFF2-40B4-BE49-F238E27FC236}">
                <a16:creationId xmlns:a16="http://schemas.microsoft.com/office/drawing/2014/main" id="{F3F75BEC-5825-47FC-BA6E-BB0C6C299E63}"/>
              </a:ext>
            </a:extLst>
          </p:cNvPr>
          <p:cNvSpPr/>
          <p:nvPr/>
        </p:nvSpPr>
        <p:spPr>
          <a:xfrm>
            <a:off x="1519711" y="5703538"/>
            <a:ext cx="1224000" cy="432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大促目标测算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圆角矩形 71">
            <a:extLst>
              <a:ext uri="{FF2B5EF4-FFF2-40B4-BE49-F238E27FC236}">
                <a16:creationId xmlns:a16="http://schemas.microsoft.com/office/drawing/2014/main" id="{407986A3-BDB0-4D81-B162-8F572E1F9EFA}"/>
              </a:ext>
            </a:extLst>
          </p:cNvPr>
          <p:cNvSpPr/>
          <p:nvPr/>
        </p:nvSpPr>
        <p:spPr>
          <a:xfrm>
            <a:off x="3229153" y="5703538"/>
            <a:ext cx="1224000" cy="432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大促数据监控</a:t>
            </a:r>
          </a:p>
        </p:txBody>
      </p:sp>
      <p:sp>
        <p:nvSpPr>
          <p:cNvPr id="117" name="圆角矩形 72">
            <a:extLst>
              <a:ext uri="{FF2B5EF4-FFF2-40B4-BE49-F238E27FC236}">
                <a16:creationId xmlns:a16="http://schemas.microsoft.com/office/drawing/2014/main" id="{6951296D-8BD3-49FE-B13F-82B21B365736}"/>
              </a:ext>
            </a:extLst>
          </p:cNvPr>
          <p:cNvSpPr/>
          <p:nvPr/>
        </p:nvSpPr>
        <p:spPr>
          <a:xfrm>
            <a:off x="4938595" y="5703538"/>
            <a:ext cx="1224000" cy="432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营销数据监控</a:t>
            </a:r>
          </a:p>
        </p:txBody>
      </p:sp>
      <p:sp>
        <p:nvSpPr>
          <p:cNvPr id="118" name="圆角矩形 73">
            <a:extLst>
              <a:ext uri="{FF2B5EF4-FFF2-40B4-BE49-F238E27FC236}">
                <a16:creationId xmlns:a16="http://schemas.microsoft.com/office/drawing/2014/main" id="{47BD7B85-F118-413F-A0C8-0FB1FB583810}"/>
              </a:ext>
            </a:extLst>
          </p:cNvPr>
          <p:cNvSpPr/>
          <p:nvPr/>
        </p:nvSpPr>
        <p:spPr>
          <a:xfrm>
            <a:off x="6648037" y="5703538"/>
            <a:ext cx="1224000" cy="432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每日数据播报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9" name="圆角矩形 74">
            <a:extLst>
              <a:ext uri="{FF2B5EF4-FFF2-40B4-BE49-F238E27FC236}">
                <a16:creationId xmlns:a16="http://schemas.microsoft.com/office/drawing/2014/main" id="{D97268A4-B255-4E08-98B8-ED83B43A115C}"/>
              </a:ext>
            </a:extLst>
          </p:cNvPr>
          <p:cNvSpPr/>
          <p:nvPr/>
        </p:nvSpPr>
        <p:spPr>
          <a:xfrm>
            <a:off x="8357479" y="5703538"/>
            <a:ext cx="1224000" cy="432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数据整体复盘</a:t>
            </a:r>
          </a:p>
        </p:txBody>
      </p: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B21E92BC-7108-4A88-9A60-F501FFA07C41}"/>
              </a:ext>
            </a:extLst>
          </p:cNvPr>
          <p:cNvCxnSpPr/>
          <p:nvPr/>
        </p:nvCxnSpPr>
        <p:spPr>
          <a:xfrm>
            <a:off x="2743711" y="5919538"/>
            <a:ext cx="48544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>
            <a:extLst>
              <a:ext uri="{FF2B5EF4-FFF2-40B4-BE49-F238E27FC236}">
                <a16:creationId xmlns:a16="http://schemas.microsoft.com/office/drawing/2014/main" id="{2AE3756A-F222-467F-944F-301E71A6AA09}"/>
              </a:ext>
            </a:extLst>
          </p:cNvPr>
          <p:cNvCxnSpPr/>
          <p:nvPr/>
        </p:nvCxnSpPr>
        <p:spPr>
          <a:xfrm>
            <a:off x="4453153" y="5919538"/>
            <a:ext cx="48544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E646D671-F5DE-44B5-B9C8-637A52275A71}"/>
              </a:ext>
            </a:extLst>
          </p:cNvPr>
          <p:cNvCxnSpPr/>
          <p:nvPr/>
        </p:nvCxnSpPr>
        <p:spPr>
          <a:xfrm>
            <a:off x="6162595" y="5919538"/>
            <a:ext cx="48544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608C9CB2-631E-4950-884B-01ADC2B62E66}"/>
              </a:ext>
            </a:extLst>
          </p:cNvPr>
          <p:cNvCxnSpPr/>
          <p:nvPr/>
        </p:nvCxnSpPr>
        <p:spPr>
          <a:xfrm>
            <a:off x="7872037" y="5919538"/>
            <a:ext cx="48544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圆角矩形 81">
            <a:extLst>
              <a:ext uri="{FF2B5EF4-FFF2-40B4-BE49-F238E27FC236}">
                <a16:creationId xmlns:a16="http://schemas.microsoft.com/office/drawing/2014/main" id="{1D2001FF-BFEB-4BC0-A156-B9AC5972D7D3}"/>
              </a:ext>
            </a:extLst>
          </p:cNvPr>
          <p:cNvSpPr/>
          <p:nvPr/>
        </p:nvSpPr>
        <p:spPr>
          <a:xfrm>
            <a:off x="10066921" y="5703538"/>
            <a:ext cx="1224000" cy="432000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知识沉淀</a:t>
            </a:r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82D90448-BB3A-4378-B48B-D1F617817E91}"/>
              </a:ext>
            </a:extLst>
          </p:cNvPr>
          <p:cNvCxnSpPr>
            <a:stCxn id="119" idx="3"/>
            <a:endCxn id="126" idx="1"/>
          </p:cNvCxnSpPr>
          <p:nvPr/>
        </p:nvCxnSpPr>
        <p:spPr>
          <a:xfrm>
            <a:off x="9581479" y="5919538"/>
            <a:ext cx="48544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本框 95">
            <a:extLst>
              <a:ext uri="{FF2B5EF4-FFF2-40B4-BE49-F238E27FC236}">
                <a16:creationId xmlns:a16="http://schemas.microsoft.com/office/drawing/2014/main" id="{A6660C32-39D7-4F15-AE50-6FD90BD4B2A6}"/>
              </a:ext>
            </a:extLst>
          </p:cNvPr>
          <p:cNvSpPr txBox="1"/>
          <p:nvPr/>
        </p:nvSpPr>
        <p:spPr>
          <a:xfrm>
            <a:off x="353645" y="5788733"/>
            <a:ext cx="74892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数据过程</a:t>
            </a:r>
          </a:p>
        </p:txBody>
      </p:sp>
      <p:cxnSp>
        <p:nvCxnSpPr>
          <p:cNvPr id="134" name="直接箭头连接符 133">
            <a:extLst>
              <a:ext uri="{FF2B5EF4-FFF2-40B4-BE49-F238E27FC236}">
                <a16:creationId xmlns:a16="http://schemas.microsoft.com/office/drawing/2014/main" id="{307C87B7-C626-4D5A-A79E-CC002EA48AFF}"/>
              </a:ext>
            </a:extLst>
          </p:cNvPr>
          <p:cNvCxnSpPr/>
          <p:nvPr/>
        </p:nvCxnSpPr>
        <p:spPr>
          <a:xfrm flipV="1">
            <a:off x="752196" y="4797187"/>
            <a:ext cx="0" cy="90000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5" name="Shape 188">
            <a:extLst>
              <a:ext uri="{FF2B5EF4-FFF2-40B4-BE49-F238E27FC236}">
                <a16:creationId xmlns:a16="http://schemas.microsoft.com/office/drawing/2014/main" id="{9878D53C-B224-426C-BAF1-AB64F353D7ED}"/>
              </a:ext>
            </a:extLst>
          </p:cNvPr>
          <p:cNvSpPr/>
          <p:nvPr/>
        </p:nvSpPr>
        <p:spPr>
          <a:xfrm>
            <a:off x="470699" y="412633"/>
            <a:ext cx="7232749" cy="58990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3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阶段工作总结：双十一大促数据支撑</a:t>
            </a:r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BDBE028C-8A1F-41B7-BA8F-8D991E52B02D}"/>
              </a:ext>
            </a:extLst>
          </p:cNvPr>
          <p:cNvSpPr/>
          <p:nvPr/>
        </p:nvSpPr>
        <p:spPr>
          <a:xfrm>
            <a:off x="1303777" y="5281837"/>
            <a:ext cx="10222302" cy="1255078"/>
          </a:xfrm>
          <a:prstGeom prst="rect">
            <a:avLst/>
          </a:prstGeom>
          <a:noFill/>
          <a:ln w="127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26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88"/>
          <p:cNvSpPr/>
          <p:nvPr/>
        </p:nvSpPr>
        <p:spPr>
          <a:xfrm>
            <a:off x="3663503" y="3209925"/>
            <a:ext cx="4360168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工作问题与反思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 188"/>
          <p:cNvSpPr/>
          <p:nvPr/>
        </p:nvSpPr>
        <p:spPr>
          <a:xfrm>
            <a:off x="3740512" y="4183497"/>
            <a:ext cx="51361" cy="420628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endParaRPr lang="en-US" altLang="zh-CN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188">
            <a:extLst>
              <a:ext uri="{FF2B5EF4-FFF2-40B4-BE49-F238E27FC236}">
                <a16:creationId xmlns:a16="http://schemas.microsoft.com/office/drawing/2014/main" id="{C68ACE6A-CF3C-4A12-AD8D-5021F809C08E}"/>
              </a:ext>
            </a:extLst>
          </p:cNvPr>
          <p:cNvSpPr/>
          <p:nvPr/>
        </p:nvSpPr>
        <p:spPr>
          <a:xfrm>
            <a:off x="3663503" y="1768544"/>
            <a:ext cx="4360168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试用期工作总结</a:t>
            </a:r>
            <a:endParaRPr lang="en-US" altLang="zh-CN" sz="4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0374DDE-64BA-45D4-87E0-66127265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85630"/>
            <a:ext cx="1905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188">
            <a:extLst>
              <a:ext uri="{FF2B5EF4-FFF2-40B4-BE49-F238E27FC236}">
                <a16:creationId xmlns:a16="http://schemas.microsoft.com/office/drawing/2014/main" id="{1C875CB0-C2C0-4913-8FA8-7C19588E0D6F}"/>
              </a:ext>
            </a:extLst>
          </p:cNvPr>
          <p:cNvSpPr/>
          <p:nvPr/>
        </p:nvSpPr>
        <p:spPr>
          <a:xfrm>
            <a:off x="3663503" y="4651306"/>
            <a:ext cx="3744615" cy="78996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 algn="l">
              <a:defRPr sz="7000">
                <a:solidFill>
                  <a:srgbClr val="B8063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sz="4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之后工作计划</a:t>
            </a:r>
            <a:endParaRPr lang="en-US" altLang="zh-CN" sz="4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309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自定义设计方案">
  <a:themeElements>
    <a:clrScheme name="同花顺BI色卡_综合报告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111"/>
      </a:accent1>
      <a:accent2>
        <a:srgbClr val="014898"/>
      </a:accent2>
      <a:accent3>
        <a:srgbClr val="A90007"/>
      </a:accent3>
      <a:accent4>
        <a:srgbClr val="626262"/>
      </a:accent4>
      <a:accent5>
        <a:srgbClr val="999999"/>
      </a:accent5>
      <a:accent6>
        <a:srgbClr val="BEBEBE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60825</TotalTime>
  <Words>1418</Words>
  <Application>Microsoft Office PowerPoint</Application>
  <PresentationFormat>宽屏</PresentationFormat>
  <Paragraphs>195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Helvetica Light</vt:lpstr>
      <vt:lpstr>等线</vt:lpstr>
      <vt:lpstr>等线 Light</vt:lpstr>
      <vt:lpstr>黑体</vt:lpstr>
      <vt:lpstr>楷体</vt:lpstr>
      <vt:lpstr>Microsoft YaHei</vt:lpstr>
      <vt:lpstr>Microsoft YaHei</vt:lpstr>
      <vt:lpstr>Arial</vt:lpstr>
      <vt:lpstr>Helvetica</vt:lpstr>
      <vt:lpstr>Impact</vt:lpstr>
      <vt:lpstr>Wingdings</vt:lpstr>
      <vt:lpstr>Office 主题​​</vt:lpstr>
      <vt:lpstr>White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知确</dc:creator>
  <cp:lastModifiedBy>songjunsheng</cp:lastModifiedBy>
  <cp:revision>1569</cp:revision>
  <dcterms:created xsi:type="dcterms:W3CDTF">2020-05-25T06:24:17Z</dcterms:created>
  <dcterms:modified xsi:type="dcterms:W3CDTF">2025-12-22T12:07:34Z</dcterms:modified>
</cp:coreProperties>
</file>