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4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5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16609387" r:id="rId2"/>
    <p:sldId id="16602868" r:id="rId3"/>
    <p:sldId id="16609930" r:id="rId4"/>
    <p:sldId id="16609931" r:id="rId5"/>
    <p:sldId id="16609926" r:id="rId6"/>
    <p:sldId id="16609909" r:id="rId7"/>
    <p:sldId id="441" r:id="rId8"/>
    <p:sldId id="16609924" r:id="rId9"/>
    <p:sldId id="16603057" r:id="rId10"/>
    <p:sldId id="16609919" r:id="rId11"/>
    <p:sldId id="16609929" r:id="rId12"/>
    <p:sldId id="341" r:id="rId13"/>
    <p:sldId id="316" r:id="rId14"/>
    <p:sldId id="16609915" r:id="rId15"/>
    <p:sldId id="16609923" r:id="rId16"/>
    <p:sldId id="16609920" r:id="rId17"/>
    <p:sldId id="16609921" r:id="rId18"/>
    <p:sldId id="355" r:id="rId19"/>
    <p:sldId id="343" r:id="rId20"/>
    <p:sldId id="16609922" r:id="rId21"/>
    <p:sldId id="5223" r:id="rId22"/>
    <p:sldId id="362" r:id="rId23"/>
    <p:sldId id="16609916" r:id="rId24"/>
    <p:sldId id="16609927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4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0EF"/>
    <a:srgbClr val="6B5BEF"/>
    <a:srgbClr val="9568EE"/>
    <a:srgbClr val="FA4CA3"/>
    <a:srgbClr val="5793ED"/>
    <a:srgbClr val="4F51EF"/>
    <a:srgbClr val="5085BE"/>
    <a:srgbClr val="3A3BC0"/>
    <a:srgbClr val="494BED"/>
    <a:srgbClr val="37B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9" autoAdjust="0"/>
    <p:restoredTop sz="94695"/>
  </p:normalViewPr>
  <p:slideViewPr>
    <p:cSldViewPr snapToGrid="0" showGuides="1">
      <p:cViewPr>
        <p:scale>
          <a:sx n="125" d="100"/>
          <a:sy n="125" d="100"/>
        </p:scale>
        <p:origin x="368" y="144"/>
      </p:cViewPr>
      <p:guideLst>
        <p:guide orient="horz" pos="2138"/>
        <p:guide pos="34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SimHei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SimHei" panose="02010609060101010101" pitchFamily="49" charset="-122"/>
              </a:rPr>
              <a:t>2025/10/20</a:t>
            </a:fld>
            <a:endParaRPr lang="zh-CN" altLang="en-US" dirty="0">
              <a:latin typeface="SimHei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SimHei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SimHei" panose="02010609060101010101" pitchFamily="49" charset="-122"/>
              </a:rPr>
              <a:t>‹#›</a:t>
            </a:fld>
            <a:endParaRPr lang="zh-CN" altLang="en-US" dirty="0">
              <a:latin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fld id="{A92AB938-D788-467E-9F82-62B50737B4F1}" type="datetimeFigureOut">
              <a:rPr lang="zh-CN" altLang="en-US" smtClean="0"/>
              <a:pPr/>
              <a:t>2025/10/20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fld id="{FA8D56DE-F214-4909-B04E-2309401BE9E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imHei" panose="02010609060101010101" pitchFamily="49" charset="-122"/>
        <a:ea typeface="SimHei" panose="02010609060101010101" pitchFamily="49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imHei" panose="02010609060101010101" pitchFamily="49" charset="-122"/>
        <a:ea typeface="SimHei" panose="02010609060101010101" pitchFamily="49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imHei" panose="02010609060101010101" pitchFamily="49" charset="-122"/>
        <a:ea typeface="SimHei" panose="02010609060101010101" pitchFamily="49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imHei" panose="02010609060101010101" pitchFamily="49" charset="-122"/>
        <a:ea typeface="SimHei" panose="02010609060101010101" pitchFamily="49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imHei" panose="02010609060101010101" pitchFamily="49" charset="-122"/>
        <a:ea typeface="SimHei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D56DE-F214-4909-B04E-2309401BE9E7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4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D56DE-F214-4909-B04E-2309401BE9E7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86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F7A-CA7E-F44C-A8B7-BB606EB24313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96D6-BC3C-4CE1-9FF6-02D889B9E6A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96D6-BC3C-4CE1-9FF6-02D889B9E6AE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606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imHei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2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SimHei" panose="02010609060101010101" pitchFamily="49" charset="-122"/>
              </a:defRPr>
            </a:lvl1pPr>
            <a:lvl2pPr>
              <a:defRPr b="0" i="0">
                <a:latin typeface="SimHei" panose="02010609060101010101" pitchFamily="49" charset="-122"/>
              </a:defRPr>
            </a:lvl2pPr>
            <a:lvl3pPr>
              <a:defRPr b="0" i="0">
                <a:latin typeface="SimHei" panose="02010609060101010101" pitchFamily="49" charset="-122"/>
              </a:defRPr>
            </a:lvl3pPr>
            <a:lvl4pPr>
              <a:defRPr b="0" i="0">
                <a:latin typeface="SimHei" panose="02010609060101010101" pitchFamily="49" charset="-122"/>
              </a:defRPr>
            </a:lvl4pPr>
            <a:lvl5pPr>
              <a:defRPr b="0" i="0">
                <a:latin typeface="SimHe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4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SimHei" panose="02010609060101010101" pitchFamily="49" charset="-122"/>
              </a:defRPr>
            </a:lvl1pPr>
            <a:lvl2pPr>
              <a:defRPr b="0" i="0">
                <a:latin typeface="SimHei" panose="02010609060101010101" pitchFamily="49" charset="-122"/>
              </a:defRPr>
            </a:lvl2pPr>
            <a:lvl3pPr>
              <a:defRPr b="0" i="0">
                <a:latin typeface="SimHei" panose="02010609060101010101" pitchFamily="49" charset="-122"/>
              </a:defRPr>
            </a:lvl3pPr>
            <a:lvl4pPr>
              <a:defRPr b="0" i="0">
                <a:latin typeface="SimHei" panose="02010609060101010101" pitchFamily="49" charset="-122"/>
              </a:defRPr>
            </a:lvl4pPr>
            <a:lvl5pPr>
              <a:defRPr b="0" i="0">
                <a:latin typeface="SimHe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4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840593" y="1031338"/>
            <a:ext cx="6510815" cy="4616450"/>
          </a:xfrm>
          <a:noFill/>
        </p:spPr>
        <p:txBody>
          <a:bodyPr vert="horz" wrap="square" lIns="0" tIns="0" rIns="0" bIns="0" rtlCol="0" anchor="ctr">
            <a:spAutoFit/>
          </a:bodyPr>
          <a:lstStyle>
            <a:lvl1pPr algn="ctr">
              <a:defRPr kumimoji="1" lang="en-US" altLang="zh-CN" sz="30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4000">
                      <a:schemeClr val="bg2">
                        <a:lumMod val="95000"/>
                        <a:alpha val="0"/>
                      </a:schemeClr>
                    </a:gs>
                    <a:gs pos="0">
                      <a:schemeClr val="accent1">
                        <a:lumMod val="20000"/>
                        <a:lumOff val="80000"/>
                        <a:alpha val="42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OPPOSans H" pitchFamily="18" charset="-122"/>
              </a:defRPr>
            </a:lvl1pPr>
          </a:lstStyle>
          <a:p>
            <a:pPr marL="0" lvl="0" algn="ctr" defTabSz="4565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en-US" altLang="zh-CN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05018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48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nk-cell data - do not delete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440488" y="126563"/>
            <a:ext cx="6510815" cy="609398"/>
          </a:xfrm>
          <a:noFill/>
        </p:spPr>
        <p:txBody>
          <a:bodyPr lIns="0" tIns="0" rIns="0" bIns="0" rtlCol="0">
            <a:spAutoFit/>
          </a:bodyPr>
          <a:lstStyle>
            <a:lvl1pPr>
              <a:defRPr lang="zh-CN" altLang="en-US" b="0" i="0" dirty="0">
                <a:latin typeface="SimHei" panose="02010609060101010101" pitchFamily="49" charset="-122"/>
              </a:defRPr>
            </a:lvl1pPr>
          </a:lstStyle>
          <a:p>
            <a:pPr lvl="0"/>
            <a:r>
              <a:rPr lang="zh-CN" altLang="en-US" noProof="1"/>
              <a:t>单击此处编辑标题样式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40488" y="581209"/>
            <a:ext cx="2786955" cy="138499"/>
          </a:xfrm>
          <a:noFill/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kumimoji="0" lang="zh-CN" altLang="en-US" sz="900" b="0" i="0" u="none" strike="noStrike" cap="all" spc="0" normalizeH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</a:lstStyle>
          <a:p>
            <a:r>
              <a:rPr lang="en-US" altLang="zh-CN" noProof="1"/>
              <a:t>Current problems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346075" y="269875"/>
            <a:ext cx="1004888" cy="523875"/>
          </a:xfrm>
        </p:spPr>
        <p:txBody>
          <a:bodyPr lIns="0" tIns="0" rIns="0" bIns="0" rtlCol="0">
            <a:spAutoFit/>
          </a:bodyPr>
          <a:lstStyle>
            <a:lvl1pPr fontAlgn="auto">
              <a:defRPr lang="en-US" altLang="zh-CN" sz="3400" b="0" i="0" noProof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</a:lstStyle>
          <a:p>
            <a:r>
              <a:rPr lang="en-US" altLang="zh-CN" dirty="0"/>
              <a:t>001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118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  <a:lvl2pPr>
              <a:defRPr b="0" i="0">
                <a:latin typeface="SimHei" panose="02010609060101010101" pitchFamily="49" charset="-122"/>
              </a:defRPr>
            </a:lvl2pPr>
            <a:lvl3pPr>
              <a:defRPr b="0" i="0">
                <a:latin typeface="SimHei" panose="02010609060101010101" pitchFamily="49" charset="-122"/>
              </a:defRPr>
            </a:lvl3pPr>
            <a:lvl4pPr>
              <a:defRPr b="0" i="0">
                <a:latin typeface="SimHei" panose="02010609060101010101" pitchFamily="49" charset="-122"/>
              </a:defRPr>
            </a:lvl4pPr>
            <a:lvl5pPr>
              <a:defRPr b="0" i="0">
                <a:latin typeface="SimHe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7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SimHei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7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  <a:lvl2pPr>
              <a:defRPr b="0" i="0">
                <a:latin typeface="SimHei" panose="02010609060101010101" pitchFamily="49" charset="-122"/>
              </a:defRPr>
            </a:lvl2pPr>
            <a:lvl3pPr>
              <a:defRPr b="0" i="0">
                <a:latin typeface="SimHei" panose="02010609060101010101" pitchFamily="49" charset="-122"/>
              </a:defRPr>
            </a:lvl3pPr>
            <a:lvl4pPr>
              <a:defRPr b="0" i="0">
                <a:latin typeface="SimHei" panose="02010609060101010101" pitchFamily="49" charset="-122"/>
              </a:defRPr>
            </a:lvl4pPr>
            <a:lvl5pPr>
              <a:defRPr b="0" i="0">
                <a:latin typeface="SimHe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  <a:lvl2pPr>
              <a:defRPr b="0" i="0">
                <a:latin typeface="SimHei" panose="02010609060101010101" pitchFamily="49" charset="-122"/>
              </a:defRPr>
            </a:lvl2pPr>
            <a:lvl3pPr>
              <a:defRPr b="0" i="0">
                <a:latin typeface="SimHei" panose="02010609060101010101" pitchFamily="49" charset="-122"/>
              </a:defRPr>
            </a:lvl3pPr>
            <a:lvl4pPr>
              <a:defRPr b="0" i="0">
                <a:latin typeface="SimHei" panose="02010609060101010101" pitchFamily="49" charset="-122"/>
              </a:defRPr>
            </a:lvl4pPr>
            <a:lvl5pPr>
              <a:defRPr b="0" i="0">
                <a:latin typeface="SimHe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SimHei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  <a:lvl2pPr>
              <a:defRPr b="0" i="0">
                <a:latin typeface="SimHei" panose="02010609060101010101" pitchFamily="49" charset="-122"/>
              </a:defRPr>
            </a:lvl2pPr>
            <a:lvl3pPr>
              <a:defRPr b="0" i="0">
                <a:latin typeface="SimHei" panose="02010609060101010101" pitchFamily="49" charset="-122"/>
              </a:defRPr>
            </a:lvl3pPr>
            <a:lvl4pPr>
              <a:defRPr b="0" i="0">
                <a:latin typeface="SimHei" panose="02010609060101010101" pitchFamily="49" charset="-122"/>
              </a:defRPr>
            </a:lvl4pPr>
            <a:lvl5pPr>
              <a:defRPr b="0" i="0">
                <a:latin typeface="SimHe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SimHei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  <a:lvl2pPr>
              <a:defRPr b="0" i="0">
                <a:latin typeface="SimHei" panose="02010609060101010101" pitchFamily="49" charset="-122"/>
              </a:defRPr>
            </a:lvl2pPr>
            <a:lvl3pPr>
              <a:defRPr b="0" i="0">
                <a:latin typeface="SimHei" panose="02010609060101010101" pitchFamily="49" charset="-122"/>
              </a:defRPr>
            </a:lvl3pPr>
            <a:lvl4pPr>
              <a:defRPr b="0" i="0">
                <a:latin typeface="SimHei" panose="02010609060101010101" pitchFamily="49" charset="-122"/>
              </a:defRPr>
            </a:lvl4pPr>
            <a:lvl5pPr>
              <a:defRPr b="0" i="0">
                <a:latin typeface="SimHe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2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6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SimHei" panose="02010609060101010101" pitchFamily="49" charset="-122"/>
              </a:defRPr>
            </a:lvl1pPr>
            <a:lvl2pPr>
              <a:defRPr sz="2800" b="0" i="0">
                <a:latin typeface="SimHei" panose="02010609060101010101" pitchFamily="49" charset="-122"/>
              </a:defRPr>
            </a:lvl2pPr>
            <a:lvl3pPr>
              <a:defRPr sz="2400" b="0" i="0">
                <a:latin typeface="SimHei" panose="02010609060101010101" pitchFamily="49" charset="-122"/>
              </a:defRPr>
            </a:lvl3pPr>
            <a:lvl4pPr>
              <a:defRPr sz="2000" b="0" i="0">
                <a:latin typeface="SimHei" panose="02010609060101010101" pitchFamily="49" charset="-122"/>
              </a:defRPr>
            </a:lvl4pPr>
            <a:lvl5pPr>
              <a:defRPr sz="2000" b="0" i="0">
                <a:latin typeface="SimHei" panose="02010609060101010101" pitchFamily="49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SimHei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5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SimHe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 b="0" i="0">
                <a:latin typeface="SimHei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SimHei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9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C0BAD96-55D8-0FBA-FBED-598FD4ED52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8547825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7" imgW="7772400" imgH="10058400" progId="TCLayout.ActiveDocument.1">
                  <p:embed/>
                </p:oleObj>
              </mc:Choice>
              <mc:Fallback>
                <p:oleObj name="think-cell 幻灯片" r:id="rId17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imHei" panose="02010609060101010101" pitchFamily="49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imHei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imHei" panose="02010609060101010101" pitchFamily="49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1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imHei" panose="02010609060101010101" pitchFamily="49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imHei" panose="02010609060101010101" pitchFamily="49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imHei" panose="02010609060101010101" pitchFamily="49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imHei" panose="02010609060101010101" pitchFamily="49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imHei" panose="02010609060101010101" pitchFamily="49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imHei" panose="02010609060101010101" pitchFamily="49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9" Type="http://schemas.openxmlformats.org/officeDocument/2006/relationships/slideLayout" Target="../slideLayouts/slideLayout13.xml"/><Relationship Id="rId21" Type="http://schemas.openxmlformats.org/officeDocument/2006/relationships/tags" Target="../tags/tag145.xml"/><Relationship Id="rId34" Type="http://schemas.openxmlformats.org/officeDocument/2006/relationships/tags" Target="../tags/tag158.xml"/><Relationship Id="rId42" Type="http://schemas.openxmlformats.org/officeDocument/2006/relationships/image" Target="../media/image18.png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9" Type="http://schemas.openxmlformats.org/officeDocument/2006/relationships/tags" Target="../tags/tag153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tags" Target="../tags/tag156.xml"/><Relationship Id="rId37" Type="http://schemas.openxmlformats.org/officeDocument/2006/relationships/tags" Target="../tags/tag161.xml"/><Relationship Id="rId40" Type="http://schemas.openxmlformats.org/officeDocument/2006/relationships/image" Target="../media/image16.png"/><Relationship Id="rId45" Type="http://schemas.openxmlformats.org/officeDocument/2006/relationships/image" Target="../media/image21.sv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tags" Target="../tags/tag160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4" Type="http://schemas.openxmlformats.org/officeDocument/2006/relationships/image" Target="../media/image20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tags" Target="../tags/tag159.xml"/><Relationship Id="rId43" Type="http://schemas.openxmlformats.org/officeDocument/2006/relationships/image" Target="../media/image19.svg"/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tags" Target="../tags/tag157.xml"/><Relationship Id="rId38" Type="http://schemas.openxmlformats.org/officeDocument/2006/relationships/tags" Target="../tags/tag162.xml"/><Relationship Id="rId20" Type="http://schemas.openxmlformats.org/officeDocument/2006/relationships/tags" Target="../tags/tag144.xml"/><Relationship Id="rId41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slideLayout" Target="../slideLayouts/slideLayout13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8" Type="http://schemas.openxmlformats.org/officeDocument/2006/relationships/tags" Target="../tags/tag1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tags" Target="../tags/tag250.xml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29" Type="http://schemas.openxmlformats.org/officeDocument/2006/relationships/tags" Target="../tags/tag253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" Type="http://schemas.openxmlformats.org/officeDocument/2006/relationships/tags" Target="../tags/tag256.xml"/><Relationship Id="rId21" Type="http://schemas.openxmlformats.org/officeDocument/2006/relationships/tags" Target="../tags/tag274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tags" Target="../tags/tag27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21" Type="http://schemas.openxmlformats.org/officeDocument/2006/relationships/tags" Target="../tags/tag296.xml"/><Relationship Id="rId34" Type="http://schemas.openxmlformats.org/officeDocument/2006/relationships/tags" Target="../tags/tag309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tags" Target="../tags/tag308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37" Type="http://schemas.openxmlformats.org/officeDocument/2006/relationships/slideLayout" Target="../slideLayouts/slideLayout13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tags" Target="../tags/tag311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tags" Target="../tags/tag306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tags" Target="../tags/tag310.xml"/><Relationship Id="rId8" Type="http://schemas.openxmlformats.org/officeDocument/2006/relationships/tags" Target="../tags/tag283.xml"/><Relationship Id="rId3" Type="http://schemas.openxmlformats.org/officeDocument/2006/relationships/tags" Target="../tags/tag27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9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slideLayout" Target="../slideLayouts/slideLayout13.xml"/><Relationship Id="rId8" Type="http://schemas.openxmlformats.org/officeDocument/2006/relationships/tags" Target="../tags/tag3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3" Type="http://schemas.openxmlformats.org/officeDocument/2006/relationships/tags" Target="../tags/tag356.xml"/><Relationship Id="rId21" Type="http://schemas.openxmlformats.org/officeDocument/2006/relationships/tags" Target="../tags/tag374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10" Type="http://schemas.openxmlformats.org/officeDocument/2006/relationships/tags" Target="../tags/tag386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image" Target="../media/image6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image" Target="../media/image5.emf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notesSlide" Target="../notesSlides/notesSlide2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image" Target="../media/image6.png"/><Relationship Id="rId47" Type="http://schemas.openxmlformats.org/officeDocument/2006/relationships/image" Target="../media/image11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oleObject" Target="../embeddings/oleObject3.bin"/><Relationship Id="rId45" Type="http://schemas.openxmlformats.org/officeDocument/2006/relationships/image" Target="../media/image9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image" Target="../media/image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image" Target="../media/image7.png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slideLayout" Target="../slideLayouts/slideLayout13.xml"/><Relationship Id="rId46" Type="http://schemas.openxmlformats.org/officeDocument/2006/relationships/image" Target="../media/image10.svg"/><Relationship Id="rId20" Type="http://schemas.openxmlformats.org/officeDocument/2006/relationships/tags" Target="../tags/tag48.xml"/><Relationship Id="rId4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9" Type="http://schemas.openxmlformats.org/officeDocument/2006/relationships/tags" Target="../tags/tag104.xml"/><Relationship Id="rId21" Type="http://schemas.openxmlformats.org/officeDocument/2006/relationships/tags" Target="../tags/tag86.xml"/><Relationship Id="rId34" Type="http://schemas.openxmlformats.org/officeDocument/2006/relationships/tags" Target="../tags/tag99.xml"/><Relationship Id="rId42" Type="http://schemas.openxmlformats.org/officeDocument/2006/relationships/tags" Target="../tags/tag107.xml"/><Relationship Id="rId47" Type="http://schemas.openxmlformats.org/officeDocument/2006/relationships/tags" Target="../tags/tag112.xml"/><Relationship Id="rId50" Type="http://schemas.openxmlformats.org/officeDocument/2006/relationships/tags" Target="../tags/tag115.xml"/><Relationship Id="rId55" Type="http://schemas.openxmlformats.org/officeDocument/2006/relationships/image" Target="../media/image14.png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9" Type="http://schemas.openxmlformats.org/officeDocument/2006/relationships/tags" Target="../tags/tag94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tags" Target="../tags/tag97.xml"/><Relationship Id="rId37" Type="http://schemas.openxmlformats.org/officeDocument/2006/relationships/tags" Target="../tags/tag102.xml"/><Relationship Id="rId40" Type="http://schemas.openxmlformats.org/officeDocument/2006/relationships/tags" Target="../tags/tag105.xml"/><Relationship Id="rId45" Type="http://schemas.openxmlformats.org/officeDocument/2006/relationships/tags" Target="../tags/tag110.xml"/><Relationship Id="rId53" Type="http://schemas.openxmlformats.org/officeDocument/2006/relationships/image" Target="../media/image12.png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tags" Target="../tags/tag96.xml"/><Relationship Id="rId44" Type="http://schemas.openxmlformats.org/officeDocument/2006/relationships/tags" Target="../tags/tag109.xml"/><Relationship Id="rId52" Type="http://schemas.openxmlformats.org/officeDocument/2006/relationships/slideLayout" Target="../slideLayouts/slideLayout13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tags" Target="../tags/tag100.xml"/><Relationship Id="rId43" Type="http://schemas.openxmlformats.org/officeDocument/2006/relationships/tags" Target="../tags/tag108.xml"/><Relationship Id="rId48" Type="http://schemas.openxmlformats.org/officeDocument/2006/relationships/tags" Target="../tags/tag113.xml"/><Relationship Id="rId56" Type="http://schemas.openxmlformats.org/officeDocument/2006/relationships/image" Target="../media/image15.png"/><Relationship Id="rId8" Type="http://schemas.openxmlformats.org/officeDocument/2006/relationships/tags" Target="../tags/tag73.xml"/><Relationship Id="rId51" Type="http://schemas.openxmlformats.org/officeDocument/2006/relationships/tags" Target="../tags/tag116.xml"/><Relationship Id="rId3" Type="http://schemas.openxmlformats.org/officeDocument/2006/relationships/tags" Target="../tags/tag68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tags" Target="../tags/tag98.xml"/><Relationship Id="rId38" Type="http://schemas.openxmlformats.org/officeDocument/2006/relationships/tags" Target="../tags/tag103.xml"/><Relationship Id="rId46" Type="http://schemas.openxmlformats.org/officeDocument/2006/relationships/tags" Target="../tags/tag111.xml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54" Type="http://schemas.openxmlformats.org/officeDocument/2006/relationships/image" Target="../media/image13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tags" Target="../tags/tag101.xml"/><Relationship Id="rId49" Type="http://schemas.openxmlformats.org/officeDocument/2006/relationships/tags" Target="../tags/tag1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4449F4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3557" y="341523"/>
            <a:ext cx="233910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常见问题说明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3557" y="1205596"/>
            <a:ext cx="6822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复制页面到其它</a:t>
            </a:r>
            <a:r>
              <a:rPr kumimoji="1" lang="en-US" altLang="zh-CN" sz="3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ppt</a:t>
            </a:r>
            <a:r>
              <a:rPr kumimoji="1" lang="zh-CN" altLang="en-US" sz="3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，颜色变了？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3557" y="2117243"/>
            <a:ext cx="882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解决办法：复制后，在其它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ppt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点击上方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【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开始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】-【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保留源格式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即可解决！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60" y="3429000"/>
            <a:ext cx="1635280" cy="1937759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63557" y="3360829"/>
            <a:ext cx="914399" cy="11677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401" y="3429000"/>
            <a:ext cx="3808073" cy="21409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7035553" y="3325028"/>
            <a:ext cx="914400" cy="58389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96467" y="3765262"/>
            <a:ext cx="914400" cy="58389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3557" y="2933249"/>
            <a:ext cx="298671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 err="1">
                <a:latin typeface="SimHei" panose="02010609060101010101" pitchFamily="49" charset="-122"/>
                <a:ea typeface="SimHei" panose="02010609060101010101" pitchFamily="49" charset="-122"/>
              </a:rPr>
              <a:t>Powerpoint</a:t>
            </a:r>
            <a:r>
              <a:rPr kumimoji="1" lang="zh-CN" alt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选择</a:t>
            </a:r>
            <a:r>
              <a:rPr kumimoji="1" lang="en-US" altLang="zh-CN" sz="1400" dirty="0">
                <a:latin typeface="SimHei" panose="02010609060101010101" pitchFamily="49" charset="-122"/>
                <a:ea typeface="SimHei" panose="02010609060101010101" pitchFamily="49" charset="-122"/>
              </a:rPr>
              <a:t>【</a:t>
            </a:r>
            <a:r>
              <a:rPr kumimoji="1" lang="zh-CN" alt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保留源格式</a:t>
            </a:r>
            <a:r>
              <a:rPr kumimoji="1" lang="en-US" altLang="zh-CN" sz="1400" dirty="0"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lang="zh-CN" altLang="en-US" sz="1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8407" y="2933249"/>
            <a:ext cx="242406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latin typeface="SimHei" panose="02010609060101010101" pitchFamily="49" charset="-122"/>
                <a:ea typeface="SimHei" panose="02010609060101010101" pitchFamily="49" charset="-122"/>
              </a:rPr>
              <a:t>WPS</a:t>
            </a:r>
            <a:r>
              <a:rPr kumimoji="1" lang="zh-CN" alt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选择</a:t>
            </a:r>
            <a:r>
              <a:rPr kumimoji="1" lang="en-US" altLang="zh-CN" sz="1400" dirty="0">
                <a:latin typeface="SimHei" panose="02010609060101010101" pitchFamily="49" charset="-122"/>
                <a:ea typeface="SimHei" panose="02010609060101010101" pitchFamily="49" charset="-122"/>
              </a:rPr>
              <a:t>【</a:t>
            </a:r>
            <a:r>
              <a:rPr kumimoji="1" lang="zh-CN" alt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带格式粘贴</a:t>
            </a:r>
            <a:r>
              <a:rPr kumimoji="1" lang="en-US" altLang="zh-CN" sz="1400" dirty="0"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lang="zh-CN" altLang="en-US" sz="1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>
            <p:custDataLst>
              <p:tags r:id="rId1"/>
            </p:custDataLst>
          </p:nvPr>
        </p:nvSpPr>
        <p:spPr>
          <a:xfrm>
            <a:off x="735502" y="916419"/>
            <a:ext cx="10304145" cy="854465"/>
          </a:xfrm>
          <a:prstGeom prst="triangle">
            <a:avLst>
              <a:gd name="adj" fmla="val 4990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8" name="TextBox 32"/>
          <p:cNvSpPr txBox="1"/>
          <p:nvPr>
            <p:custDataLst>
              <p:tags r:id="rId2"/>
            </p:custDataLst>
          </p:nvPr>
        </p:nvSpPr>
        <p:spPr>
          <a:xfrm>
            <a:off x="4346112" y="1137953"/>
            <a:ext cx="3082925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消费者转化体系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F91A3A8-D36C-09D1-0C21-A54CA4153FF5}"/>
              </a:ext>
            </a:extLst>
          </p:cNvPr>
          <p:cNvGrpSpPr/>
          <p:nvPr/>
        </p:nvGrpSpPr>
        <p:grpSpPr>
          <a:xfrm>
            <a:off x="3310098" y="3958192"/>
            <a:ext cx="5251460" cy="1447998"/>
            <a:chOff x="2459808" y="3681140"/>
            <a:chExt cx="7272383" cy="2005232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7D873C9-84AC-0C12-C9A9-ABE34D063905}"/>
                </a:ext>
              </a:extLst>
            </p:cNvPr>
            <p:cNvSpPr/>
            <p:nvPr/>
          </p:nvSpPr>
          <p:spPr>
            <a:xfrm>
              <a:off x="2459808" y="4837286"/>
              <a:ext cx="7272383" cy="849086"/>
            </a:xfrm>
            <a:prstGeom prst="ellipse">
              <a:avLst/>
            </a:prstGeom>
            <a:noFill/>
            <a:ln w="34925">
              <a:gradFill>
                <a:gsLst>
                  <a:gs pos="38000">
                    <a:schemeClr val="bg1">
                      <a:alpha val="0"/>
                    </a:schemeClr>
                  </a:gs>
                  <a:gs pos="99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40" name="任意形状 39">
              <a:extLst>
                <a:ext uri="{FF2B5EF4-FFF2-40B4-BE49-F238E27FC236}">
                  <a16:creationId xmlns:a16="http://schemas.microsoft.com/office/drawing/2014/main" id="{82D4F578-2432-3F13-B1F6-48DFFE05D5B0}"/>
                </a:ext>
              </a:extLst>
            </p:cNvPr>
            <p:cNvSpPr/>
            <p:nvPr/>
          </p:nvSpPr>
          <p:spPr>
            <a:xfrm flipH="1">
              <a:off x="2459808" y="4082542"/>
              <a:ext cx="7214390" cy="1106155"/>
            </a:xfrm>
            <a:custGeom>
              <a:avLst/>
              <a:gdLst>
                <a:gd name="connsiteX0" fmla="*/ 6074109 w 7046114"/>
                <a:gd name="connsiteY0" fmla="*/ 0 h 1150551"/>
                <a:gd name="connsiteX1" fmla="*/ 3526005 w 7046114"/>
                <a:gd name="connsiteY1" fmla="*/ 0 h 1150551"/>
                <a:gd name="connsiteX2" fmla="*/ 3520109 w 7046114"/>
                <a:gd name="connsiteY2" fmla="*/ 0 h 1150551"/>
                <a:gd name="connsiteX3" fmla="*/ 972005 w 7046114"/>
                <a:gd name="connsiteY3" fmla="*/ 0 h 1150551"/>
                <a:gd name="connsiteX4" fmla="*/ 0 w 7046114"/>
                <a:gd name="connsiteY4" fmla="*/ 1150551 h 1150551"/>
                <a:gd name="connsiteX5" fmla="*/ 3520109 w 7046114"/>
                <a:gd name="connsiteY5" fmla="*/ 1150551 h 1150551"/>
                <a:gd name="connsiteX6" fmla="*/ 3526005 w 7046114"/>
                <a:gd name="connsiteY6" fmla="*/ 1150551 h 1150551"/>
                <a:gd name="connsiteX7" fmla="*/ 7046114 w 7046114"/>
                <a:gd name="connsiteY7" fmla="*/ 1150551 h 1150551"/>
                <a:gd name="connsiteX8" fmla="*/ 6074109 w 7046114"/>
                <a:gd name="connsiteY8" fmla="*/ 0 h 115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6114" h="1150551">
                  <a:moveTo>
                    <a:pt x="6074109" y="0"/>
                  </a:moveTo>
                  <a:lnTo>
                    <a:pt x="3526005" y="0"/>
                  </a:lnTo>
                  <a:lnTo>
                    <a:pt x="3520109" y="0"/>
                  </a:lnTo>
                  <a:lnTo>
                    <a:pt x="972005" y="0"/>
                  </a:lnTo>
                  <a:cubicBezTo>
                    <a:pt x="841292" y="553636"/>
                    <a:pt x="396173" y="872003"/>
                    <a:pt x="0" y="1150551"/>
                  </a:cubicBezTo>
                  <a:lnTo>
                    <a:pt x="3520109" y="1150551"/>
                  </a:lnTo>
                  <a:lnTo>
                    <a:pt x="3526005" y="1150551"/>
                  </a:lnTo>
                  <a:lnTo>
                    <a:pt x="7046114" y="1150551"/>
                  </a:lnTo>
                  <a:cubicBezTo>
                    <a:pt x="6649941" y="872003"/>
                    <a:pt x="6204822" y="553636"/>
                    <a:pt x="6074109" y="0"/>
                  </a:cubicBezTo>
                  <a:close/>
                </a:path>
              </a:pathLst>
            </a:custGeom>
            <a:gradFill>
              <a:gsLst>
                <a:gs pos="95000">
                  <a:schemeClr val="bg1">
                    <a:alpha val="0"/>
                  </a:schemeClr>
                </a:gs>
                <a:gs pos="99000">
                  <a:schemeClr val="bg1">
                    <a:alpha val="0"/>
                  </a:schemeClr>
                </a:gs>
                <a:gs pos="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13D103C-63F0-1CD5-D830-93568749F89C}"/>
                </a:ext>
              </a:extLst>
            </p:cNvPr>
            <p:cNvSpPr/>
            <p:nvPr/>
          </p:nvSpPr>
          <p:spPr>
            <a:xfrm>
              <a:off x="3423270" y="3681140"/>
              <a:ext cx="5282740" cy="849086"/>
            </a:xfrm>
            <a:prstGeom prst="ellipse">
              <a:avLst/>
            </a:prstGeom>
            <a:solidFill>
              <a:schemeClr val="bg1"/>
            </a:solidFill>
            <a:ln w="34925">
              <a:gradFill>
                <a:gsLst>
                  <a:gs pos="0">
                    <a:schemeClr val="bg1"/>
                  </a:gs>
                  <a:gs pos="99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63" name="矩形: 圆角 62"/>
          <p:cNvSpPr/>
          <p:nvPr>
            <p:custDataLst>
              <p:tags r:id="rId3"/>
            </p:custDataLst>
          </p:nvPr>
        </p:nvSpPr>
        <p:spPr>
          <a:xfrm>
            <a:off x="5470868" y="2224586"/>
            <a:ext cx="1010652" cy="1510665"/>
          </a:xfrm>
          <a:prstGeom prst="roundRect">
            <a:avLst>
              <a:gd name="adj" fmla="val 915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  <a:scene3d>
            <a:camera prst="perspectiveRight">
              <a:rot lat="0" lon="19799998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zh-CN" altLang="en-US" sz="800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4" name="矩形: 圆角 63"/>
          <p:cNvSpPr/>
          <p:nvPr>
            <p:custDataLst>
              <p:tags r:id="rId4"/>
            </p:custDataLst>
          </p:nvPr>
        </p:nvSpPr>
        <p:spPr>
          <a:xfrm>
            <a:off x="4355504" y="2410641"/>
            <a:ext cx="1010652" cy="1510665"/>
          </a:xfrm>
          <a:prstGeom prst="roundRect">
            <a:avLst>
              <a:gd name="adj" fmla="val 915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  <a:scene3d>
            <a:camera prst="perspectiveRight">
              <a:rot lat="0" lon="19799998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zh-CN" altLang="en-US" sz="800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5" name="矩形: 圆角 64"/>
          <p:cNvSpPr/>
          <p:nvPr>
            <p:custDataLst>
              <p:tags r:id="rId5"/>
            </p:custDataLst>
          </p:nvPr>
        </p:nvSpPr>
        <p:spPr>
          <a:xfrm>
            <a:off x="3259391" y="2587171"/>
            <a:ext cx="1010652" cy="1510665"/>
          </a:xfrm>
          <a:prstGeom prst="roundRect">
            <a:avLst>
              <a:gd name="adj" fmla="val 915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  <a:scene3d>
            <a:camera prst="perspectiveRight">
              <a:rot lat="0" lon="19799998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6" name="矩形: 圆角 65"/>
          <p:cNvSpPr/>
          <p:nvPr>
            <p:custDataLst>
              <p:tags r:id="rId6"/>
            </p:custDataLst>
          </p:nvPr>
        </p:nvSpPr>
        <p:spPr>
          <a:xfrm>
            <a:off x="6583185" y="2430642"/>
            <a:ext cx="1010652" cy="1510665"/>
          </a:xfrm>
          <a:prstGeom prst="roundRect">
            <a:avLst>
              <a:gd name="adj" fmla="val 915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  <a:scene3d>
            <a:camera prst="perspectiveRight">
              <a:rot lat="0" lon="19799998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zh-CN" altLang="en-US" sz="800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7" name="矩形: 圆角 66"/>
          <p:cNvSpPr/>
          <p:nvPr>
            <p:custDataLst>
              <p:tags r:id="rId7"/>
            </p:custDataLst>
          </p:nvPr>
        </p:nvSpPr>
        <p:spPr>
          <a:xfrm>
            <a:off x="7591180" y="2578091"/>
            <a:ext cx="1010652" cy="1510665"/>
          </a:xfrm>
          <a:prstGeom prst="roundRect">
            <a:avLst>
              <a:gd name="adj" fmla="val 915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  <a:scene3d>
            <a:camera prst="perspectiveRight">
              <a:rot lat="0" lon="19799998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zh-CN" altLang="en-US" sz="800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8"/>
            </p:custDataLst>
          </p:nvPr>
        </p:nvSpPr>
        <p:spPr>
          <a:xfrm>
            <a:off x="3474235" y="2756577"/>
            <a:ext cx="4924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品宣</a:t>
            </a:r>
          </a:p>
        </p:txBody>
      </p:sp>
      <p:sp>
        <p:nvSpPr>
          <p:cNvPr id="106" name="文本框 105"/>
          <p:cNvSpPr txBox="1"/>
          <p:nvPr>
            <p:custDataLst>
              <p:tags r:id="rId9"/>
            </p:custDataLst>
          </p:nvPr>
        </p:nvSpPr>
        <p:spPr>
          <a:xfrm>
            <a:off x="4614608" y="2509066"/>
            <a:ext cx="4924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effectLst/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教育</a:t>
            </a: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5729972" y="2318566"/>
            <a:ext cx="4924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effectLst/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服务</a:t>
            </a: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6842289" y="2547611"/>
            <a:ext cx="4924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effectLst/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体验</a:t>
            </a: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7850284" y="2710806"/>
            <a:ext cx="4924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effectLst/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福利</a:t>
            </a:r>
          </a:p>
        </p:txBody>
      </p:sp>
      <p:sp>
        <p:nvSpPr>
          <p:cNvPr id="29" name="矩形 115"/>
          <p:cNvSpPr/>
          <p:nvPr>
            <p:custDataLst>
              <p:tags r:id="rId13"/>
            </p:custDataLst>
          </p:nvPr>
        </p:nvSpPr>
        <p:spPr>
          <a:xfrm>
            <a:off x="3501799" y="3057181"/>
            <a:ext cx="453970" cy="798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产品</a:t>
            </a:r>
            <a:endParaRPr lang="en-US" altLang="zh-CN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品牌</a:t>
            </a:r>
            <a:endParaRPr lang="en-US" altLang="zh-CN" sz="1050" dirty="0"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服务</a:t>
            </a:r>
          </a:p>
        </p:txBody>
      </p:sp>
      <p:sp>
        <p:nvSpPr>
          <p:cNvPr id="93" name="文本框 92"/>
          <p:cNvSpPr txBox="1"/>
          <p:nvPr>
            <p:custDataLst>
              <p:tags r:id="rId14"/>
            </p:custDataLst>
          </p:nvPr>
        </p:nvSpPr>
        <p:spPr>
          <a:xfrm>
            <a:off x="3390024" y="2211675"/>
            <a:ext cx="7232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accent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品牌馆</a:t>
            </a:r>
          </a:p>
        </p:txBody>
      </p:sp>
      <p:sp>
        <p:nvSpPr>
          <p:cNvPr id="45" name="文本框 44"/>
          <p:cNvSpPr txBox="1"/>
          <p:nvPr>
            <p:custDataLst>
              <p:tags r:id="rId15"/>
            </p:custDataLst>
          </p:nvPr>
        </p:nvSpPr>
        <p:spPr>
          <a:xfrm>
            <a:off x="4499193" y="2080441"/>
            <a:ext cx="7232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/>
                </a:solidFill>
                <a:effectLst/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研究院</a:t>
            </a:r>
          </a:p>
        </p:txBody>
      </p:sp>
      <p:sp>
        <p:nvSpPr>
          <p:cNvPr id="46" name="文本框 45"/>
          <p:cNvSpPr txBox="1"/>
          <p:nvPr>
            <p:custDataLst>
              <p:tags r:id="rId16"/>
            </p:custDataLst>
          </p:nvPr>
        </p:nvSpPr>
        <p:spPr>
          <a:xfrm>
            <a:off x="5524789" y="1903898"/>
            <a:ext cx="9028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/>
                </a:solidFill>
                <a:effectLst/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美颜顾问</a:t>
            </a:r>
          </a:p>
        </p:txBody>
      </p:sp>
      <p:sp>
        <p:nvSpPr>
          <p:cNvPr id="47" name="文本框 46"/>
          <p:cNvSpPr txBox="1"/>
          <p:nvPr>
            <p:custDataLst>
              <p:tags r:id="rId17"/>
            </p:custDataLst>
          </p:nvPr>
        </p:nvSpPr>
        <p:spPr>
          <a:xfrm>
            <a:off x="6726874" y="2082523"/>
            <a:ext cx="7232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/>
                </a:solidFill>
                <a:effectLst/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生活馆</a:t>
            </a:r>
          </a:p>
        </p:txBody>
      </p:sp>
      <p:sp>
        <p:nvSpPr>
          <p:cNvPr id="48" name="文本框 47"/>
          <p:cNvSpPr txBox="1"/>
          <p:nvPr>
            <p:custDataLst>
              <p:tags r:id="rId18"/>
            </p:custDataLst>
          </p:nvPr>
        </p:nvSpPr>
        <p:spPr>
          <a:xfrm>
            <a:off x="7645101" y="2256752"/>
            <a:ext cx="9028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1"/>
                </a:solidFill>
                <a:effectLst/>
                <a:latin typeface="PingFang SC Regular" panose="020B0400000000000000" charset="-122"/>
                <a:ea typeface="PingFang SC Regular" panose="020B0400000000000000" charset="-122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会员体系</a:t>
            </a: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4B13F975-B81D-2FDF-10A4-D25C92097A2C}"/>
              </a:ext>
            </a:extLst>
          </p:cNvPr>
          <p:cNvSpPr/>
          <p:nvPr/>
        </p:nvSpPr>
        <p:spPr>
          <a:xfrm>
            <a:off x="4098154" y="4553572"/>
            <a:ext cx="793601" cy="28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消费优惠</a:t>
            </a:r>
            <a:endParaRPr kumimoji="1" lang="en-US" altLang="zh-CN" sz="10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2070EAB0-BB0B-3FA3-29D9-801C47827BB3}"/>
              </a:ext>
            </a:extLst>
          </p:cNvPr>
          <p:cNvSpPr/>
          <p:nvPr/>
        </p:nvSpPr>
        <p:spPr>
          <a:xfrm>
            <a:off x="5548159" y="4639738"/>
            <a:ext cx="793601" cy="28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优先服务</a:t>
            </a:r>
          </a:p>
        </p:txBody>
      </p:sp>
      <p:sp>
        <p:nvSpPr>
          <p:cNvPr id="71" name="圆角矩形 70">
            <a:extLst>
              <a:ext uri="{FF2B5EF4-FFF2-40B4-BE49-F238E27FC236}">
                <a16:creationId xmlns:a16="http://schemas.microsoft.com/office/drawing/2014/main" id="{AEFB40B5-9337-B0CC-EE3D-4D255B888BE6}"/>
              </a:ext>
            </a:extLst>
          </p:cNvPr>
          <p:cNvSpPr/>
          <p:nvPr/>
        </p:nvSpPr>
        <p:spPr>
          <a:xfrm>
            <a:off x="6828485" y="4575663"/>
            <a:ext cx="793601" cy="28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专属体验</a:t>
            </a: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17D2B04E-9D60-5BD1-F664-C58A18572F57}"/>
              </a:ext>
            </a:extLst>
          </p:cNvPr>
          <p:cNvSpPr/>
          <p:nvPr/>
        </p:nvSpPr>
        <p:spPr>
          <a:xfrm>
            <a:off x="3701354" y="4914980"/>
            <a:ext cx="793601" cy="28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积分与奖励</a:t>
            </a:r>
          </a:p>
        </p:txBody>
      </p:sp>
      <p:sp>
        <p:nvSpPr>
          <p:cNvPr id="74" name="圆角矩形 73">
            <a:extLst>
              <a:ext uri="{FF2B5EF4-FFF2-40B4-BE49-F238E27FC236}">
                <a16:creationId xmlns:a16="http://schemas.microsoft.com/office/drawing/2014/main" id="{CF15344D-CF6C-337A-D4B8-4E680AB91BD3}"/>
              </a:ext>
            </a:extLst>
          </p:cNvPr>
          <p:cNvSpPr/>
          <p:nvPr/>
        </p:nvSpPr>
        <p:spPr>
          <a:xfrm>
            <a:off x="4804835" y="5022325"/>
            <a:ext cx="793601" cy="28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增值服务</a:t>
            </a: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FD269044-15CA-A41A-A8DE-1772F35BEFF2}"/>
              </a:ext>
            </a:extLst>
          </p:cNvPr>
          <p:cNvSpPr/>
          <p:nvPr/>
        </p:nvSpPr>
        <p:spPr>
          <a:xfrm>
            <a:off x="6223976" y="5013924"/>
            <a:ext cx="793601" cy="28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专属客服</a:t>
            </a:r>
          </a:p>
        </p:txBody>
      </p:sp>
      <p:sp>
        <p:nvSpPr>
          <p:cNvPr id="76" name="圆角矩形 75">
            <a:extLst>
              <a:ext uri="{FF2B5EF4-FFF2-40B4-BE49-F238E27FC236}">
                <a16:creationId xmlns:a16="http://schemas.microsoft.com/office/drawing/2014/main" id="{12178524-09D1-AFD6-CD6E-425EA690E018}"/>
              </a:ext>
            </a:extLst>
          </p:cNvPr>
          <p:cNvSpPr/>
          <p:nvPr/>
        </p:nvSpPr>
        <p:spPr>
          <a:xfrm>
            <a:off x="7385356" y="4933750"/>
            <a:ext cx="793601" cy="28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其他特权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66A242B-CA55-2B55-6D11-F83311024543}"/>
              </a:ext>
            </a:extLst>
          </p:cNvPr>
          <p:cNvSpPr txBox="1"/>
          <p:nvPr/>
        </p:nvSpPr>
        <p:spPr>
          <a:xfrm>
            <a:off x="5213775" y="40628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会员俱乐池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516D768E-D7AB-02F8-10A3-6DBA50A9299A}"/>
              </a:ext>
            </a:extLst>
          </p:cNvPr>
          <p:cNvSpPr/>
          <p:nvPr/>
        </p:nvSpPr>
        <p:spPr>
          <a:xfrm>
            <a:off x="4423585" y="4421559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E16C2756-72D3-EF26-A683-9A5C5FA664B4}"/>
              </a:ext>
            </a:extLst>
          </p:cNvPr>
          <p:cNvSpPr/>
          <p:nvPr/>
        </p:nvSpPr>
        <p:spPr>
          <a:xfrm>
            <a:off x="5931751" y="4522499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B62AB4BE-E81E-7ABE-8790-723410962079}"/>
              </a:ext>
            </a:extLst>
          </p:cNvPr>
          <p:cNvSpPr/>
          <p:nvPr/>
        </p:nvSpPr>
        <p:spPr>
          <a:xfrm>
            <a:off x="7178660" y="4433434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5ED88214-FEE8-A32F-7D66-CF8B9CEB9F65}"/>
              </a:ext>
            </a:extLst>
          </p:cNvPr>
          <p:cNvSpPr/>
          <p:nvPr/>
        </p:nvSpPr>
        <p:spPr>
          <a:xfrm>
            <a:off x="3521060" y="5181581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E8D96ACA-BC69-F254-E4D5-6F24F3C75FF3}"/>
              </a:ext>
            </a:extLst>
          </p:cNvPr>
          <p:cNvSpPr/>
          <p:nvPr/>
        </p:nvSpPr>
        <p:spPr>
          <a:xfrm>
            <a:off x="4714530" y="5318147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7CA044A9-8539-88AD-D0F8-65C511E207D8}"/>
              </a:ext>
            </a:extLst>
          </p:cNvPr>
          <p:cNvSpPr/>
          <p:nvPr/>
        </p:nvSpPr>
        <p:spPr>
          <a:xfrm>
            <a:off x="6988655" y="5335960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7A01BDDC-E036-23F9-49EB-5E9FB1E8005F}"/>
              </a:ext>
            </a:extLst>
          </p:cNvPr>
          <p:cNvSpPr/>
          <p:nvPr/>
        </p:nvSpPr>
        <p:spPr>
          <a:xfrm>
            <a:off x="8211813" y="5187519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7" name="圆角矩形 86">
            <a:extLst>
              <a:ext uri="{FF2B5EF4-FFF2-40B4-BE49-F238E27FC236}">
                <a16:creationId xmlns:a16="http://schemas.microsoft.com/office/drawing/2014/main" id="{D2BD9CE0-3878-A02B-ABEA-4BAF3AE7C42C}"/>
              </a:ext>
            </a:extLst>
          </p:cNvPr>
          <p:cNvSpPr/>
          <p:nvPr/>
        </p:nvSpPr>
        <p:spPr>
          <a:xfrm>
            <a:off x="777758" y="2023291"/>
            <a:ext cx="2321089" cy="3384656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8" name="圆角矩形 109">
            <a:extLst>
              <a:ext uri="{FF2B5EF4-FFF2-40B4-BE49-F238E27FC236}">
                <a16:creationId xmlns:a16="http://schemas.microsoft.com/office/drawing/2014/main" id="{A8896E2D-9C89-BB71-6E34-D0A169E8DA2E}"/>
              </a:ext>
            </a:extLst>
          </p:cNvPr>
          <p:cNvSpPr/>
          <p:nvPr/>
        </p:nvSpPr>
        <p:spPr>
          <a:xfrm>
            <a:off x="777758" y="2014400"/>
            <a:ext cx="2321089" cy="463629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>
            <a:outerShdw blurRad="368300" dist="1270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积极引入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123EBAC9-86DA-57BC-F4BB-CC347FB83822}"/>
              </a:ext>
            </a:extLst>
          </p:cNvPr>
          <p:cNvSpPr txBox="1"/>
          <p:nvPr/>
        </p:nvSpPr>
        <p:spPr>
          <a:xfrm>
            <a:off x="786696" y="3051276"/>
            <a:ext cx="683321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知名专家坐诊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C67BBCDD-D162-8A57-725E-8E383137D828}"/>
              </a:ext>
            </a:extLst>
          </p:cNvPr>
          <p:cNvSpPr txBox="1"/>
          <p:nvPr/>
        </p:nvSpPr>
        <p:spPr>
          <a:xfrm>
            <a:off x="1574732" y="3051276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专业医师培训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A6F4EC12-2F7C-62E3-4489-CD241C3DF42E}"/>
              </a:ext>
            </a:extLst>
          </p:cNvPr>
          <p:cNvSpPr txBox="1"/>
          <p:nvPr/>
        </p:nvSpPr>
        <p:spPr>
          <a:xfrm>
            <a:off x="2419282" y="3051276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高校医师背书</a:t>
            </a:r>
          </a:p>
        </p:txBody>
      </p:sp>
      <p:cxnSp>
        <p:nvCxnSpPr>
          <p:cNvPr id="94" name="直接连接符 16">
            <a:extLst>
              <a:ext uri="{FF2B5EF4-FFF2-40B4-BE49-F238E27FC236}">
                <a16:creationId xmlns:a16="http://schemas.microsoft.com/office/drawing/2014/main" id="{AD70974E-DCA6-2135-748C-7DAA0E7424C1}"/>
              </a:ext>
            </a:extLst>
          </p:cNvPr>
          <p:cNvCxnSpPr/>
          <p:nvPr/>
        </p:nvCxnSpPr>
        <p:spPr>
          <a:xfrm>
            <a:off x="1478212" y="3099536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17">
            <a:extLst>
              <a:ext uri="{FF2B5EF4-FFF2-40B4-BE49-F238E27FC236}">
                <a16:creationId xmlns:a16="http://schemas.microsoft.com/office/drawing/2014/main" id="{794CA1BC-D0CF-E3F6-9BFC-3F0B33A5A696}"/>
              </a:ext>
            </a:extLst>
          </p:cNvPr>
          <p:cNvCxnSpPr/>
          <p:nvPr/>
        </p:nvCxnSpPr>
        <p:spPr>
          <a:xfrm>
            <a:off x="2322762" y="3099536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F0D7BBDC-0368-FE4C-09B1-F62ECCAA1FC4}"/>
              </a:ext>
            </a:extLst>
          </p:cNvPr>
          <p:cNvSpPr txBox="1"/>
          <p:nvPr/>
        </p:nvSpPr>
        <p:spPr>
          <a:xfrm>
            <a:off x="786696" y="3471671"/>
            <a:ext cx="661641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高校学术合作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75CDFF19-0A1E-619B-20CB-1088992094F8}"/>
              </a:ext>
            </a:extLst>
          </p:cNvPr>
          <p:cNvSpPr txBox="1"/>
          <p:nvPr/>
        </p:nvSpPr>
        <p:spPr>
          <a:xfrm>
            <a:off x="1574732" y="3471671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线上远程诊疗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118D77D9-7531-2A1E-8D86-889B020AAEF9}"/>
              </a:ext>
            </a:extLst>
          </p:cNvPr>
          <p:cNvSpPr txBox="1"/>
          <p:nvPr/>
        </p:nvSpPr>
        <p:spPr>
          <a:xfrm>
            <a:off x="2419282" y="3471671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国际医师认证</a:t>
            </a:r>
          </a:p>
        </p:txBody>
      </p:sp>
      <p:cxnSp>
        <p:nvCxnSpPr>
          <p:cNvPr id="99" name="直接连接符 16">
            <a:extLst>
              <a:ext uri="{FF2B5EF4-FFF2-40B4-BE49-F238E27FC236}">
                <a16:creationId xmlns:a16="http://schemas.microsoft.com/office/drawing/2014/main" id="{C615E40B-7F34-5973-2BF6-CC20201D7BB4}"/>
              </a:ext>
            </a:extLst>
          </p:cNvPr>
          <p:cNvCxnSpPr/>
          <p:nvPr/>
        </p:nvCxnSpPr>
        <p:spPr>
          <a:xfrm>
            <a:off x="1478212" y="3519931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17">
            <a:extLst>
              <a:ext uri="{FF2B5EF4-FFF2-40B4-BE49-F238E27FC236}">
                <a16:creationId xmlns:a16="http://schemas.microsoft.com/office/drawing/2014/main" id="{F9055CCA-D841-412B-F284-E602B7A5D899}"/>
              </a:ext>
            </a:extLst>
          </p:cNvPr>
          <p:cNvCxnSpPr/>
          <p:nvPr/>
        </p:nvCxnSpPr>
        <p:spPr>
          <a:xfrm>
            <a:off x="2322762" y="3519931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圆角矩形 116">
            <a:extLst>
              <a:ext uri="{FF2B5EF4-FFF2-40B4-BE49-F238E27FC236}">
                <a16:creationId xmlns:a16="http://schemas.microsoft.com/office/drawing/2014/main" id="{98776ED0-A529-3866-A0FB-60A815EF9A24}"/>
              </a:ext>
            </a:extLst>
          </p:cNvPr>
          <p:cNvSpPr/>
          <p:nvPr/>
        </p:nvSpPr>
        <p:spPr>
          <a:xfrm>
            <a:off x="8728226" y="2023291"/>
            <a:ext cx="2321089" cy="3384656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46" name="Rectangle 144"/>
          <p:cNvSpPr/>
          <p:nvPr>
            <p:custDataLst>
              <p:tags r:id="rId19"/>
            </p:custDataLst>
          </p:nvPr>
        </p:nvSpPr>
        <p:spPr>
          <a:xfrm>
            <a:off x="8843457" y="3049508"/>
            <a:ext cx="474980" cy="312420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r>
              <a:rPr lang="zh-CN" altLang="en-US" sz="1000" dirty="0">
                <a:latin typeface="SimHei" panose="02010609060101010101" pitchFamily="49" charset="-122"/>
                <a:ea typeface="SimHei" panose="02010609060101010101" pitchFamily="49" charset="-122"/>
              </a:rPr>
              <a:t>门店</a:t>
            </a:r>
          </a:p>
        </p:txBody>
      </p:sp>
      <p:sp>
        <p:nvSpPr>
          <p:cNvPr id="347" name="Rectangle 145"/>
          <p:cNvSpPr/>
          <p:nvPr>
            <p:custDataLst>
              <p:tags r:id="rId20"/>
            </p:custDataLst>
          </p:nvPr>
        </p:nvSpPr>
        <p:spPr>
          <a:xfrm>
            <a:off x="9470819" y="3049508"/>
            <a:ext cx="775970" cy="312420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latin typeface="SimHei" panose="02010609060101010101" pitchFamily="49" charset="-122"/>
                <a:ea typeface="SimHei" panose="02010609060101010101" pitchFamily="49" charset="-122"/>
              </a:rPr>
              <a:t>社交电商</a:t>
            </a:r>
          </a:p>
        </p:txBody>
      </p:sp>
      <p:sp>
        <p:nvSpPr>
          <p:cNvPr id="351" name="Rectangle 135"/>
          <p:cNvSpPr/>
          <p:nvPr>
            <p:custDataLst>
              <p:tags r:id="rId21"/>
            </p:custDataLst>
          </p:nvPr>
        </p:nvSpPr>
        <p:spPr>
          <a:xfrm>
            <a:off x="10324454" y="3049508"/>
            <a:ext cx="725805" cy="312420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latin typeface="SimHei" panose="02010609060101010101" pitchFamily="49" charset="-122"/>
                <a:ea typeface="SimHei" panose="02010609060101010101" pitchFamily="49" charset="-122"/>
              </a:rPr>
              <a:t>传统电商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DBA45989-59F8-B5AC-E6B2-0D71D9A87DD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45650" y="2692680"/>
            <a:ext cx="2003715" cy="281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医师力量</a:t>
            </a:r>
          </a:p>
        </p:txBody>
      </p:sp>
      <p:sp>
        <p:nvSpPr>
          <p:cNvPr id="146" name="圆角矩形 145">
            <a:extLst>
              <a:ext uri="{FF2B5EF4-FFF2-40B4-BE49-F238E27FC236}">
                <a16:creationId xmlns:a16="http://schemas.microsoft.com/office/drawing/2014/main" id="{16F3CBA8-A86A-7F54-5DD7-B103801D1453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45650" y="4058544"/>
            <a:ext cx="2003715" cy="281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先进设备</a:t>
            </a:r>
          </a:p>
        </p:txBody>
      </p:sp>
      <p:sp>
        <p:nvSpPr>
          <p:cNvPr id="148" name="圆角矩形 109">
            <a:extLst>
              <a:ext uri="{FF2B5EF4-FFF2-40B4-BE49-F238E27FC236}">
                <a16:creationId xmlns:a16="http://schemas.microsoft.com/office/drawing/2014/main" id="{8BEAE9A8-CD76-36C6-3843-79317C91BB26}"/>
              </a:ext>
            </a:extLst>
          </p:cNvPr>
          <p:cNvSpPr/>
          <p:nvPr/>
        </p:nvSpPr>
        <p:spPr>
          <a:xfrm>
            <a:off x="8728225" y="2014400"/>
            <a:ext cx="2321089" cy="463629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>
            <a:outerShdw blurRad="368300" dist="1270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持续转化</a:t>
            </a:r>
          </a:p>
        </p:txBody>
      </p:sp>
      <p:sp>
        <p:nvSpPr>
          <p:cNvPr id="149" name="矩形 115">
            <a:extLst>
              <a:ext uri="{FF2B5EF4-FFF2-40B4-BE49-F238E27FC236}">
                <a16:creationId xmlns:a16="http://schemas.microsoft.com/office/drawing/2014/main" id="{DD981C29-6755-9AA3-0110-CC80055682A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499193" y="2854355"/>
            <a:ext cx="723275" cy="798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线上课程</a:t>
            </a:r>
            <a:endParaRPr lang="en-US" altLang="zh-CN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专家说</a:t>
            </a:r>
            <a:endParaRPr lang="en-US" altLang="zh-CN" sz="1050" dirty="0"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直播</a:t>
            </a:r>
          </a:p>
        </p:txBody>
      </p:sp>
      <p:sp>
        <p:nvSpPr>
          <p:cNvPr id="150" name="矩形 115">
            <a:extLst>
              <a:ext uri="{FF2B5EF4-FFF2-40B4-BE49-F238E27FC236}">
                <a16:creationId xmlns:a16="http://schemas.microsoft.com/office/drawing/2014/main" id="{2EBD066D-402B-65BF-3106-8B799D4EE994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614557" y="2681100"/>
            <a:ext cx="723275" cy="798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咨询</a:t>
            </a:r>
            <a:endParaRPr lang="en-US" altLang="zh-CN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关怀</a:t>
            </a:r>
            <a:endParaRPr lang="en-US" altLang="zh-CN" sz="1050" dirty="0"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服务跟进</a:t>
            </a:r>
          </a:p>
        </p:txBody>
      </p:sp>
      <p:sp>
        <p:nvSpPr>
          <p:cNvPr id="151" name="矩形 115">
            <a:extLst>
              <a:ext uri="{FF2B5EF4-FFF2-40B4-BE49-F238E27FC236}">
                <a16:creationId xmlns:a16="http://schemas.microsoft.com/office/drawing/2014/main" id="{C00A66C5-9DB5-6BCD-E1C8-A4805CA9A662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861526" y="2883230"/>
            <a:ext cx="453970" cy="798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购物</a:t>
            </a:r>
            <a:endParaRPr lang="en-US" altLang="zh-CN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旅行</a:t>
            </a:r>
            <a:endParaRPr lang="en-US" altLang="zh-CN" sz="1050" dirty="0"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SPA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152" name="矩形 115">
            <a:extLst>
              <a:ext uri="{FF2B5EF4-FFF2-40B4-BE49-F238E27FC236}">
                <a16:creationId xmlns:a16="http://schemas.microsoft.com/office/drawing/2014/main" id="{237D44A5-F2E5-19E8-A974-8D8795EECBC8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802195" y="3027609"/>
            <a:ext cx="588623" cy="798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生日礼</a:t>
            </a:r>
            <a:endParaRPr lang="en-US" altLang="zh-CN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节庆礼</a:t>
            </a:r>
            <a:endParaRPr lang="en-US" altLang="zh-CN" sz="1050" dirty="0"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回购礼</a:t>
            </a: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E0A13BA1-0EF4-B0F5-F59D-0C7D239560AA}"/>
              </a:ext>
            </a:extLst>
          </p:cNvPr>
          <p:cNvSpPr txBox="1"/>
          <p:nvPr/>
        </p:nvSpPr>
        <p:spPr>
          <a:xfrm>
            <a:off x="8766040" y="3823748"/>
            <a:ext cx="59436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小样试用装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C7034A4D-0989-F392-9E37-8A21997992F4}"/>
              </a:ext>
            </a:extLst>
          </p:cNvPr>
          <p:cNvSpPr txBox="1"/>
          <p:nvPr/>
        </p:nvSpPr>
        <p:spPr>
          <a:xfrm>
            <a:off x="9554075" y="3823748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定制化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礼品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FC610394-969A-970D-93A3-E3542D2F3EC5}"/>
              </a:ext>
            </a:extLst>
          </p:cNvPr>
          <p:cNvSpPr txBox="1"/>
          <p:nvPr/>
        </p:nvSpPr>
        <p:spPr>
          <a:xfrm>
            <a:off x="10398625" y="3823748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季节性</a:t>
            </a:r>
            <a:endParaRPr kumimoji="0" lang="en-US" altLang="zh-CN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赠品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cxnSp>
        <p:nvCxnSpPr>
          <p:cNvPr id="156" name="直接连接符 16">
            <a:extLst>
              <a:ext uri="{FF2B5EF4-FFF2-40B4-BE49-F238E27FC236}">
                <a16:creationId xmlns:a16="http://schemas.microsoft.com/office/drawing/2014/main" id="{5BE3BD87-5606-597E-00D7-2B0CEC2040DA}"/>
              </a:ext>
            </a:extLst>
          </p:cNvPr>
          <p:cNvCxnSpPr/>
          <p:nvPr/>
        </p:nvCxnSpPr>
        <p:spPr>
          <a:xfrm>
            <a:off x="9457555" y="3872008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7">
            <a:extLst>
              <a:ext uri="{FF2B5EF4-FFF2-40B4-BE49-F238E27FC236}">
                <a16:creationId xmlns:a16="http://schemas.microsoft.com/office/drawing/2014/main" id="{D1F57EA0-84C2-BE77-C120-10C81193208F}"/>
              </a:ext>
            </a:extLst>
          </p:cNvPr>
          <p:cNvCxnSpPr/>
          <p:nvPr/>
        </p:nvCxnSpPr>
        <p:spPr>
          <a:xfrm>
            <a:off x="10302105" y="3872008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圆角矩形 157">
            <a:extLst>
              <a:ext uri="{FF2B5EF4-FFF2-40B4-BE49-F238E27FC236}">
                <a16:creationId xmlns:a16="http://schemas.microsoft.com/office/drawing/2014/main" id="{57F229CA-FA16-7BE1-C9CD-332A29C5698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924993" y="3471403"/>
            <a:ext cx="2003715" cy="281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新客转化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31226A35-57FC-8019-047C-E1A0D91A68E1}"/>
              </a:ext>
            </a:extLst>
          </p:cNvPr>
          <p:cNvSpPr txBox="1"/>
          <p:nvPr/>
        </p:nvSpPr>
        <p:spPr>
          <a:xfrm>
            <a:off x="8766040" y="4738148"/>
            <a:ext cx="59436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升级版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产品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E98FD486-3EB9-872E-41A3-B26A42148A83}"/>
              </a:ext>
            </a:extLst>
          </p:cNvPr>
          <p:cNvSpPr txBox="1"/>
          <p:nvPr/>
        </p:nvSpPr>
        <p:spPr>
          <a:xfrm>
            <a:off x="9554075" y="4738148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积分兑换权益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510F8D7D-9CF8-587B-0179-8F7EB4074AB2}"/>
              </a:ext>
            </a:extLst>
          </p:cNvPr>
          <p:cNvSpPr txBox="1"/>
          <p:nvPr/>
        </p:nvSpPr>
        <p:spPr>
          <a:xfrm>
            <a:off x="10398625" y="4738148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限量版</a:t>
            </a:r>
            <a:endParaRPr kumimoji="0" lang="en-US" altLang="zh-CN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联名款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cxnSp>
        <p:nvCxnSpPr>
          <p:cNvPr id="162" name="直接连接符 16">
            <a:extLst>
              <a:ext uri="{FF2B5EF4-FFF2-40B4-BE49-F238E27FC236}">
                <a16:creationId xmlns:a16="http://schemas.microsoft.com/office/drawing/2014/main" id="{B6FDEC9A-FE49-95C6-6D94-7F9090A55718}"/>
              </a:ext>
            </a:extLst>
          </p:cNvPr>
          <p:cNvCxnSpPr/>
          <p:nvPr/>
        </p:nvCxnSpPr>
        <p:spPr>
          <a:xfrm>
            <a:off x="9457555" y="4786408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7">
            <a:extLst>
              <a:ext uri="{FF2B5EF4-FFF2-40B4-BE49-F238E27FC236}">
                <a16:creationId xmlns:a16="http://schemas.microsoft.com/office/drawing/2014/main" id="{1D76757F-C2AA-D109-5A0D-636346676018}"/>
              </a:ext>
            </a:extLst>
          </p:cNvPr>
          <p:cNvCxnSpPr/>
          <p:nvPr/>
        </p:nvCxnSpPr>
        <p:spPr>
          <a:xfrm>
            <a:off x="10302105" y="4786408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圆角矩形 163">
            <a:extLst>
              <a:ext uri="{FF2B5EF4-FFF2-40B4-BE49-F238E27FC236}">
                <a16:creationId xmlns:a16="http://schemas.microsoft.com/office/drawing/2014/main" id="{F3840FAF-8D89-0B1B-CB5A-A63A36CEEF65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924993" y="4385803"/>
            <a:ext cx="2003715" cy="281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老客复购</a:t>
            </a: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BB2FBFC0-ED6B-8D30-5635-46535A5973A8}"/>
              </a:ext>
            </a:extLst>
          </p:cNvPr>
          <p:cNvSpPr txBox="1"/>
          <p:nvPr/>
        </p:nvSpPr>
        <p:spPr>
          <a:xfrm>
            <a:off x="786696" y="4418064"/>
            <a:ext cx="683321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齐全激光设备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1905A352-DA90-F5F8-763A-4CACAF3523AF}"/>
              </a:ext>
            </a:extLst>
          </p:cNvPr>
          <p:cNvSpPr txBox="1"/>
          <p:nvPr/>
        </p:nvSpPr>
        <p:spPr>
          <a:xfrm>
            <a:off x="1574732" y="4418064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射频嫩肤设备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6C52F105-00E1-08D1-022D-F9004400AFD1}"/>
              </a:ext>
            </a:extLst>
          </p:cNvPr>
          <p:cNvSpPr txBox="1"/>
          <p:nvPr/>
        </p:nvSpPr>
        <p:spPr>
          <a:xfrm>
            <a:off x="2419282" y="4418064"/>
            <a:ext cx="651510" cy="22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光子设备</a:t>
            </a:r>
          </a:p>
        </p:txBody>
      </p:sp>
      <p:cxnSp>
        <p:nvCxnSpPr>
          <p:cNvPr id="168" name="直接连接符 16">
            <a:extLst>
              <a:ext uri="{FF2B5EF4-FFF2-40B4-BE49-F238E27FC236}">
                <a16:creationId xmlns:a16="http://schemas.microsoft.com/office/drawing/2014/main" id="{114F3217-1062-6386-C9FA-3C42ED117A6C}"/>
              </a:ext>
            </a:extLst>
          </p:cNvPr>
          <p:cNvCxnSpPr/>
          <p:nvPr/>
        </p:nvCxnSpPr>
        <p:spPr>
          <a:xfrm>
            <a:off x="1478212" y="4466324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7">
            <a:extLst>
              <a:ext uri="{FF2B5EF4-FFF2-40B4-BE49-F238E27FC236}">
                <a16:creationId xmlns:a16="http://schemas.microsoft.com/office/drawing/2014/main" id="{15FC7CC9-23B4-772E-A085-D69C0A7608F8}"/>
              </a:ext>
            </a:extLst>
          </p:cNvPr>
          <p:cNvCxnSpPr/>
          <p:nvPr/>
        </p:nvCxnSpPr>
        <p:spPr>
          <a:xfrm>
            <a:off x="2322762" y="4466324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文本框 169">
            <a:extLst>
              <a:ext uri="{FF2B5EF4-FFF2-40B4-BE49-F238E27FC236}">
                <a16:creationId xmlns:a16="http://schemas.microsoft.com/office/drawing/2014/main" id="{1735C69C-4B99-876F-8BDB-41A5DCE0F025}"/>
              </a:ext>
            </a:extLst>
          </p:cNvPr>
          <p:cNvSpPr txBox="1"/>
          <p:nvPr/>
        </p:nvSpPr>
        <p:spPr>
          <a:xfrm>
            <a:off x="786696" y="4838459"/>
            <a:ext cx="661641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无创超声设备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AAF4E73D-C1B6-7192-3F09-BD25518ABA18}"/>
              </a:ext>
            </a:extLst>
          </p:cNvPr>
          <p:cNvSpPr txBox="1"/>
          <p:nvPr/>
        </p:nvSpPr>
        <p:spPr>
          <a:xfrm>
            <a:off x="1574732" y="4838459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水光嫩肤设备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0112E65-2B18-8B8C-BB61-34DC663D516D}"/>
              </a:ext>
            </a:extLst>
          </p:cNvPr>
          <p:cNvSpPr txBox="1"/>
          <p:nvPr/>
        </p:nvSpPr>
        <p:spPr>
          <a:xfrm>
            <a:off x="2419282" y="4838459"/>
            <a:ext cx="65151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微针修复设备</a:t>
            </a:r>
          </a:p>
        </p:txBody>
      </p:sp>
      <p:cxnSp>
        <p:nvCxnSpPr>
          <p:cNvPr id="173" name="直接连接符 16">
            <a:extLst>
              <a:ext uri="{FF2B5EF4-FFF2-40B4-BE49-F238E27FC236}">
                <a16:creationId xmlns:a16="http://schemas.microsoft.com/office/drawing/2014/main" id="{19153610-CD2B-367D-7B27-F9E007926976}"/>
              </a:ext>
            </a:extLst>
          </p:cNvPr>
          <p:cNvCxnSpPr/>
          <p:nvPr/>
        </p:nvCxnSpPr>
        <p:spPr>
          <a:xfrm>
            <a:off x="1478212" y="4886719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">
            <a:extLst>
              <a:ext uri="{FF2B5EF4-FFF2-40B4-BE49-F238E27FC236}">
                <a16:creationId xmlns:a16="http://schemas.microsoft.com/office/drawing/2014/main" id="{54EA8649-E0E5-27F3-FE21-D3C7A9DE1E7B}"/>
              </a:ext>
            </a:extLst>
          </p:cNvPr>
          <p:cNvCxnSpPr/>
          <p:nvPr/>
        </p:nvCxnSpPr>
        <p:spPr>
          <a:xfrm>
            <a:off x="2322762" y="4886719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文本框 176">
            <a:extLst>
              <a:ext uri="{FF2B5EF4-FFF2-40B4-BE49-F238E27FC236}">
                <a16:creationId xmlns:a16="http://schemas.microsoft.com/office/drawing/2014/main" id="{CE26CEAE-1922-1E2E-72A1-AA67EB91AD30}"/>
              </a:ext>
            </a:extLst>
          </p:cNvPr>
          <p:cNvSpPr txBox="1"/>
          <p:nvPr/>
        </p:nvSpPr>
        <p:spPr>
          <a:xfrm>
            <a:off x="488874" y="16736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消费转化战略屋</a:t>
            </a:r>
          </a:p>
        </p:txBody>
      </p:sp>
      <p:sp>
        <p:nvSpPr>
          <p:cNvPr id="178" name="矩形: 圆角 8">
            <a:extLst>
              <a:ext uri="{FF2B5EF4-FFF2-40B4-BE49-F238E27FC236}">
                <a16:creationId xmlns:a16="http://schemas.microsoft.com/office/drawing/2014/main" id="{872CAC1D-45C0-233A-9385-7149F254E927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82" name="图形 181">
            <a:extLst>
              <a:ext uri="{FF2B5EF4-FFF2-40B4-BE49-F238E27FC236}">
                <a16:creationId xmlns:a16="http://schemas.microsoft.com/office/drawing/2014/main" id="{DF5BBBA0-32DF-82D4-EF1D-89A58D5E628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895010" y="2691215"/>
            <a:ext cx="384029" cy="384029"/>
          </a:xfrm>
          <a:prstGeom prst="rect">
            <a:avLst/>
          </a:prstGeom>
        </p:spPr>
      </p:pic>
      <p:pic>
        <p:nvPicPr>
          <p:cNvPr id="184" name="图形 183">
            <a:extLst>
              <a:ext uri="{FF2B5EF4-FFF2-40B4-BE49-F238E27FC236}">
                <a16:creationId xmlns:a16="http://schemas.microsoft.com/office/drawing/2014/main" id="{A6227B43-0321-A900-A2D4-C8D41056F25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683344" y="2712681"/>
            <a:ext cx="332381" cy="332381"/>
          </a:xfrm>
          <a:prstGeom prst="rect">
            <a:avLst/>
          </a:prstGeom>
        </p:spPr>
      </p:pic>
      <p:pic>
        <p:nvPicPr>
          <p:cNvPr id="186" name="图形 185">
            <a:extLst>
              <a:ext uri="{FF2B5EF4-FFF2-40B4-BE49-F238E27FC236}">
                <a16:creationId xmlns:a16="http://schemas.microsoft.com/office/drawing/2014/main" id="{A44B4016-8093-3017-0ED1-50C6B6DED10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464523" y="2680399"/>
            <a:ext cx="412688" cy="412688"/>
          </a:xfrm>
          <a:prstGeom prst="rect">
            <a:avLst/>
          </a:prstGeom>
        </p:spPr>
      </p:pic>
      <p:sp>
        <p:nvSpPr>
          <p:cNvPr id="436" name="Rectangle 12"/>
          <p:cNvSpPr/>
          <p:nvPr>
            <p:custDataLst>
              <p:tags r:id="rId30"/>
            </p:custDataLst>
          </p:nvPr>
        </p:nvSpPr>
        <p:spPr>
          <a:xfrm>
            <a:off x="777758" y="5647955"/>
            <a:ext cx="10304145" cy="963295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 w="9525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26" name="Flowchart: Terminator 16"/>
          <p:cNvSpPr/>
          <p:nvPr>
            <p:custDataLst>
              <p:tags r:id="rId31"/>
            </p:custDataLst>
          </p:nvPr>
        </p:nvSpPr>
        <p:spPr>
          <a:xfrm>
            <a:off x="9300728" y="5739395"/>
            <a:ext cx="1597660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正品溯源查询体系</a:t>
            </a:r>
          </a:p>
        </p:txBody>
      </p:sp>
      <p:sp>
        <p:nvSpPr>
          <p:cNvPr id="428" name="Flowchart: Terminator 18"/>
          <p:cNvSpPr/>
          <p:nvPr>
            <p:custDataLst>
              <p:tags r:id="rId32"/>
            </p:custDataLst>
          </p:nvPr>
        </p:nvSpPr>
        <p:spPr>
          <a:xfrm>
            <a:off x="7728468" y="5739395"/>
            <a:ext cx="1541145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品牌素材库</a:t>
            </a:r>
          </a:p>
        </p:txBody>
      </p:sp>
      <p:sp>
        <p:nvSpPr>
          <p:cNvPr id="429" name="Flowchart: Terminator 19"/>
          <p:cNvSpPr/>
          <p:nvPr>
            <p:custDataLst>
              <p:tags r:id="rId33"/>
            </p:custDataLst>
          </p:nvPr>
        </p:nvSpPr>
        <p:spPr>
          <a:xfrm>
            <a:off x="3617478" y="5739395"/>
            <a:ext cx="1334770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会员小程序</a:t>
            </a:r>
          </a:p>
        </p:txBody>
      </p:sp>
      <p:sp>
        <p:nvSpPr>
          <p:cNvPr id="431" name="Flowchart: Terminator 20"/>
          <p:cNvSpPr/>
          <p:nvPr>
            <p:custDataLst>
              <p:tags r:id="rId34"/>
            </p:custDataLst>
          </p:nvPr>
        </p:nvSpPr>
        <p:spPr>
          <a:xfrm>
            <a:off x="4983363" y="5739395"/>
            <a:ext cx="1141730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微商城</a:t>
            </a:r>
          </a:p>
        </p:txBody>
      </p:sp>
      <p:sp>
        <p:nvSpPr>
          <p:cNvPr id="432" name="Flowchart: Terminator 21"/>
          <p:cNvSpPr/>
          <p:nvPr>
            <p:custDataLst>
              <p:tags r:id="rId35"/>
            </p:custDataLst>
          </p:nvPr>
        </p:nvSpPr>
        <p:spPr>
          <a:xfrm>
            <a:off x="2099442" y="5739395"/>
            <a:ext cx="1398905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公众号</a:t>
            </a:r>
          </a:p>
        </p:txBody>
      </p:sp>
      <p:sp>
        <p:nvSpPr>
          <p:cNvPr id="433" name="Flowchart: Terminator 20"/>
          <p:cNvSpPr/>
          <p:nvPr>
            <p:custDataLst>
              <p:tags r:id="rId36"/>
            </p:custDataLst>
          </p:nvPr>
        </p:nvSpPr>
        <p:spPr>
          <a:xfrm>
            <a:off x="6156208" y="5739395"/>
            <a:ext cx="1541145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微社群工具</a:t>
            </a:r>
          </a:p>
        </p:txBody>
      </p:sp>
      <p:sp>
        <p:nvSpPr>
          <p:cNvPr id="175" name="Flowchart: Terminator 17">
            <a:extLst>
              <a:ext uri="{FF2B5EF4-FFF2-40B4-BE49-F238E27FC236}">
                <a16:creationId xmlns:a16="http://schemas.microsoft.com/office/drawing/2014/main" id="{F5186C35-AC9A-E897-03E2-68957FE21684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68382" y="5641848"/>
            <a:ext cx="1221554" cy="969402"/>
          </a:xfrm>
          <a:prstGeom prst="roundRect">
            <a:avLst>
              <a:gd name="adj" fmla="val 6779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平台系统</a:t>
            </a:r>
          </a:p>
        </p:txBody>
      </p:sp>
      <p:sp>
        <p:nvSpPr>
          <p:cNvPr id="176" name="圆角矩形 175">
            <a:extLst>
              <a:ext uri="{FF2B5EF4-FFF2-40B4-BE49-F238E27FC236}">
                <a16:creationId xmlns:a16="http://schemas.microsoft.com/office/drawing/2014/main" id="{1F610DA2-949F-D313-6CFF-8B2E13AD07F7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419282" y="6176101"/>
            <a:ext cx="8235884" cy="3293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消费者大数据库：数据收集</a:t>
            </a:r>
            <a:r>
              <a:rPr lang="en-US" altLang="zh-CN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打标</a:t>
            </a:r>
            <a:r>
              <a:rPr lang="en-US" altLang="zh-CN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追踪</a:t>
            </a:r>
            <a:r>
              <a:rPr lang="en-US" altLang="zh-CN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F3C605-F405-24FD-D2F2-BEE903DE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extLst>
              <a:ext uri="{FF2B5EF4-FFF2-40B4-BE49-F238E27FC236}">
                <a16:creationId xmlns:a16="http://schemas.microsoft.com/office/drawing/2014/main" id="{7A3DA9F1-5160-AF7E-19D2-EBC1FF3264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9450" y="2006643"/>
            <a:ext cx="661035" cy="19827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策略</a:t>
            </a:r>
          </a:p>
        </p:txBody>
      </p:sp>
      <p:sp>
        <p:nvSpPr>
          <p:cNvPr id="83" name="圆角矩形 82">
            <a:extLst>
              <a:ext uri="{FF2B5EF4-FFF2-40B4-BE49-F238E27FC236}">
                <a16:creationId xmlns:a16="http://schemas.microsoft.com/office/drawing/2014/main" id="{72EB0DB8-D2E2-CA43-9482-80028138EF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9450" y="4165745"/>
            <a:ext cx="636270" cy="18882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运营阶段</a:t>
            </a:r>
          </a:p>
        </p:txBody>
      </p:sp>
      <p:sp>
        <p:nvSpPr>
          <p:cNvPr id="109" name="圆角矩形 108">
            <a:extLst>
              <a:ext uri="{FF2B5EF4-FFF2-40B4-BE49-F238E27FC236}">
                <a16:creationId xmlns:a16="http://schemas.microsoft.com/office/drawing/2014/main" id="{BD8957F7-CA37-B607-5FA4-360BE7A6FC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9450" y="6162906"/>
            <a:ext cx="636270" cy="3917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数字</a:t>
            </a:r>
            <a:endParaRPr lang="en-US" altLang="zh-CN" sz="11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支撑</a:t>
            </a:r>
          </a:p>
        </p:txBody>
      </p:sp>
      <p:sp>
        <p:nvSpPr>
          <p:cNvPr id="110" name="圆角矩形 109">
            <a:extLst>
              <a:ext uri="{FF2B5EF4-FFF2-40B4-BE49-F238E27FC236}">
                <a16:creationId xmlns:a16="http://schemas.microsoft.com/office/drawing/2014/main" id="{50EAB6AE-0AAD-D5E4-8D83-4E5962E35E7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05157" y="6177711"/>
            <a:ext cx="1855897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用户统一身份识别</a:t>
            </a:r>
          </a:p>
        </p:txBody>
      </p:sp>
      <p:sp>
        <p:nvSpPr>
          <p:cNvPr id="111" name="圆角矩形 110">
            <a:extLst>
              <a:ext uri="{FF2B5EF4-FFF2-40B4-BE49-F238E27FC236}">
                <a16:creationId xmlns:a16="http://schemas.microsoft.com/office/drawing/2014/main" id="{A52FCE23-2CDB-05A8-6C03-7750F1A22D4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15030" y="6177711"/>
            <a:ext cx="1979930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用户画像与标签体系</a:t>
            </a:r>
          </a:p>
        </p:txBody>
      </p:sp>
      <p:sp>
        <p:nvSpPr>
          <p:cNvPr id="112" name="圆角矩形 111">
            <a:extLst>
              <a:ext uri="{FF2B5EF4-FFF2-40B4-BE49-F238E27FC236}">
                <a16:creationId xmlns:a16="http://schemas.microsoft.com/office/drawing/2014/main" id="{7EB55F3C-9BD3-CBF9-3247-669A65D525D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48935" y="6177711"/>
            <a:ext cx="1979930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线上线下触点</a:t>
            </a:r>
          </a:p>
        </p:txBody>
      </p:sp>
      <p:sp>
        <p:nvSpPr>
          <p:cNvPr id="113" name="圆角矩形 112">
            <a:extLst>
              <a:ext uri="{FF2B5EF4-FFF2-40B4-BE49-F238E27FC236}">
                <a16:creationId xmlns:a16="http://schemas.microsoft.com/office/drawing/2014/main" id="{3CDCDF31-CC2B-2CA3-6547-9E6181D180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82205" y="6177711"/>
            <a:ext cx="1979930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激活营销渠道：线上</a:t>
            </a:r>
            <a:r>
              <a:rPr lang="en-US" altLang="zh-CN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/</a:t>
            </a: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线下</a:t>
            </a:r>
          </a:p>
        </p:txBody>
      </p:sp>
      <p:sp>
        <p:nvSpPr>
          <p:cNvPr id="114" name="圆角矩形 113">
            <a:extLst>
              <a:ext uri="{FF2B5EF4-FFF2-40B4-BE49-F238E27FC236}">
                <a16:creationId xmlns:a16="http://schemas.microsoft.com/office/drawing/2014/main" id="{7EB6706D-8EC3-29BA-DE48-BD847CF9EF6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516110" y="6177711"/>
            <a:ext cx="1822877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数据智能分析</a:t>
            </a: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3BA60F51-B35B-F4CB-9331-EAE84D4D33A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404995" y="1022170"/>
            <a:ext cx="3241040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消费品行业数字化营销及运营体系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38F2E8-E496-36CF-6EB4-FB497FE55C10}"/>
              </a:ext>
            </a:extLst>
          </p:cNvPr>
          <p:cNvSpPr txBox="1"/>
          <p:nvPr/>
        </p:nvSpPr>
        <p:spPr>
          <a:xfrm>
            <a:off x="488874" y="16736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数字化营销战略屋</a:t>
            </a:r>
          </a:p>
        </p:txBody>
      </p:sp>
      <p:sp>
        <p:nvSpPr>
          <p:cNvPr id="5" name="矩形: 圆角 8">
            <a:extLst>
              <a:ext uri="{FF2B5EF4-FFF2-40B4-BE49-F238E27FC236}">
                <a16:creationId xmlns:a16="http://schemas.microsoft.com/office/drawing/2014/main" id="{771FE8E2-127D-20F7-D63C-2669C389217D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2" name="圆角矩形 24">
            <a:extLst>
              <a:ext uri="{FF2B5EF4-FFF2-40B4-BE49-F238E27FC236}">
                <a16:creationId xmlns:a16="http://schemas.microsoft.com/office/drawing/2014/main" id="{53A69B3A-055B-1BB6-9E18-C2DF5863910A}"/>
              </a:ext>
            </a:extLst>
          </p:cNvPr>
          <p:cNvSpPr/>
          <p:nvPr/>
        </p:nvSpPr>
        <p:spPr>
          <a:xfrm>
            <a:off x="1505158" y="2019978"/>
            <a:ext cx="3203575" cy="198270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003F69B8-AABF-ADBA-EA5D-A015A09283E3}"/>
              </a:ext>
            </a:extLst>
          </p:cNvPr>
          <p:cNvSpPr/>
          <p:nvPr/>
        </p:nvSpPr>
        <p:spPr>
          <a:xfrm>
            <a:off x="4820285" y="2019978"/>
            <a:ext cx="3203575" cy="198270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4441D198-12CB-4580-2FEF-1ADA8FC9F597}"/>
              </a:ext>
            </a:extLst>
          </p:cNvPr>
          <p:cNvSpPr/>
          <p:nvPr/>
        </p:nvSpPr>
        <p:spPr>
          <a:xfrm>
            <a:off x="8135412" y="2019978"/>
            <a:ext cx="3203575" cy="198270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D58F35A-48B8-6EE2-FAC1-CFA1DFB0BC1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602711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人口属性分析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6FF9B87-CF1F-39AC-2BD7-AAE4C0A49BE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619346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差异化需求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F1F2A68-6476-646F-82B1-1FB9EEDF882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635346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用户标签画像</a:t>
            </a: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C0C5C028-5625-8253-E4F9-7BD2CAB080F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505158" y="4164921"/>
            <a:ext cx="9833830" cy="1889040"/>
          </a:xfrm>
          <a:prstGeom prst="roundRect">
            <a:avLst>
              <a:gd name="adj" fmla="val 7619"/>
            </a:avLst>
          </a:prstGeom>
          <a:solidFill>
            <a:schemeClr val="bg1"/>
          </a:solidFill>
          <a:ln>
            <a:noFill/>
          </a:ln>
          <a:effectLst>
            <a:outerShdw blurRad="3683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D0CB377-78C0-025C-8561-5BA50019CB2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921083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产品特征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1944046-3BA2-6825-EC3D-CE330F4063C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937718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服务特质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3510150-CB2F-F13B-7D2F-6C6FF83FFDE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953718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体验特质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3C4E4A0-51C1-BFEA-0C69-0191C6D8ACF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220101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线上线下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C170A07-5203-E3C7-93E7-C982C04DA57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236736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用户路径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9FE337B-D88A-7B40-8AD4-2E011E717A4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0252736" y="261560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互动机制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95F3A83-C633-BFB8-9562-11F5E7F56EC0}"/>
              </a:ext>
            </a:extLst>
          </p:cNvPr>
          <p:cNvSpPr txBox="1"/>
          <p:nvPr/>
        </p:nvSpPr>
        <p:spPr>
          <a:xfrm>
            <a:off x="2086033" y="4227308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曝光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8F46B46-6098-877E-3A8B-854D726A026C}"/>
              </a:ext>
            </a:extLst>
          </p:cNvPr>
          <p:cNvSpPr txBox="1"/>
          <p:nvPr/>
        </p:nvSpPr>
        <p:spPr>
          <a:xfrm>
            <a:off x="3726653" y="4227308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触达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F52074C-EDAB-839B-63B8-1ED7E761EB7C}"/>
              </a:ext>
            </a:extLst>
          </p:cNvPr>
          <p:cNvSpPr txBox="1"/>
          <p:nvPr/>
        </p:nvSpPr>
        <p:spPr>
          <a:xfrm>
            <a:off x="5367273" y="4227308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吸引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4FDF589D-C8BB-5BB4-BB4E-206503A2DAFF}"/>
              </a:ext>
            </a:extLst>
          </p:cNvPr>
          <p:cNvSpPr txBox="1"/>
          <p:nvPr/>
        </p:nvSpPr>
        <p:spPr>
          <a:xfrm>
            <a:off x="7007894" y="4227308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转化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322D59B-B1CE-3C42-B041-738E08704FD4}"/>
              </a:ext>
            </a:extLst>
          </p:cNvPr>
          <p:cNvSpPr txBox="1"/>
          <p:nvPr/>
        </p:nvSpPr>
        <p:spPr>
          <a:xfrm>
            <a:off x="8648514" y="4227308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忠诚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7E060E0-62CF-6094-0DBB-27E2CE3008F7}"/>
              </a:ext>
            </a:extLst>
          </p:cNvPr>
          <p:cNvSpPr txBox="1"/>
          <p:nvPr/>
        </p:nvSpPr>
        <p:spPr>
          <a:xfrm>
            <a:off x="10289134" y="4227308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流失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7" name="任意形状 56">
            <a:extLst>
              <a:ext uri="{FF2B5EF4-FFF2-40B4-BE49-F238E27FC236}">
                <a16:creationId xmlns:a16="http://schemas.microsoft.com/office/drawing/2014/main" id="{F27C819C-2E37-E58A-E808-0D4DCE960CD2}"/>
              </a:ext>
            </a:extLst>
          </p:cNvPr>
          <p:cNvSpPr/>
          <p:nvPr/>
        </p:nvSpPr>
        <p:spPr>
          <a:xfrm rot="5400000">
            <a:off x="6386682" y="4163190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8" name="任意形状 57">
            <a:extLst>
              <a:ext uri="{FF2B5EF4-FFF2-40B4-BE49-F238E27FC236}">
                <a16:creationId xmlns:a16="http://schemas.microsoft.com/office/drawing/2014/main" id="{B4DD8786-CF43-8D88-645E-F4743B17C823}"/>
              </a:ext>
            </a:extLst>
          </p:cNvPr>
          <p:cNvSpPr/>
          <p:nvPr/>
        </p:nvSpPr>
        <p:spPr>
          <a:xfrm rot="5400000">
            <a:off x="3027966" y="4163190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9" name="任意形状 58">
            <a:extLst>
              <a:ext uri="{FF2B5EF4-FFF2-40B4-BE49-F238E27FC236}">
                <a16:creationId xmlns:a16="http://schemas.microsoft.com/office/drawing/2014/main" id="{1947242E-50B8-F129-6939-CD55AB3CBF97}"/>
              </a:ext>
            </a:extLst>
          </p:cNvPr>
          <p:cNvSpPr/>
          <p:nvPr/>
        </p:nvSpPr>
        <p:spPr>
          <a:xfrm rot="5400000">
            <a:off x="4731640" y="4163191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3" name="任意形状 62">
            <a:extLst>
              <a:ext uri="{FF2B5EF4-FFF2-40B4-BE49-F238E27FC236}">
                <a16:creationId xmlns:a16="http://schemas.microsoft.com/office/drawing/2014/main" id="{1D2C6550-2091-5B94-7C74-1E0C8B10538D}"/>
              </a:ext>
            </a:extLst>
          </p:cNvPr>
          <p:cNvSpPr/>
          <p:nvPr/>
        </p:nvSpPr>
        <p:spPr>
          <a:xfrm rot="5400000">
            <a:off x="8013351" y="4163191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8" name="任意形状 67">
            <a:extLst>
              <a:ext uri="{FF2B5EF4-FFF2-40B4-BE49-F238E27FC236}">
                <a16:creationId xmlns:a16="http://schemas.microsoft.com/office/drawing/2014/main" id="{D71B23ED-8F1F-6425-44AF-5E2C281A6FA7}"/>
              </a:ext>
            </a:extLst>
          </p:cNvPr>
          <p:cNvSpPr/>
          <p:nvPr/>
        </p:nvSpPr>
        <p:spPr>
          <a:xfrm rot="5400000">
            <a:off x="9668896" y="4163192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A8433231-1A6D-9B3D-7EE1-675E6C1B55FC}"/>
              </a:ext>
            </a:extLst>
          </p:cNvPr>
          <p:cNvSpPr/>
          <p:nvPr/>
        </p:nvSpPr>
        <p:spPr>
          <a:xfrm>
            <a:off x="432791" y="988417"/>
            <a:ext cx="11292948" cy="892171"/>
          </a:xfrm>
          <a:prstGeom prst="trapezoid">
            <a:avLst>
              <a:gd name="adj" fmla="val 186877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0CA06C-86A0-89B7-54FE-4E59E1DC9187}"/>
              </a:ext>
            </a:extLst>
          </p:cNvPr>
          <p:cNvSpPr txBox="1"/>
          <p:nvPr/>
        </p:nvSpPr>
        <p:spPr>
          <a:xfrm>
            <a:off x="3166678" y="13447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智能转型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2FD08C-AD76-DDA4-5DE7-AA9633D97A8E}"/>
              </a:ext>
            </a:extLst>
          </p:cNvPr>
          <p:cNvSpPr txBox="1"/>
          <p:nvPr/>
        </p:nvSpPr>
        <p:spPr>
          <a:xfrm>
            <a:off x="5091382" y="101374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智能化数字化转型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5941D891-DD42-F808-F15E-42284C9C301D}"/>
              </a:ext>
            </a:extLst>
          </p:cNvPr>
          <p:cNvCxnSpPr>
            <a:cxnSpLocks/>
          </p:cNvCxnSpPr>
          <p:nvPr/>
        </p:nvCxnSpPr>
        <p:spPr>
          <a:xfrm>
            <a:off x="3812975" y="1205617"/>
            <a:ext cx="8957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B492FAD4-AF8C-FB93-9E21-0DFE820451E4}"/>
              </a:ext>
            </a:extLst>
          </p:cNvPr>
          <p:cNvCxnSpPr>
            <a:cxnSpLocks/>
          </p:cNvCxnSpPr>
          <p:nvPr/>
        </p:nvCxnSpPr>
        <p:spPr>
          <a:xfrm>
            <a:off x="7342389" y="1205617"/>
            <a:ext cx="8957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03496917-E98C-D80B-101A-BAA4E0386287}"/>
              </a:ext>
            </a:extLst>
          </p:cNvPr>
          <p:cNvSpPr txBox="1"/>
          <p:nvPr/>
        </p:nvSpPr>
        <p:spPr>
          <a:xfrm>
            <a:off x="5229832" y="13447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业务导向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E9BB359-CD3B-0C09-4CC8-5C0FCF0645A7}"/>
              </a:ext>
            </a:extLst>
          </p:cNvPr>
          <p:cNvSpPr txBox="1"/>
          <p:nvPr/>
        </p:nvSpPr>
        <p:spPr>
          <a:xfrm>
            <a:off x="7341333" y="133655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用户体验</a:t>
            </a:r>
          </a:p>
        </p:txBody>
      </p: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83E5A57C-4B29-523E-7B11-33DABA0DF285}"/>
              </a:ext>
            </a:extLst>
          </p:cNvPr>
          <p:cNvCxnSpPr>
            <a:cxnSpLocks/>
          </p:cNvCxnSpPr>
          <p:nvPr/>
        </p:nvCxnSpPr>
        <p:spPr>
          <a:xfrm>
            <a:off x="4921083" y="1471841"/>
            <a:ext cx="0" cy="24901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BF0B7786-728D-D173-10B2-A9677485B33C}"/>
              </a:ext>
            </a:extLst>
          </p:cNvPr>
          <p:cNvCxnSpPr>
            <a:cxnSpLocks/>
          </p:cNvCxnSpPr>
          <p:nvPr/>
        </p:nvCxnSpPr>
        <p:spPr>
          <a:xfrm>
            <a:off x="7040440" y="1471841"/>
            <a:ext cx="0" cy="24901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>
            <a:extLst>
              <a:ext uri="{FF2B5EF4-FFF2-40B4-BE49-F238E27FC236}">
                <a16:creationId xmlns:a16="http://schemas.microsoft.com/office/drawing/2014/main" id="{6B32C872-F250-D2BC-95EC-83B28D9CF65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602711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人口属性分析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B0A66504-186C-4EA2-BEE1-52CCBD44A93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619346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差异化需求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BD90C785-7153-7813-B387-F925C9FB60C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635346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用户标签画像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05FA5A2F-DDEF-A4ED-9F01-03ECA788A8B9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921083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产品特征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44833634-8127-73BF-A82A-1E060F24519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937718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服务特质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D5BDCFD2-19F8-D249-56C4-C8D9120A8C2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953718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体验特质</a:t>
            </a: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6911FC6D-0151-A161-D0F3-02E7D3C16C3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8220101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线上线下</a:t>
            </a: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74E28770-EFCE-A019-FA0B-4425806F121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236736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用户路径</a:t>
            </a: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69D37ACD-AF29-1012-60A5-22BA821B4583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52736" y="3025799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互动机制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0815247-5097-DA45-83B1-3046BE0528B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602711" y="341036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人口属性分析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6C56D434-B62C-20E8-5AB9-7538E1CE5B7B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2619346" y="341036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差异化需求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404E6DAD-F874-1581-50BD-2DD390A1118D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3635346" y="341036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用户标签画像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5D913988-DF4B-52D0-AE17-C9115154ED8D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4921083" y="3410360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产品特征</a:t>
            </a:r>
          </a:p>
        </p:txBody>
      </p:sp>
      <p:sp>
        <p:nvSpPr>
          <p:cNvPr id="115" name="矩形: 圆角 147">
            <a:extLst>
              <a:ext uri="{FF2B5EF4-FFF2-40B4-BE49-F238E27FC236}">
                <a16:creationId xmlns:a16="http://schemas.microsoft.com/office/drawing/2014/main" id="{62DAFB9B-737C-3CE8-B479-20D38FACD2F0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004084" y="2117449"/>
            <a:ext cx="1466229" cy="4006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渠道布局</a:t>
            </a:r>
          </a:p>
        </p:txBody>
      </p:sp>
      <p:sp>
        <p:nvSpPr>
          <p:cNvPr id="116" name="矩形: 圆角 147">
            <a:extLst>
              <a:ext uri="{FF2B5EF4-FFF2-40B4-BE49-F238E27FC236}">
                <a16:creationId xmlns:a16="http://schemas.microsoft.com/office/drawing/2014/main" id="{3ACF183E-07CF-612D-B254-E7CEBA139D87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2401771" y="2117450"/>
            <a:ext cx="1466229" cy="4006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用户分析</a:t>
            </a:r>
          </a:p>
        </p:txBody>
      </p:sp>
      <p:sp>
        <p:nvSpPr>
          <p:cNvPr id="117" name="矩形: 圆角 147">
            <a:extLst>
              <a:ext uri="{FF2B5EF4-FFF2-40B4-BE49-F238E27FC236}">
                <a16:creationId xmlns:a16="http://schemas.microsoft.com/office/drawing/2014/main" id="{51DCE827-04F1-B4CD-E743-6BA991F278FE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5712451" y="2117449"/>
            <a:ext cx="1466229" cy="4006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产品分析</a:t>
            </a: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7E8387D8-1263-D3E7-EEFD-1403A8115AEC}"/>
              </a:ext>
            </a:extLst>
          </p:cNvPr>
          <p:cNvSpPr/>
          <p:nvPr/>
        </p:nvSpPr>
        <p:spPr>
          <a:xfrm>
            <a:off x="2938966" y="4867429"/>
            <a:ext cx="855440" cy="85544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0AF882CD-7940-9B1A-4296-4C8778307CF4}"/>
              </a:ext>
            </a:extLst>
          </p:cNvPr>
          <p:cNvSpPr txBox="1"/>
          <p:nvPr/>
        </p:nvSpPr>
        <p:spPr>
          <a:xfrm>
            <a:off x="2986430" y="5079248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用户获取</a:t>
            </a:r>
            <a:endParaRPr kumimoji="1" lang="en-US" altLang="zh-CN" sz="105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BDD5A7A0-E2E7-37EF-C862-79A076B67737}"/>
              </a:ext>
            </a:extLst>
          </p:cNvPr>
          <p:cNvSpPr txBox="1"/>
          <p:nvPr/>
        </p:nvSpPr>
        <p:spPr>
          <a:xfrm>
            <a:off x="3090332" y="5325004"/>
            <a:ext cx="556502" cy="19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阶段</a:t>
            </a: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1</a:t>
            </a:r>
            <a:endParaRPr lang="zh-CN" altLang="en-US" sz="700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D2E2659-43C8-3AF7-7D28-4BC8D40C8FDB}"/>
              </a:ext>
            </a:extLst>
          </p:cNvPr>
          <p:cNvSpPr/>
          <p:nvPr/>
        </p:nvSpPr>
        <p:spPr>
          <a:xfrm>
            <a:off x="2757099" y="4675654"/>
            <a:ext cx="1217364" cy="1217364"/>
          </a:xfrm>
          <a:prstGeom prst="ellipse">
            <a:avLst/>
          </a:prstGeom>
          <a:noFill/>
          <a:ln w="12700">
            <a:solidFill>
              <a:schemeClr val="accent1">
                <a:alpha val="50000"/>
              </a:schemeClr>
            </a:solidFill>
            <a:prstDash val="sysDash"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dirty="0">
              <a:solidFill>
                <a:schemeClr val="lt1">
                  <a:alpha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354A9ABB-6053-7DF1-D936-037002E6F9BB}"/>
              </a:ext>
            </a:extLst>
          </p:cNvPr>
          <p:cNvSpPr txBox="1"/>
          <p:nvPr/>
        </p:nvSpPr>
        <p:spPr>
          <a:xfrm>
            <a:off x="2167376" y="4816940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内容营销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D1FAB1B3-52B0-69BD-ED6A-B6DF6F13A5C4}"/>
              </a:ext>
            </a:extLst>
          </p:cNvPr>
          <p:cNvSpPr txBox="1"/>
          <p:nvPr/>
        </p:nvSpPr>
        <p:spPr>
          <a:xfrm>
            <a:off x="2170858" y="5541435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广告投放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E6BE18B7-A238-C6E0-42F6-734F79CE7B5E}"/>
              </a:ext>
            </a:extLst>
          </p:cNvPr>
          <p:cNvSpPr txBox="1"/>
          <p:nvPr/>
        </p:nvSpPr>
        <p:spPr>
          <a:xfrm>
            <a:off x="3917969" y="4813161"/>
            <a:ext cx="761747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合作与联名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F636F758-32D4-63D8-9753-D5833F5A16C8}"/>
              </a:ext>
            </a:extLst>
          </p:cNvPr>
          <p:cNvSpPr txBox="1"/>
          <p:nvPr/>
        </p:nvSpPr>
        <p:spPr>
          <a:xfrm>
            <a:off x="3892418" y="5563081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合作联盟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5653E45C-2807-9426-1DD2-883F94AEEFC6}"/>
              </a:ext>
            </a:extLst>
          </p:cNvPr>
          <p:cNvSpPr txBox="1"/>
          <p:nvPr/>
        </p:nvSpPr>
        <p:spPr>
          <a:xfrm>
            <a:off x="4017722" y="5187233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搜索优化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193129AB-F271-A4C1-72E7-C5FFE729702D}"/>
              </a:ext>
            </a:extLst>
          </p:cNvPr>
          <p:cNvSpPr txBox="1"/>
          <p:nvPr/>
        </p:nvSpPr>
        <p:spPr>
          <a:xfrm>
            <a:off x="1810385" y="5187233"/>
            <a:ext cx="877163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社交媒体推广</a:t>
            </a: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70DABA25-2001-7E03-197B-BD911ABBF1ED}"/>
              </a:ext>
            </a:extLst>
          </p:cNvPr>
          <p:cNvSpPr/>
          <p:nvPr/>
        </p:nvSpPr>
        <p:spPr>
          <a:xfrm>
            <a:off x="6042570" y="4867429"/>
            <a:ext cx="855440" cy="85544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D670FFE-7269-5926-818D-26E312A0C102}"/>
              </a:ext>
            </a:extLst>
          </p:cNvPr>
          <p:cNvSpPr txBox="1"/>
          <p:nvPr/>
        </p:nvSpPr>
        <p:spPr>
          <a:xfrm>
            <a:off x="6090034" y="5079248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用户留存</a:t>
            </a:r>
            <a:endParaRPr kumimoji="1" lang="en-US" altLang="zh-CN" sz="105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313049A1-942C-D8FA-D3B5-4C67F18C145A}"/>
              </a:ext>
            </a:extLst>
          </p:cNvPr>
          <p:cNvSpPr txBox="1"/>
          <p:nvPr/>
        </p:nvSpPr>
        <p:spPr>
          <a:xfrm>
            <a:off x="6193936" y="5325004"/>
            <a:ext cx="556502" cy="19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阶段</a:t>
            </a: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2</a:t>
            </a:r>
            <a:endParaRPr lang="zh-CN" altLang="en-US" sz="700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04DC51E9-AFAA-2E46-AE7E-29098707E886}"/>
              </a:ext>
            </a:extLst>
          </p:cNvPr>
          <p:cNvSpPr/>
          <p:nvPr/>
        </p:nvSpPr>
        <p:spPr>
          <a:xfrm>
            <a:off x="5860703" y="4675654"/>
            <a:ext cx="1217364" cy="1217364"/>
          </a:xfrm>
          <a:prstGeom prst="ellipse">
            <a:avLst/>
          </a:prstGeom>
          <a:noFill/>
          <a:ln w="12700">
            <a:solidFill>
              <a:schemeClr val="accent1">
                <a:alpha val="50000"/>
              </a:schemeClr>
            </a:solidFill>
            <a:prstDash val="sysDash"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dirty="0">
              <a:solidFill>
                <a:schemeClr val="lt1">
                  <a:alpha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E23150B4-7BAD-8B74-9611-9DF3E5608E71}"/>
              </a:ext>
            </a:extLst>
          </p:cNvPr>
          <p:cNvSpPr txBox="1"/>
          <p:nvPr/>
        </p:nvSpPr>
        <p:spPr>
          <a:xfrm>
            <a:off x="5270980" y="4816940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用户行为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D02F54ED-0674-E465-8304-9891008EC133}"/>
              </a:ext>
            </a:extLst>
          </p:cNvPr>
          <p:cNvSpPr txBox="1"/>
          <p:nvPr/>
        </p:nvSpPr>
        <p:spPr>
          <a:xfrm>
            <a:off x="5274462" y="5541435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会员制度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617F621D-5C45-510E-B883-6E1A8DE3EB75}"/>
              </a:ext>
            </a:extLst>
          </p:cNvPr>
          <p:cNvSpPr txBox="1"/>
          <p:nvPr/>
        </p:nvSpPr>
        <p:spPr>
          <a:xfrm>
            <a:off x="7021573" y="4813161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奖励机制</a:t>
            </a: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5D178055-0FF9-B93D-1841-98E9E005C06A}"/>
              </a:ext>
            </a:extLst>
          </p:cNvPr>
          <p:cNvSpPr txBox="1"/>
          <p:nvPr/>
        </p:nvSpPr>
        <p:spPr>
          <a:xfrm>
            <a:off x="6996022" y="5563081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产品优化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6133F4BC-2E9C-5D6F-BDF5-6C294796E7E3}"/>
              </a:ext>
            </a:extLst>
          </p:cNvPr>
          <p:cNvSpPr txBox="1"/>
          <p:nvPr/>
        </p:nvSpPr>
        <p:spPr>
          <a:xfrm>
            <a:off x="7121326" y="5187233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社区运营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355845A0-BB77-EB2A-F9B3-F089310925D8}"/>
              </a:ext>
            </a:extLst>
          </p:cNvPr>
          <p:cNvSpPr txBox="1"/>
          <p:nvPr/>
        </p:nvSpPr>
        <p:spPr>
          <a:xfrm>
            <a:off x="5029405" y="5187233"/>
            <a:ext cx="761747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个性化推荐</a:t>
            </a:r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3B1CC9DA-31C2-496E-A491-A975473BD07E}"/>
              </a:ext>
            </a:extLst>
          </p:cNvPr>
          <p:cNvSpPr/>
          <p:nvPr/>
        </p:nvSpPr>
        <p:spPr>
          <a:xfrm>
            <a:off x="9034415" y="4867429"/>
            <a:ext cx="855440" cy="85544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8AF7EEA3-6B74-1F21-83F5-9C376422ED39}"/>
              </a:ext>
            </a:extLst>
          </p:cNvPr>
          <p:cNvSpPr txBox="1"/>
          <p:nvPr/>
        </p:nvSpPr>
        <p:spPr>
          <a:xfrm>
            <a:off x="9081879" y="5079248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用户变现</a:t>
            </a:r>
            <a:endParaRPr kumimoji="1" lang="en-US" altLang="zh-CN" sz="105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139CEDC0-CC75-4213-D8EB-CCEABCA9644D}"/>
              </a:ext>
            </a:extLst>
          </p:cNvPr>
          <p:cNvSpPr txBox="1"/>
          <p:nvPr/>
        </p:nvSpPr>
        <p:spPr>
          <a:xfrm>
            <a:off x="9185781" y="5325004"/>
            <a:ext cx="556502" cy="19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阶段</a:t>
            </a: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3</a:t>
            </a:r>
            <a:endParaRPr lang="zh-CN" altLang="en-US" sz="700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99F2032F-8607-E60A-047F-226FCB72036E}"/>
              </a:ext>
            </a:extLst>
          </p:cNvPr>
          <p:cNvSpPr/>
          <p:nvPr/>
        </p:nvSpPr>
        <p:spPr>
          <a:xfrm>
            <a:off x="8852548" y="4675654"/>
            <a:ext cx="1217364" cy="1217364"/>
          </a:xfrm>
          <a:prstGeom prst="ellipse">
            <a:avLst/>
          </a:prstGeom>
          <a:noFill/>
          <a:ln w="12700">
            <a:solidFill>
              <a:schemeClr val="accent1">
                <a:alpha val="50000"/>
              </a:schemeClr>
            </a:solidFill>
            <a:prstDash val="sysDash"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 dirty="0">
              <a:solidFill>
                <a:schemeClr val="lt1">
                  <a:alpha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83A71506-D96A-59FF-2CB9-E712A9429EA5}"/>
              </a:ext>
            </a:extLst>
          </p:cNvPr>
          <p:cNvSpPr txBox="1"/>
          <p:nvPr/>
        </p:nvSpPr>
        <p:spPr>
          <a:xfrm>
            <a:off x="8262825" y="4816940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直接销售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1DB79DE5-20A4-092A-5D3F-8D6F1AA9F044}"/>
              </a:ext>
            </a:extLst>
          </p:cNvPr>
          <p:cNvSpPr txBox="1"/>
          <p:nvPr/>
        </p:nvSpPr>
        <p:spPr>
          <a:xfrm>
            <a:off x="8266307" y="5541435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广告收入</a:t>
            </a: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0E5DE03-A79B-126D-6D08-EB3125D7217D}"/>
              </a:ext>
            </a:extLst>
          </p:cNvPr>
          <p:cNvSpPr txBox="1"/>
          <p:nvPr/>
        </p:nvSpPr>
        <p:spPr>
          <a:xfrm>
            <a:off x="10013418" y="4813161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增值服务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688D7FA6-A40B-95C6-0E09-82835181ADE8}"/>
              </a:ext>
            </a:extLst>
          </p:cNvPr>
          <p:cNvSpPr txBox="1"/>
          <p:nvPr/>
        </p:nvSpPr>
        <p:spPr>
          <a:xfrm>
            <a:off x="9987867" y="5563081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订阅服务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0785D987-962B-3FFD-11DD-DBC3C657A5EC}"/>
              </a:ext>
            </a:extLst>
          </p:cNvPr>
          <p:cNvSpPr txBox="1"/>
          <p:nvPr/>
        </p:nvSpPr>
        <p:spPr>
          <a:xfrm>
            <a:off x="10113171" y="5187233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l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品牌授权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0AB14FC5-2F47-DED5-26C5-8C70A7D738EA}"/>
              </a:ext>
            </a:extLst>
          </p:cNvPr>
          <p:cNvSpPr txBox="1"/>
          <p:nvPr/>
        </p:nvSpPr>
        <p:spPr>
          <a:xfrm>
            <a:off x="8136666" y="5187233"/>
            <a:ext cx="646331" cy="226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会员收费</a:t>
            </a:r>
          </a:p>
        </p:txBody>
      </p:sp>
    </p:spTree>
    <p:extLst>
      <p:ext uri="{BB962C8B-B14F-4D97-AF65-F5344CB8AC3E}">
        <p14:creationId xmlns:p14="http://schemas.microsoft.com/office/powerpoint/2010/main" val="161083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4383576" y="2128995"/>
            <a:ext cx="3328845" cy="3328845"/>
          </a:xfrm>
          <a:prstGeom prst="ellipse">
            <a:avLst/>
          </a:prstGeom>
          <a:noFill/>
          <a:ln w="12700"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>
                  <a:alpha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141224" y="2811637"/>
            <a:ext cx="1813548" cy="1813548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96593" y="33055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包装</a:t>
            </a:r>
            <a:endParaRPr kumimoji="1" lang="en-US" altLang="zh-CN" sz="28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58101" y="3840963"/>
            <a:ext cx="117979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激发情感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9390955" y="3044311"/>
            <a:ext cx="1279938" cy="1279938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587606" y="3268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人群</a:t>
            </a:r>
            <a:endParaRPr kumimoji="1" lang="en-US" altLang="zh-CN" sz="2800" dirty="0">
              <a:solidFill>
                <a:schemeClr val="accent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441027" y="3822787"/>
            <a:ext cx="117979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融入内心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8723964" y="2409818"/>
            <a:ext cx="2580834" cy="2580834"/>
          </a:xfrm>
          <a:prstGeom prst="roundRect">
            <a:avLst/>
          </a:prstGeom>
          <a:noFill/>
          <a:ln w="12700">
            <a:solidFill>
              <a:schemeClr val="accent3">
                <a:alpha val="50000"/>
              </a:schemeClr>
            </a:solidFill>
            <a:prstDash val="sysDash"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>
                  <a:alpha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73486" y="3808531"/>
            <a:ext cx="504987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激发兴趣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68005" y="3167485"/>
            <a:ext cx="504987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情感链接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522668" y="2625583"/>
            <a:ext cx="646331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男青年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AAF82EC-6C5C-47A1-A4FA-6BEDED58F6B3}"/>
              </a:ext>
            </a:extLst>
          </p:cNvPr>
          <p:cNvSpPr>
            <a:spLocks noChangeAspect="1"/>
          </p:cNvSpPr>
          <p:nvPr/>
        </p:nvSpPr>
        <p:spPr>
          <a:xfrm>
            <a:off x="4257586" y="2695669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色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8B3C11C-11A6-08FC-069E-46B0B6F56B28}"/>
              </a:ext>
            </a:extLst>
          </p:cNvPr>
          <p:cNvSpPr txBox="1"/>
          <p:nvPr/>
        </p:nvSpPr>
        <p:spPr>
          <a:xfrm>
            <a:off x="3479114" y="3808531"/>
            <a:ext cx="504987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高度</a:t>
            </a:r>
            <a:endParaRPr lang="en-US" altLang="zh-CN" sz="1200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浓缩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B07C6F9-E66D-6A63-2119-ECBFC9D56CAB}"/>
              </a:ext>
            </a:extLst>
          </p:cNvPr>
          <p:cNvSpPr txBox="1"/>
          <p:nvPr/>
        </p:nvSpPr>
        <p:spPr>
          <a:xfrm>
            <a:off x="3473633" y="3169655"/>
            <a:ext cx="504987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精细重构</a:t>
            </a: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6622C06-9209-A999-DA67-2A1272FD7CA3}"/>
              </a:ext>
            </a:extLst>
          </p:cNvPr>
          <p:cNvSpPr>
            <a:spLocks noChangeAspect="1"/>
          </p:cNvSpPr>
          <p:nvPr/>
        </p:nvSpPr>
        <p:spPr>
          <a:xfrm>
            <a:off x="7135078" y="2722373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质</a:t>
            </a: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62BA852C-6960-4965-E3C6-EB6663426B2D}"/>
              </a:ext>
            </a:extLst>
          </p:cNvPr>
          <p:cNvSpPr>
            <a:spLocks noChangeAspect="1"/>
          </p:cNvSpPr>
          <p:nvPr/>
        </p:nvSpPr>
        <p:spPr>
          <a:xfrm>
            <a:off x="4274135" y="4243721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形</a:t>
            </a: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2301515-EF5F-0F5F-9E7A-0123919ECB4F}"/>
              </a:ext>
            </a:extLst>
          </p:cNvPr>
          <p:cNvSpPr>
            <a:spLocks noChangeAspect="1"/>
          </p:cNvSpPr>
          <p:nvPr/>
        </p:nvSpPr>
        <p:spPr>
          <a:xfrm>
            <a:off x="7025557" y="4142244"/>
            <a:ext cx="720000" cy="720000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构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6187163-59B0-71C3-6CFD-3F76F28D1E05}"/>
              </a:ext>
            </a:extLst>
          </p:cNvPr>
          <p:cNvSpPr txBox="1"/>
          <p:nvPr/>
        </p:nvSpPr>
        <p:spPr>
          <a:xfrm>
            <a:off x="5724833" y="2359406"/>
            <a:ext cx="646331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娱乐化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98A9F0A-CBEA-C752-4F9D-8B3B70B7FAB9}"/>
              </a:ext>
            </a:extLst>
          </p:cNvPr>
          <p:cNvSpPr txBox="1"/>
          <p:nvPr/>
        </p:nvSpPr>
        <p:spPr>
          <a:xfrm>
            <a:off x="5724833" y="4828395"/>
            <a:ext cx="646331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通用性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7F744D5-99C4-0310-DB68-C24A34FCC11F}"/>
              </a:ext>
            </a:extLst>
          </p:cNvPr>
          <p:cNvSpPr txBox="1"/>
          <p:nvPr/>
        </p:nvSpPr>
        <p:spPr>
          <a:xfrm>
            <a:off x="9627843" y="2540985"/>
            <a:ext cx="646331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中年男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6D749F5-21E6-2FA2-EC54-4A54D0CA6A77}"/>
              </a:ext>
            </a:extLst>
          </p:cNvPr>
          <p:cNvSpPr txBox="1"/>
          <p:nvPr/>
        </p:nvSpPr>
        <p:spPr>
          <a:xfrm>
            <a:off x="8738288" y="2633717"/>
            <a:ext cx="800219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年轻女性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19D69173-3AB0-8746-104D-F2511198B5D1}"/>
              </a:ext>
            </a:extLst>
          </p:cNvPr>
          <p:cNvSpPr txBox="1"/>
          <p:nvPr/>
        </p:nvSpPr>
        <p:spPr>
          <a:xfrm>
            <a:off x="10167253" y="4603721"/>
            <a:ext cx="646331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老年人</a:t>
            </a:r>
          </a:p>
        </p:txBody>
      </p:sp>
      <p:sp>
        <p:nvSpPr>
          <p:cNvPr id="2" name="TextBox 32">
            <a:extLst>
              <a:ext uri="{FF2B5EF4-FFF2-40B4-BE49-F238E27FC236}">
                <a16:creationId xmlns:a16="http://schemas.microsoft.com/office/drawing/2014/main" id="{982C4C37-BFBE-67AD-16B8-5BE5E576365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04995" y="1022170"/>
            <a:ext cx="3241040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消费品行业数字化营销及运营体系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C0E704-0104-F5A1-94F3-FB0136DF97B3}"/>
              </a:ext>
            </a:extLst>
          </p:cNvPr>
          <p:cNvSpPr txBox="1"/>
          <p:nvPr/>
        </p:nvSpPr>
        <p:spPr>
          <a:xfrm>
            <a:off x="488874" y="16736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内容构建战略屋</a:t>
            </a:r>
          </a:p>
        </p:txBody>
      </p:sp>
      <p:sp>
        <p:nvSpPr>
          <p:cNvPr id="4" name="矩形: 圆角 8">
            <a:extLst>
              <a:ext uri="{FF2B5EF4-FFF2-40B4-BE49-F238E27FC236}">
                <a16:creationId xmlns:a16="http://schemas.microsoft.com/office/drawing/2014/main" id="{36007A69-BBD8-9FF1-54D3-EA10086B190C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09F4F611-A26D-2CDA-C12B-B8008A36A1A7}"/>
              </a:ext>
            </a:extLst>
          </p:cNvPr>
          <p:cNvSpPr/>
          <p:nvPr/>
        </p:nvSpPr>
        <p:spPr>
          <a:xfrm>
            <a:off x="432791" y="988417"/>
            <a:ext cx="11292948" cy="892171"/>
          </a:xfrm>
          <a:prstGeom prst="trapezoid">
            <a:avLst>
              <a:gd name="adj" fmla="val 186877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964942-03ED-4FEC-254C-CC4477AA64C7}"/>
              </a:ext>
            </a:extLst>
          </p:cNvPr>
          <p:cNvSpPr txBox="1"/>
          <p:nvPr/>
        </p:nvSpPr>
        <p:spPr>
          <a:xfrm>
            <a:off x="3166678" y="13447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创意驱动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AF6AA6-AADC-B41C-A5A7-C3156121CAFB}"/>
              </a:ext>
            </a:extLst>
          </p:cNvPr>
          <p:cNvSpPr txBox="1"/>
          <p:nvPr/>
        </p:nvSpPr>
        <p:spPr>
          <a:xfrm>
            <a:off x="4778010" y="1054228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</a:rPr>
              <a:t>用故事连接世界，用情感温暖人心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16E1555-9219-09DC-EBB8-A75FAC97C554}"/>
              </a:ext>
            </a:extLst>
          </p:cNvPr>
          <p:cNvCxnSpPr>
            <a:cxnSpLocks/>
          </p:cNvCxnSpPr>
          <p:nvPr/>
        </p:nvCxnSpPr>
        <p:spPr>
          <a:xfrm>
            <a:off x="3812975" y="1205617"/>
            <a:ext cx="8957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24A480C2-14DC-33E7-FB60-8D0E8D677CE0}"/>
              </a:ext>
            </a:extLst>
          </p:cNvPr>
          <p:cNvCxnSpPr>
            <a:cxnSpLocks/>
          </p:cNvCxnSpPr>
          <p:nvPr/>
        </p:nvCxnSpPr>
        <p:spPr>
          <a:xfrm>
            <a:off x="7342389" y="1205617"/>
            <a:ext cx="8957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7015C9C-7F13-2F0F-59AA-8D0139182CB9}"/>
              </a:ext>
            </a:extLst>
          </p:cNvPr>
          <p:cNvSpPr txBox="1"/>
          <p:nvPr/>
        </p:nvSpPr>
        <p:spPr>
          <a:xfrm>
            <a:off x="5229832" y="13447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光影为梦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F2C843-6237-CC17-6BF0-6B47D35FA559}"/>
              </a:ext>
            </a:extLst>
          </p:cNvPr>
          <p:cNvSpPr txBox="1"/>
          <p:nvPr/>
        </p:nvSpPr>
        <p:spPr>
          <a:xfrm>
            <a:off x="7341333" y="133655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情感为翼</a:t>
            </a: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FAE1594-A2E3-A5C5-AEA2-BD10A6450F16}"/>
              </a:ext>
            </a:extLst>
          </p:cNvPr>
          <p:cNvCxnSpPr>
            <a:cxnSpLocks/>
          </p:cNvCxnSpPr>
          <p:nvPr/>
        </p:nvCxnSpPr>
        <p:spPr>
          <a:xfrm>
            <a:off x="4921083" y="1471841"/>
            <a:ext cx="0" cy="24901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647278F-5D11-9B91-B41E-B4BF2DEF14C5}"/>
              </a:ext>
            </a:extLst>
          </p:cNvPr>
          <p:cNvCxnSpPr>
            <a:cxnSpLocks/>
          </p:cNvCxnSpPr>
          <p:nvPr/>
        </p:nvCxnSpPr>
        <p:spPr>
          <a:xfrm>
            <a:off x="7040440" y="1471841"/>
            <a:ext cx="0" cy="24901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B108946-13D7-3C62-7612-043C9827127F}"/>
              </a:ext>
            </a:extLst>
          </p:cNvPr>
          <p:cNvSpPr txBox="1"/>
          <p:nvPr/>
        </p:nvSpPr>
        <p:spPr>
          <a:xfrm>
            <a:off x="8800736" y="3307047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幼儿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CBFE93-FB22-DD01-A902-27520508CED7}"/>
              </a:ext>
            </a:extLst>
          </p:cNvPr>
          <p:cNvSpPr txBox="1"/>
          <p:nvPr/>
        </p:nvSpPr>
        <p:spPr>
          <a:xfrm>
            <a:off x="8690542" y="3988691"/>
            <a:ext cx="646331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青少年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B24AEAA-76EF-33CD-8A46-87591CCB2776}"/>
              </a:ext>
            </a:extLst>
          </p:cNvPr>
          <p:cNvSpPr txBox="1"/>
          <p:nvPr/>
        </p:nvSpPr>
        <p:spPr>
          <a:xfrm>
            <a:off x="8937794" y="4570581"/>
            <a:ext cx="800219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家庭主妇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9B70C70-3BF6-EACE-94B7-7EB7AC4D255C}"/>
              </a:ext>
            </a:extLst>
          </p:cNvPr>
          <p:cNvSpPr txBox="1"/>
          <p:nvPr/>
        </p:nvSpPr>
        <p:spPr>
          <a:xfrm>
            <a:off x="10649390" y="4246274"/>
            <a:ext cx="646331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职场人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3863F0E-1322-5D58-15D1-3AD5D5806ACF}"/>
              </a:ext>
            </a:extLst>
          </p:cNvPr>
          <p:cNvSpPr txBox="1"/>
          <p:nvPr/>
        </p:nvSpPr>
        <p:spPr>
          <a:xfrm>
            <a:off x="10696472" y="3448252"/>
            <a:ext cx="585418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en-US" altLang="zh-CN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Z</a:t>
            </a:r>
            <a:r>
              <a:rPr lang="zh-CN" altLang="en-US" sz="1200" dirty="0">
                <a:solidFill>
                  <a:schemeClr val="accent3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时代</a:t>
            </a: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4CD22C47-30F8-FA51-4468-7DE349AB059C}"/>
              </a:ext>
            </a:extLst>
          </p:cNvPr>
          <p:cNvSpPr/>
          <p:nvPr/>
        </p:nvSpPr>
        <p:spPr>
          <a:xfrm>
            <a:off x="1361422" y="3044311"/>
            <a:ext cx="1279938" cy="1279938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932A172-F9DF-0C31-740C-0FAB16F8DE31}"/>
              </a:ext>
            </a:extLst>
          </p:cNvPr>
          <p:cNvSpPr txBox="1"/>
          <p:nvPr/>
        </p:nvSpPr>
        <p:spPr>
          <a:xfrm>
            <a:off x="1558073" y="3268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内容</a:t>
            </a:r>
            <a:endParaRPr kumimoji="1" lang="en-US" altLang="zh-CN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6F31120-554D-5300-634F-21FEB36C6355}"/>
              </a:ext>
            </a:extLst>
          </p:cNvPr>
          <p:cNvSpPr txBox="1"/>
          <p:nvPr/>
        </p:nvSpPr>
        <p:spPr>
          <a:xfrm>
            <a:off x="1411494" y="3822787"/>
            <a:ext cx="117979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数据挖掘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3EC73CFA-3B9E-BA0E-2DFA-B5C19E620E65}"/>
              </a:ext>
            </a:extLst>
          </p:cNvPr>
          <p:cNvSpPr/>
          <p:nvPr/>
        </p:nvSpPr>
        <p:spPr>
          <a:xfrm>
            <a:off x="694431" y="2409818"/>
            <a:ext cx="2580834" cy="2580834"/>
          </a:xfrm>
          <a:prstGeom prst="roundRect">
            <a:avLst/>
          </a:prstGeom>
          <a:noFill/>
          <a:ln w="12700">
            <a:solidFill>
              <a:schemeClr val="accent2">
                <a:alpha val="50000"/>
              </a:schemeClr>
            </a:solidFill>
            <a:prstDash val="sysDash"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>
                  <a:alpha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928C85B-CC81-C5F8-DF7A-76A95AEE611C}"/>
              </a:ext>
            </a:extLst>
          </p:cNvPr>
          <p:cNvSpPr txBox="1"/>
          <p:nvPr/>
        </p:nvSpPr>
        <p:spPr>
          <a:xfrm>
            <a:off x="2570081" y="2625583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悬疑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D696DC9-C861-E34D-E974-352D0253526E}"/>
              </a:ext>
            </a:extLst>
          </p:cNvPr>
          <p:cNvSpPr txBox="1"/>
          <p:nvPr/>
        </p:nvSpPr>
        <p:spPr>
          <a:xfrm>
            <a:off x="1675254" y="2540985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武侠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44EC0DD-EE46-7F03-36AA-0393ED951F53}"/>
              </a:ext>
            </a:extLst>
          </p:cNvPr>
          <p:cNvSpPr txBox="1"/>
          <p:nvPr/>
        </p:nvSpPr>
        <p:spPr>
          <a:xfrm>
            <a:off x="862644" y="2633717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喜剧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1BE902A-B899-AB27-E504-380BE6C704BF}"/>
              </a:ext>
            </a:extLst>
          </p:cNvPr>
          <p:cNvSpPr txBox="1"/>
          <p:nvPr/>
        </p:nvSpPr>
        <p:spPr>
          <a:xfrm>
            <a:off x="2035006" y="4588136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音乐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DA44D33-A227-2DB3-64C9-BBF22C8FADCB}"/>
              </a:ext>
            </a:extLst>
          </p:cNvPr>
          <p:cNvSpPr txBox="1"/>
          <p:nvPr/>
        </p:nvSpPr>
        <p:spPr>
          <a:xfrm>
            <a:off x="771204" y="3307047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动作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48838C6-DB4D-CBBA-B803-14C293DBB9F9}"/>
              </a:ext>
            </a:extLst>
          </p:cNvPr>
          <p:cNvSpPr txBox="1"/>
          <p:nvPr/>
        </p:nvSpPr>
        <p:spPr>
          <a:xfrm>
            <a:off x="737952" y="3988691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科幻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059CFC0-32FE-06BD-B8A0-E5E8273ED4AB}"/>
              </a:ext>
            </a:extLst>
          </p:cNvPr>
          <p:cNvSpPr txBox="1"/>
          <p:nvPr/>
        </p:nvSpPr>
        <p:spPr>
          <a:xfrm>
            <a:off x="1062149" y="4570581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记录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CB28619-FDFA-7BC3-AF5F-719B89312F4B}"/>
              </a:ext>
            </a:extLst>
          </p:cNvPr>
          <p:cNvSpPr txBox="1"/>
          <p:nvPr/>
        </p:nvSpPr>
        <p:spPr>
          <a:xfrm>
            <a:off x="2696801" y="4246274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战争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B8AD49C-10DE-C16A-7916-D430543A047E}"/>
              </a:ext>
            </a:extLst>
          </p:cNvPr>
          <p:cNvSpPr txBox="1"/>
          <p:nvPr/>
        </p:nvSpPr>
        <p:spPr>
          <a:xfrm>
            <a:off x="2713427" y="3448252"/>
            <a:ext cx="492443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西部</a:t>
            </a:r>
          </a:p>
        </p:txBody>
      </p:sp>
      <p:sp>
        <p:nvSpPr>
          <p:cNvPr id="52" name="任意形状 51">
            <a:extLst>
              <a:ext uri="{FF2B5EF4-FFF2-40B4-BE49-F238E27FC236}">
                <a16:creationId xmlns:a16="http://schemas.microsoft.com/office/drawing/2014/main" id="{814527CC-06FD-3170-0B3D-3BCDD603D7FB}"/>
              </a:ext>
            </a:extLst>
          </p:cNvPr>
          <p:cNvSpPr/>
          <p:nvPr/>
        </p:nvSpPr>
        <p:spPr>
          <a:xfrm rot="5400000">
            <a:off x="8245576" y="3437305"/>
            <a:ext cx="216571" cy="530129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" name="任意形状 54">
            <a:extLst>
              <a:ext uri="{FF2B5EF4-FFF2-40B4-BE49-F238E27FC236}">
                <a16:creationId xmlns:a16="http://schemas.microsoft.com/office/drawing/2014/main" id="{812F75D5-DCC8-373A-BF0A-DF1211C144EB}"/>
              </a:ext>
            </a:extLst>
          </p:cNvPr>
          <p:cNvSpPr/>
          <p:nvPr/>
        </p:nvSpPr>
        <p:spPr>
          <a:xfrm rot="16200000" flipH="1">
            <a:off x="3632574" y="3437305"/>
            <a:ext cx="216571" cy="530129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0" name="圆角矩形 24">
            <a:extLst>
              <a:ext uri="{FF2B5EF4-FFF2-40B4-BE49-F238E27FC236}">
                <a16:creationId xmlns:a16="http://schemas.microsoft.com/office/drawing/2014/main" id="{D8451AF2-8D57-4884-6F7D-BE7B9F4F2E98}"/>
              </a:ext>
            </a:extLst>
          </p:cNvPr>
          <p:cNvSpPr/>
          <p:nvPr/>
        </p:nvSpPr>
        <p:spPr>
          <a:xfrm>
            <a:off x="488874" y="5712831"/>
            <a:ext cx="11236865" cy="759003"/>
          </a:xfrm>
          <a:prstGeom prst="roundRect">
            <a:avLst>
              <a:gd name="adj" fmla="val 5835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1" name="矩形: 圆角 202">
            <a:extLst>
              <a:ext uri="{FF2B5EF4-FFF2-40B4-BE49-F238E27FC236}">
                <a16:creationId xmlns:a16="http://schemas.microsoft.com/office/drawing/2014/main" id="{4BAA07F0-62AE-BAAB-4655-8324EEACFED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47284" y="5934647"/>
            <a:ext cx="1201420" cy="359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人才战略</a:t>
            </a:r>
          </a:p>
        </p:txBody>
      </p:sp>
      <p:sp>
        <p:nvSpPr>
          <p:cNvPr id="82" name="矩形: 圆角 202">
            <a:extLst>
              <a:ext uri="{FF2B5EF4-FFF2-40B4-BE49-F238E27FC236}">
                <a16:creationId xmlns:a16="http://schemas.microsoft.com/office/drawing/2014/main" id="{1ADB99A2-F3C1-3361-46A4-CDA1879C75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7236" y="5923591"/>
            <a:ext cx="1088515" cy="359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产品战略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D8A95B98-E00D-BA06-CD73-23697AB01D3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15567" y="5800578"/>
            <a:ext cx="36145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1">
                <a:solidFill>
                  <a:srgbClr val="060607"/>
                </a:solidFill>
                <a:effectLst/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r>
              <a:rPr lang="zh-CN" altLang="en-US" sz="1050" b="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注重作品的品质，从剧本创作、拍摄制作到后期剪辑等各个环节都要精益求精。通过打造高质量的作品，提高品牌知名度和美誉度</a:t>
            </a:r>
            <a:endParaRPr lang="zh-CN" altLang="en-US" sz="1050" b="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6C9B2966-16D3-75CC-D5CF-0071016AD88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52706" y="5801468"/>
            <a:ext cx="36145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1">
                <a:solidFill>
                  <a:srgbClr val="060607"/>
                </a:solidFill>
                <a:effectLst/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r>
              <a:rPr lang="zh-CN" altLang="en-US" sz="1050" b="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建立有效的激励机制，如股权激励、事业合伙人计划等，激发员工的积极性和创造力。营造合伙文化，让员工感受到自己是公司的一部分，共同为公司的发展努力</a:t>
            </a:r>
            <a:endParaRPr lang="zh-CN" altLang="en-US" sz="1050" b="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DF9A2-B644-E9C6-F53D-99047ED19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>
            <a:extLst>
              <a:ext uri="{FF2B5EF4-FFF2-40B4-BE49-F238E27FC236}">
                <a16:creationId xmlns:a16="http://schemas.microsoft.com/office/drawing/2014/main" id="{E36B11D2-9569-571C-51A7-10EE0BFC67D6}"/>
              </a:ext>
            </a:extLst>
          </p:cNvPr>
          <p:cNvSpPr/>
          <p:nvPr/>
        </p:nvSpPr>
        <p:spPr>
          <a:xfrm>
            <a:off x="4095195" y="5236415"/>
            <a:ext cx="3987800" cy="76096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C2110D9-75E2-81A9-B194-FC35B6677345}"/>
              </a:ext>
            </a:extLst>
          </p:cNvPr>
          <p:cNvSpPr/>
          <p:nvPr/>
        </p:nvSpPr>
        <p:spPr>
          <a:xfrm>
            <a:off x="3388229" y="5233963"/>
            <a:ext cx="5401733" cy="1047984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386C9F2-0229-5041-DC6F-45B6FC8B959B}"/>
              </a:ext>
            </a:extLst>
          </p:cNvPr>
          <p:cNvSpPr txBox="1"/>
          <p:nvPr/>
        </p:nvSpPr>
        <p:spPr>
          <a:xfrm>
            <a:off x="3556894" y="6291189"/>
            <a:ext cx="1096916" cy="271459"/>
          </a:xfrm>
          <a:prstGeom prst="rect">
            <a:avLst/>
          </a:prstGeom>
          <a:noFill/>
          <a:effectLst/>
        </p:spPr>
        <p:txBody>
          <a:bodyPr wrap="none" lIns="85954" tIns="42977" rIns="85954" bIns="42977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搜索引擎优化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DDBAA5EE-B101-C03B-A979-FB2D9AA0A4AB}"/>
              </a:ext>
            </a:extLst>
          </p:cNvPr>
          <p:cNvSpPr/>
          <p:nvPr/>
        </p:nvSpPr>
        <p:spPr>
          <a:xfrm flipH="1">
            <a:off x="3999194" y="6063466"/>
            <a:ext cx="58428" cy="58428"/>
          </a:xfrm>
          <a:prstGeom prst="ellipse">
            <a:avLst/>
          </a:prstGeom>
          <a:solidFill>
            <a:schemeClr val="bg1"/>
          </a:solidFill>
          <a:ln w="8953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DCF3225-8B0D-66AC-EE35-32457D7164FB}"/>
              </a:ext>
            </a:extLst>
          </p:cNvPr>
          <p:cNvSpPr txBox="1"/>
          <p:nvPr/>
        </p:nvSpPr>
        <p:spPr>
          <a:xfrm>
            <a:off x="7544018" y="6243080"/>
            <a:ext cx="1119360" cy="271459"/>
          </a:xfrm>
          <a:prstGeom prst="rect">
            <a:avLst/>
          </a:prstGeom>
          <a:noFill/>
          <a:effectLst/>
        </p:spPr>
        <p:txBody>
          <a:bodyPr wrap="none" lIns="85954" tIns="42977" rIns="85954" bIns="42977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推送通知计划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E008EF3F-BE01-22F1-C3D7-63E407029D64}"/>
              </a:ext>
            </a:extLst>
          </p:cNvPr>
          <p:cNvSpPr/>
          <p:nvPr/>
        </p:nvSpPr>
        <p:spPr>
          <a:xfrm flipH="1">
            <a:off x="8065008" y="6077426"/>
            <a:ext cx="58428" cy="58428"/>
          </a:xfrm>
          <a:prstGeom prst="ellipse">
            <a:avLst/>
          </a:prstGeom>
          <a:solidFill>
            <a:schemeClr val="bg1"/>
          </a:solidFill>
          <a:ln w="8953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BF9A62C-52D9-178F-A2A1-143E3FE2394F}"/>
              </a:ext>
            </a:extLst>
          </p:cNvPr>
          <p:cNvSpPr txBox="1"/>
          <p:nvPr/>
        </p:nvSpPr>
        <p:spPr>
          <a:xfrm>
            <a:off x="5435681" y="6414530"/>
            <a:ext cx="1284597" cy="271459"/>
          </a:xfrm>
          <a:prstGeom prst="rect">
            <a:avLst/>
          </a:prstGeom>
          <a:noFill/>
          <a:effectLst/>
        </p:spPr>
        <p:txBody>
          <a:bodyPr wrap="none" lIns="85954" tIns="42977" rIns="85954" bIns="42977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数据监控与分析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99BEABFC-13BA-B0B7-C566-6259DE7D3F4A}"/>
              </a:ext>
            </a:extLst>
          </p:cNvPr>
          <p:cNvSpPr/>
          <p:nvPr/>
        </p:nvSpPr>
        <p:spPr>
          <a:xfrm flipH="1">
            <a:off x="6121908" y="6248876"/>
            <a:ext cx="58428" cy="58428"/>
          </a:xfrm>
          <a:prstGeom prst="ellipse">
            <a:avLst/>
          </a:prstGeom>
          <a:solidFill>
            <a:schemeClr val="bg1"/>
          </a:solidFill>
          <a:ln w="8953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DE719F-74C8-A098-055D-98D20FE388D4}"/>
              </a:ext>
            </a:extLst>
          </p:cNvPr>
          <p:cNvSpPr txBox="1"/>
          <p:nvPr/>
        </p:nvSpPr>
        <p:spPr>
          <a:xfrm>
            <a:off x="215551" y="343782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业务</a:t>
            </a:r>
            <a:endParaRPr kumimoji="1" lang="en-US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需求</a:t>
            </a:r>
            <a:endParaRPr kumimoji="1" lang="en-US" altLang="zh-CN" sz="2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2A93ED24-4C89-7FE5-A6AA-6D797A6E71E2}"/>
              </a:ext>
            </a:extLst>
          </p:cNvPr>
          <p:cNvSpPr/>
          <p:nvPr/>
        </p:nvSpPr>
        <p:spPr>
          <a:xfrm>
            <a:off x="1701141" y="2114519"/>
            <a:ext cx="769026" cy="769026"/>
          </a:xfrm>
          <a:prstGeom prst="ellipse">
            <a:avLst/>
          </a:prstGeom>
          <a:solidFill>
            <a:schemeClr val="accent1"/>
          </a:solidFill>
          <a:ln w="9525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BBD4081-178A-40D2-9670-2A3444CE4AEB}"/>
              </a:ext>
            </a:extLst>
          </p:cNvPr>
          <p:cNvSpPr txBox="1"/>
          <p:nvPr/>
        </p:nvSpPr>
        <p:spPr>
          <a:xfrm>
            <a:off x="1751208" y="2252811"/>
            <a:ext cx="668893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数据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备份</a:t>
            </a: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869AB54-1EBA-F851-DB13-21FA0A7F11AD}"/>
              </a:ext>
            </a:extLst>
          </p:cNvPr>
          <p:cNvSpPr/>
          <p:nvPr/>
        </p:nvSpPr>
        <p:spPr>
          <a:xfrm>
            <a:off x="1503743" y="3015367"/>
            <a:ext cx="769026" cy="769026"/>
          </a:xfrm>
          <a:prstGeom prst="ellipse">
            <a:avLst/>
          </a:prstGeom>
          <a:solidFill>
            <a:schemeClr val="accent1"/>
          </a:solidFill>
          <a:ln w="9525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DE36E89B-22ED-AF40-4AB0-079E9BCA4042}"/>
              </a:ext>
            </a:extLst>
          </p:cNvPr>
          <p:cNvSpPr txBox="1"/>
          <p:nvPr/>
        </p:nvSpPr>
        <p:spPr>
          <a:xfrm>
            <a:off x="1553810" y="3153659"/>
            <a:ext cx="668893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资源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调度</a:t>
            </a: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651841A8-872F-96F3-8A32-043F824137A1}"/>
              </a:ext>
            </a:extLst>
          </p:cNvPr>
          <p:cNvSpPr/>
          <p:nvPr/>
        </p:nvSpPr>
        <p:spPr>
          <a:xfrm>
            <a:off x="1508462" y="3981157"/>
            <a:ext cx="769026" cy="769026"/>
          </a:xfrm>
          <a:prstGeom prst="ellipse">
            <a:avLst/>
          </a:prstGeom>
          <a:solidFill>
            <a:schemeClr val="accent1"/>
          </a:solidFill>
          <a:ln w="9525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F5916812-3AFC-B188-F718-07F533601DBB}"/>
              </a:ext>
            </a:extLst>
          </p:cNvPr>
          <p:cNvSpPr txBox="1"/>
          <p:nvPr/>
        </p:nvSpPr>
        <p:spPr>
          <a:xfrm>
            <a:off x="1558529" y="4119449"/>
            <a:ext cx="668893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安全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合规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9A84C1F5-0704-DA71-C533-4C11F9CFC58A}"/>
              </a:ext>
            </a:extLst>
          </p:cNvPr>
          <p:cNvSpPr/>
          <p:nvPr/>
        </p:nvSpPr>
        <p:spPr>
          <a:xfrm>
            <a:off x="1782261" y="4897221"/>
            <a:ext cx="769026" cy="769026"/>
          </a:xfrm>
          <a:prstGeom prst="ellipse">
            <a:avLst/>
          </a:prstGeom>
          <a:solidFill>
            <a:schemeClr val="accent1"/>
          </a:solidFill>
          <a:ln w="9525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B9148E97-03A1-6887-3A4D-65A2FB0C0ACB}"/>
              </a:ext>
            </a:extLst>
          </p:cNvPr>
          <p:cNvSpPr txBox="1"/>
          <p:nvPr/>
        </p:nvSpPr>
        <p:spPr>
          <a:xfrm>
            <a:off x="1832328" y="5035513"/>
            <a:ext cx="668893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业务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连续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48F4ED84-9184-074F-CFE7-86A49841954C}"/>
              </a:ext>
            </a:extLst>
          </p:cNvPr>
          <p:cNvSpPr/>
          <p:nvPr/>
        </p:nvSpPr>
        <p:spPr>
          <a:xfrm>
            <a:off x="9694819" y="2114519"/>
            <a:ext cx="769026" cy="769026"/>
          </a:xfrm>
          <a:prstGeom prst="ellipse">
            <a:avLst/>
          </a:prstGeom>
          <a:solidFill>
            <a:schemeClr val="accent1"/>
          </a:solidFill>
          <a:ln w="9525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6C224DEE-5CC0-B18E-4D13-21B36FC30519}"/>
              </a:ext>
            </a:extLst>
          </p:cNvPr>
          <p:cNvSpPr txBox="1"/>
          <p:nvPr/>
        </p:nvSpPr>
        <p:spPr>
          <a:xfrm>
            <a:off x="9744886" y="2252811"/>
            <a:ext cx="668893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个性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定制</a:t>
            </a: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92CE25B4-E2E4-F3EE-36CF-2DD97AB84EAF}"/>
              </a:ext>
            </a:extLst>
          </p:cNvPr>
          <p:cNvSpPr/>
          <p:nvPr/>
        </p:nvSpPr>
        <p:spPr>
          <a:xfrm>
            <a:off x="10168622" y="3029765"/>
            <a:ext cx="769026" cy="769026"/>
          </a:xfrm>
          <a:prstGeom prst="ellipse">
            <a:avLst/>
          </a:prstGeom>
          <a:solidFill>
            <a:schemeClr val="accent1"/>
          </a:solidFill>
          <a:ln w="9525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9EAB6DD3-814B-CA0B-7813-41102F9BDF16}"/>
              </a:ext>
            </a:extLst>
          </p:cNvPr>
          <p:cNvSpPr txBox="1"/>
          <p:nvPr/>
        </p:nvSpPr>
        <p:spPr>
          <a:xfrm>
            <a:off x="10218689" y="3168057"/>
            <a:ext cx="668893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多设备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访问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8895A95C-69DC-06CB-5151-85E1CA7052BE}"/>
              </a:ext>
            </a:extLst>
          </p:cNvPr>
          <p:cNvSpPr/>
          <p:nvPr/>
        </p:nvSpPr>
        <p:spPr>
          <a:xfrm>
            <a:off x="10116287" y="4018686"/>
            <a:ext cx="769026" cy="769026"/>
          </a:xfrm>
          <a:prstGeom prst="ellipse">
            <a:avLst/>
          </a:prstGeom>
          <a:solidFill>
            <a:schemeClr val="accent1"/>
          </a:solidFill>
          <a:ln w="9525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23DAD59-F8BA-47C7-4431-FB0DC77EA774}"/>
              </a:ext>
            </a:extLst>
          </p:cNvPr>
          <p:cNvSpPr txBox="1"/>
          <p:nvPr/>
        </p:nvSpPr>
        <p:spPr>
          <a:xfrm>
            <a:off x="10166354" y="4156978"/>
            <a:ext cx="668893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实时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协作</a:t>
            </a: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D93A1773-2A0E-CBD9-F7DD-39A7681E7919}"/>
              </a:ext>
            </a:extLst>
          </p:cNvPr>
          <p:cNvSpPr/>
          <p:nvPr/>
        </p:nvSpPr>
        <p:spPr>
          <a:xfrm>
            <a:off x="9743585" y="4931408"/>
            <a:ext cx="769026" cy="769026"/>
          </a:xfrm>
          <a:prstGeom prst="ellipse">
            <a:avLst/>
          </a:prstGeom>
          <a:solidFill>
            <a:schemeClr val="accent1"/>
          </a:solidFill>
          <a:ln w="9525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3C93708A-71E1-51BE-C827-75802D1259C5}"/>
              </a:ext>
            </a:extLst>
          </p:cNvPr>
          <p:cNvSpPr txBox="1"/>
          <p:nvPr/>
        </p:nvSpPr>
        <p:spPr>
          <a:xfrm>
            <a:off x="9793652" y="5069700"/>
            <a:ext cx="668893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快速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响应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E662C06B-C62E-B04C-01EA-E0C216A385F5}"/>
              </a:ext>
            </a:extLst>
          </p:cNvPr>
          <p:cNvSpPr txBox="1"/>
          <p:nvPr/>
        </p:nvSpPr>
        <p:spPr>
          <a:xfrm>
            <a:off x="11194934" y="343782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用户</a:t>
            </a:r>
            <a:endParaRPr kumimoji="1" lang="en-US" altLang="zh-CN" sz="2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诉求</a:t>
            </a:r>
            <a:endParaRPr kumimoji="1" lang="en-US" altLang="zh-CN" sz="2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09A0E8A-76D1-6D80-2BC7-2B72B82C6BF5}"/>
              </a:ext>
            </a:extLst>
          </p:cNvPr>
          <p:cNvSpPr/>
          <p:nvPr/>
        </p:nvSpPr>
        <p:spPr>
          <a:xfrm flipH="1">
            <a:off x="6456806" y="2741838"/>
            <a:ext cx="1884417" cy="188441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444500" dist="254000" dir="5400000" algn="t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FCD310A-66E9-0975-59F2-804CC248F118}"/>
              </a:ext>
            </a:extLst>
          </p:cNvPr>
          <p:cNvSpPr/>
          <p:nvPr/>
        </p:nvSpPr>
        <p:spPr>
          <a:xfrm>
            <a:off x="3913263" y="2741838"/>
            <a:ext cx="1884417" cy="188441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444500" dist="254000" dir="5400000" algn="t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972EFD-B6F9-D286-4F1F-BE3E2420798E}"/>
              </a:ext>
            </a:extLst>
          </p:cNvPr>
          <p:cNvSpPr txBox="1"/>
          <p:nvPr/>
        </p:nvSpPr>
        <p:spPr>
          <a:xfrm flipH="1">
            <a:off x="7014023" y="3530158"/>
            <a:ext cx="96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用户需求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04D42A-6DAA-7C34-2DF8-ED3A670118F6}"/>
              </a:ext>
            </a:extLst>
          </p:cNvPr>
          <p:cNvSpPr txBox="1"/>
          <p:nvPr/>
        </p:nvSpPr>
        <p:spPr>
          <a:xfrm>
            <a:off x="4276175" y="3530158"/>
            <a:ext cx="96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业务诉求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355F47C-2924-22AC-2AB0-DE7BD3CD1399}"/>
              </a:ext>
            </a:extLst>
          </p:cNvPr>
          <p:cNvSpPr txBox="1"/>
          <p:nvPr/>
        </p:nvSpPr>
        <p:spPr>
          <a:xfrm>
            <a:off x="4373327" y="2262499"/>
            <a:ext cx="964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降本增效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A03209-7B51-B8C2-9B7A-406D145E8C42}"/>
              </a:ext>
            </a:extLst>
          </p:cNvPr>
          <p:cNvSpPr txBox="1"/>
          <p:nvPr/>
        </p:nvSpPr>
        <p:spPr>
          <a:xfrm>
            <a:off x="6916870" y="2262499"/>
            <a:ext cx="964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交互体验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A679779-D867-6F46-3014-6B520F0B0025}"/>
              </a:ext>
            </a:extLst>
          </p:cNvPr>
          <p:cNvGrpSpPr/>
          <p:nvPr/>
        </p:nvGrpSpPr>
        <p:grpSpPr>
          <a:xfrm>
            <a:off x="3408239" y="1801689"/>
            <a:ext cx="5438010" cy="3764127"/>
            <a:chOff x="2763794" y="2361405"/>
            <a:chExt cx="5438010" cy="376412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CCD879B-A339-F973-675D-86884818D9A6}"/>
                </a:ext>
              </a:extLst>
            </p:cNvPr>
            <p:cNvSpPr/>
            <p:nvPr/>
          </p:nvSpPr>
          <p:spPr>
            <a:xfrm>
              <a:off x="4437677" y="2361405"/>
              <a:ext cx="3764127" cy="3764127"/>
            </a:xfrm>
            <a:prstGeom prst="ellipse">
              <a:avLst/>
            </a:prstGeom>
            <a:noFill/>
            <a:ln w="2921"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55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DE89493-A8AA-C33B-6B49-3A06C3274B33}"/>
                </a:ext>
              </a:extLst>
            </p:cNvPr>
            <p:cNvSpPr/>
            <p:nvPr/>
          </p:nvSpPr>
          <p:spPr>
            <a:xfrm flipH="1">
              <a:off x="2763794" y="2361405"/>
              <a:ext cx="3764127" cy="3764127"/>
            </a:xfrm>
            <a:prstGeom prst="ellipse">
              <a:avLst/>
            </a:prstGeom>
            <a:noFill/>
            <a:ln w="2921"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55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endParaRPr>
            </a:p>
          </p:txBody>
        </p:sp>
      </p:grpSp>
      <p:sp>
        <p:nvSpPr>
          <p:cNvPr id="15" name="任意多边形: 形状 62">
            <a:extLst>
              <a:ext uri="{FF2B5EF4-FFF2-40B4-BE49-F238E27FC236}">
                <a16:creationId xmlns:a16="http://schemas.microsoft.com/office/drawing/2014/main" id="{79A28B3C-505D-1DA3-CAF6-47CB145F1E86}"/>
              </a:ext>
            </a:extLst>
          </p:cNvPr>
          <p:cNvSpPr/>
          <p:nvPr/>
        </p:nvSpPr>
        <p:spPr>
          <a:xfrm rot="16200000" flipH="1">
            <a:off x="8583167" y="2545022"/>
            <a:ext cx="312737" cy="481358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7CDF613-847C-8A47-3D6B-C9495CF1B26D}"/>
              </a:ext>
            </a:extLst>
          </p:cNvPr>
          <p:cNvGrpSpPr/>
          <p:nvPr/>
        </p:nvGrpSpPr>
        <p:grpSpPr>
          <a:xfrm>
            <a:off x="5308851" y="2865654"/>
            <a:ext cx="1636785" cy="1636785"/>
            <a:chOff x="5261837" y="3224287"/>
            <a:chExt cx="1636785" cy="163678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51721CE-67D8-0648-8569-2D0F9C3ECF97}"/>
                </a:ext>
              </a:extLst>
            </p:cNvPr>
            <p:cNvSpPr/>
            <p:nvPr/>
          </p:nvSpPr>
          <p:spPr>
            <a:xfrm>
              <a:off x="5261837" y="3224287"/>
              <a:ext cx="1636785" cy="163678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444500" dist="254000" dir="5400000" algn="t" rotWithShape="0">
                <a:schemeClr val="tx1">
                  <a:lumMod val="95000"/>
                  <a:lumOff val="5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6D3B550-C5EF-BD2F-873E-DF3B8367E0F5}"/>
                </a:ext>
              </a:extLst>
            </p:cNvPr>
            <p:cNvSpPr txBox="1"/>
            <p:nvPr/>
          </p:nvSpPr>
          <p:spPr>
            <a:xfrm>
              <a:off x="5598085" y="3603634"/>
              <a:ext cx="9642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Gill Sans MT" panose="020B0502020104020203" charset="0"/>
                </a:rPr>
                <a:t>云端系统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353512D-AF44-B7D4-5D61-C62944F24519}"/>
              </a:ext>
            </a:extLst>
          </p:cNvPr>
          <p:cNvSpPr txBox="1"/>
          <p:nvPr/>
        </p:nvSpPr>
        <p:spPr>
          <a:xfrm>
            <a:off x="4373327" y="4838874"/>
            <a:ext cx="964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盈利</a:t>
            </a: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增长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1AA8EB-87AA-7F3A-7C56-404C56B6650B}"/>
              </a:ext>
            </a:extLst>
          </p:cNvPr>
          <p:cNvSpPr txBox="1"/>
          <p:nvPr/>
        </p:nvSpPr>
        <p:spPr>
          <a:xfrm>
            <a:off x="6916870" y="4838874"/>
            <a:ext cx="964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付出成本</a:t>
            </a:r>
          </a:p>
        </p:txBody>
      </p:sp>
      <p:sp>
        <p:nvSpPr>
          <p:cNvPr id="53" name="任意多边形: 形状 62">
            <a:extLst>
              <a:ext uri="{FF2B5EF4-FFF2-40B4-BE49-F238E27FC236}">
                <a16:creationId xmlns:a16="http://schemas.microsoft.com/office/drawing/2014/main" id="{E73BA95D-3A1D-0F53-9BB3-4757BCC901C5}"/>
              </a:ext>
            </a:extLst>
          </p:cNvPr>
          <p:cNvSpPr/>
          <p:nvPr/>
        </p:nvSpPr>
        <p:spPr>
          <a:xfrm rot="16200000" flipH="1">
            <a:off x="8844245" y="3053565"/>
            <a:ext cx="600113" cy="923681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4" name="任意多边形: 形状 62">
            <a:extLst>
              <a:ext uri="{FF2B5EF4-FFF2-40B4-BE49-F238E27FC236}">
                <a16:creationId xmlns:a16="http://schemas.microsoft.com/office/drawing/2014/main" id="{51A70E0B-E7E1-49C6-126E-673ABE23F39D}"/>
              </a:ext>
            </a:extLst>
          </p:cNvPr>
          <p:cNvSpPr/>
          <p:nvPr/>
        </p:nvSpPr>
        <p:spPr>
          <a:xfrm rot="16200000" flipH="1">
            <a:off x="9320835" y="3920465"/>
            <a:ext cx="312737" cy="481358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5" name="任意多边形: 形状 62">
            <a:extLst>
              <a:ext uri="{FF2B5EF4-FFF2-40B4-BE49-F238E27FC236}">
                <a16:creationId xmlns:a16="http://schemas.microsoft.com/office/drawing/2014/main" id="{8C36B86E-C92C-8D1E-34A8-2AD4B91C8B0E}"/>
              </a:ext>
            </a:extLst>
          </p:cNvPr>
          <p:cNvSpPr/>
          <p:nvPr/>
        </p:nvSpPr>
        <p:spPr>
          <a:xfrm rot="16200000" flipH="1">
            <a:off x="8583168" y="4212459"/>
            <a:ext cx="312737" cy="481358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6" name="任意多边形: 形状 62">
            <a:extLst>
              <a:ext uri="{FF2B5EF4-FFF2-40B4-BE49-F238E27FC236}">
                <a16:creationId xmlns:a16="http://schemas.microsoft.com/office/drawing/2014/main" id="{A0E8F588-6FFD-F1FE-DB30-24B2BB99878B}"/>
              </a:ext>
            </a:extLst>
          </p:cNvPr>
          <p:cNvSpPr/>
          <p:nvPr/>
        </p:nvSpPr>
        <p:spPr>
          <a:xfrm rot="16200000" flipH="1">
            <a:off x="8767606" y="4572359"/>
            <a:ext cx="572353" cy="880953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7" name="任意多边形: 形状 62">
            <a:extLst>
              <a:ext uri="{FF2B5EF4-FFF2-40B4-BE49-F238E27FC236}">
                <a16:creationId xmlns:a16="http://schemas.microsoft.com/office/drawing/2014/main" id="{4F3EA328-1C3E-A083-BB66-E2949CB20426}"/>
              </a:ext>
            </a:extLst>
          </p:cNvPr>
          <p:cNvSpPr/>
          <p:nvPr/>
        </p:nvSpPr>
        <p:spPr>
          <a:xfrm rot="5400000">
            <a:off x="3541861" y="2545022"/>
            <a:ext cx="312737" cy="481358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8" name="任意多边形: 形状 62">
            <a:extLst>
              <a:ext uri="{FF2B5EF4-FFF2-40B4-BE49-F238E27FC236}">
                <a16:creationId xmlns:a16="http://schemas.microsoft.com/office/drawing/2014/main" id="{88EC2813-3081-854F-D6A3-A126BD99B58F}"/>
              </a:ext>
            </a:extLst>
          </p:cNvPr>
          <p:cNvSpPr/>
          <p:nvPr/>
        </p:nvSpPr>
        <p:spPr>
          <a:xfrm rot="5400000">
            <a:off x="2993407" y="3053565"/>
            <a:ext cx="600113" cy="923681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9" name="任意多边形: 形状 62">
            <a:extLst>
              <a:ext uri="{FF2B5EF4-FFF2-40B4-BE49-F238E27FC236}">
                <a16:creationId xmlns:a16="http://schemas.microsoft.com/office/drawing/2014/main" id="{6D6418F2-91CD-7E30-085A-6A916F2F196D}"/>
              </a:ext>
            </a:extLst>
          </p:cNvPr>
          <p:cNvSpPr/>
          <p:nvPr/>
        </p:nvSpPr>
        <p:spPr>
          <a:xfrm rot="5400000">
            <a:off x="2804193" y="3920465"/>
            <a:ext cx="312737" cy="481358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0" name="任意多边形: 形状 62">
            <a:extLst>
              <a:ext uri="{FF2B5EF4-FFF2-40B4-BE49-F238E27FC236}">
                <a16:creationId xmlns:a16="http://schemas.microsoft.com/office/drawing/2014/main" id="{9738C0DF-E20D-9507-5F38-D71EB6F3FFDB}"/>
              </a:ext>
            </a:extLst>
          </p:cNvPr>
          <p:cNvSpPr/>
          <p:nvPr/>
        </p:nvSpPr>
        <p:spPr>
          <a:xfrm rot="5400000">
            <a:off x="3541860" y="4212459"/>
            <a:ext cx="312737" cy="481358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1" name="任意多边形: 形状 62">
            <a:extLst>
              <a:ext uri="{FF2B5EF4-FFF2-40B4-BE49-F238E27FC236}">
                <a16:creationId xmlns:a16="http://schemas.microsoft.com/office/drawing/2014/main" id="{D2D411F5-D8E7-B61D-22A6-5C4B6273CA38}"/>
              </a:ext>
            </a:extLst>
          </p:cNvPr>
          <p:cNvSpPr/>
          <p:nvPr/>
        </p:nvSpPr>
        <p:spPr>
          <a:xfrm rot="5400000">
            <a:off x="3097806" y="4572359"/>
            <a:ext cx="572353" cy="880953"/>
          </a:xfrm>
          <a:custGeom>
            <a:avLst/>
            <a:gdLst>
              <a:gd name="connsiteX0" fmla="*/ 156369 w 312737"/>
              <a:gd name="connsiteY0" fmla="*/ 0 h 481358"/>
              <a:gd name="connsiteX1" fmla="*/ 312737 w 312737"/>
              <a:gd name="connsiteY1" fmla="*/ 148690 h 481358"/>
              <a:gd name="connsiteX2" fmla="*/ 235427 w 312737"/>
              <a:gd name="connsiteY2" fmla="*/ 148690 h 481358"/>
              <a:gd name="connsiteX3" fmla="*/ 299751 w 312737"/>
              <a:gd name="connsiteY3" fmla="*/ 481358 h 481358"/>
              <a:gd name="connsiteX4" fmla="*/ 12986 w 312737"/>
              <a:gd name="connsiteY4" fmla="*/ 481358 h 481358"/>
              <a:gd name="connsiteX5" fmla="*/ 77310 w 312737"/>
              <a:gd name="connsiteY5" fmla="*/ 148690 h 481358"/>
              <a:gd name="connsiteX6" fmla="*/ 0 w 312737"/>
              <a:gd name="connsiteY6" fmla="*/ 148690 h 48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7" h="481358">
                <a:moveTo>
                  <a:pt x="156369" y="0"/>
                </a:moveTo>
                <a:lnTo>
                  <a:pt x="312737" y="148690"/>
                </a:lnTo>
                <a:lnTo>
                  <a:pt x="235427" y="148690"/>
                </a:lnTo>
                <a:lnTo>
                  <a:pt x="299751" y="481358"/>
                </a:lnTo>
                <a:lnTo>
                  <a:pt x="12986" y="481358"/>
                </a:lnTo>
                <a:lnTo>
                  <a:pt x="77310" y="148690"/>
                </a:lnTo>
                <a:lnTo>
                  <a:pt x="0" y="14869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D4A5998B-0D83-EAFD-9A25-5549A8D6239E}"/>
              </a:ext>
            </a:extLst>
          </p:cNvPr>
          <p:cNvSpPr/>
          <p:nvPr/>
        </p:nvSpPr>
        <p:spPr>
          <a:xfrm>
            <a:off x="1234864" y="-1024816"/>
            <a:ext cx="9894594" cy="9894594"/>
          </a:xfrm>
          <a:prstGeom prst="ellipse">
            <a:avLst/>
          </a:prstGeom>
          <a:noFill/>
          <a:ln w="25400">
            <a:gradFill>
              <a:gsLst>
                <a:gs pos="5000">
                  <a:schemeClr val="accent1">
                    <a:lumMod val="0"/>
                    <a:lumOff val="100000"/>
                    <a:alpha val="0"/>
                  </a:schemeClr>
                </a:gs>
                <a:gs pos="0">
                  <a:schemeClr val="accent1"/>
                </a:gs>
                <a:gs pos="96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>
                  <a:alpha val="50000"/>
                </a:schemeClr>
              </a:solidFill>
              <a:latin typeface="SimHei" panose="02010609060101010101" pitchFamily="49" charset="-122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D544F6B-6998-C4B3-7BAD-B311426D63D8}"/>
              </a:ext>
            </a:extLst>
          </p:cNvPr>
          <p:cNvSpPr/>
          <p:nvPr/>
        </p:nvSpPr>
        <p:spPr>
          <a:xfrm>
            <a:off x="1398575" y="2453266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79F3B5B8-F8D4-8C6B-5E19-E4228B9E1BEB}"/>
              </a:ext>
            </a:extLst>
          </p:cNvPr>
          <p:cNvSpPr/>
          <p:nvPr/>
        </p:nvSpPr>
        <p:spPr>
          <a:xfrm>
            <a:off x="1219827" y="3348027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942E34F8-89C8-5036-AC01-7DFB8D381B64}"/>
              </a:ext>
            </a:extLst>
          </p:cNvPr>
          <p:cNvSpPr/>
          <p:nvPr/>
        </p:nvSpPr>
        <p:spPr>
          <a:xfrm>
            <a:off x="1212790" y="4313399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4D7552B7-9884-14D9-94C6-B2686803B1AE}"/>
              </a:ext>
            </a:extLst>
          </p:cNvPr>
          <p:cNvSpPr/>
          <p:nvPr/>
        </p:nvSpPr>
        <p:spPr>
          <a:xfrm>
            <a:off x="1383207" y="5255854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7B3FC8AD-670E-0CC8-644C-42F16369D5A5}"/>
              </a:ext>
            </a:extLst>
          </p:cNvPr>
          <p:cNvSpPr/>
          <p:nvPr/>
        </p:nvSpPr>
        <p:spPr>
          <a:xfrm flipH="1">
            <a:off x="10882400" y="2453266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FA612103-2173-7262-07A9-74EC719CFF75}"/>
              </a:ext>
            </a:extLst>
          </p:cNvPr>
          <p:cNvSpPr/>
          <p:nvPr/>
        </p:nvSpPr>
        <p:spPr>
          <a:xfrm flipH="1">
            <a:off x="11061148" y="3348027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40681E4B-4A79-7FC1-56AA-5012D2A19B42}"/>
              </a:ext>
            </a:extLst>
          </p:cNvPr>
          <p:cNvSpPr/>
          <p:nvPr/>
        </p:nvSpPr>
        <p:spPr>
          <a:xfrm flipH="1">
            <a:off x="11068185" y="4313399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90F8561B-9875-DB20-A2EF-74D18FA7C833}"/>
              </a:ext>
            </a:extLst>
          </p:cNvPr>
          <p:cNvSpPr/>
          <p:nvPr/>
        </p:nvSpPr>
        <p:spPr>
          <a:xfrm flipH="1">
            <a:off x="10897768" y="5255854"/>
            <a:ext cx="89800" cy="89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7080BE-EE5C-CEFD-4817-FFCD0948EB98}"/>
              </a:ext>
            </a:extLst>
          </p:cNvPr>
          <p:cNvSpPr txBox="1"/>
          <p:nvPr/>
        </p:nvSpPr>
        <p:spPr>
          <a:xfrm>
            <a:off x="488874" y="16736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云端系统架构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F82C116-16C3-E95B-C231-8269407E6328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" name="梯形 15">
            <a:extLst>
              <a:ext uri="{FF2B5EF4-FFF2-40B4-BE49-F238E27FC236}">
                <a16:creationId xmlns:a16="http://schemas.microsoft.com/office/drawing/2014/main" id="{4FCA2790-009E-9BD9-C9ED-0A3A5E2D4F71}"/>
              </a:ext>
            </a:extLst>
          </p:cNvPr>
          <p:cNvSpPr/>
          <p:nvPr/>
        </p:nvSpPr>
        <p:spPr>
          <a:xfrm>
            <a:off x="488874" y="907800"/>
            <a:ext cx="11292948" cy="661297"/>
          </a:xfrm>
          <a:prstGeom prst="trapezoid">
            <a:avLst>
              <a:gd name="adj" fmla="val 220402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满足业务诉求与用户需求，实现业务与用户双赢</a:t>
            </a:r>
          </a:p>
        </p:txBody>
      </p:sp>
    </p:spTree>
    <p:extLst>
      <p:ext uri="{BB962C8B-B14F-4D97-AF65-F5344CB8AC3E}">
        <p14:creationId xmlns:p14="http://schemas.microsoft.com/office/powerpoint/2010/main" val="205492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矩形: 圆角 142">
            <a:extLst>
              <a:ext uri="{FF2B5EF4-FFF2-40B4-BE49-F238E27FC236}">
                <a16:creationId xmlns:a16="http://schemas.microsoft.com/office/drawing/2014/main" id="{E291B468-CBD1-8302-3718-5D788B1C2B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46633" y="5882536"/>
            <a:ext cx="5683520" cy="7441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75000"/>
                  <a:lumOff val="2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等腰三角形 4"/>
          <p:cNvSpPr/>
          <p:nvPr>
            <p:custDataLst>
              <p:tags r:id="rId2"/>
            </p:custDataLst>
          </p:nvPr>
        </p:nvSpPr>
        <p:spPr>
          <a:xfrm>
            <a:off x="371475" y="909320"/>
            <a:ext cx="11449050" cy="81153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75000"/>
                  <a:lumOff val="2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5375676" y="1101747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美好愿景</a:t>
            </a:r>
          </a:p>
        </p:txBody>
      </p:sp>
      <p:sp>
        <p:nvSpPr>
          <p:cNvPr id="35" name="矩形: 圆角 34"/>
          <p:cNvSpPr/>
          <p:nvPr>
            <p:custDataLst>
              <p:tags r:id="rId4"/>
            </p:custDataLst>
          </p:nvPr>
        </p:nvSpPr>
        <p:spPr>
          <a:xfrm>
            <a:off x="2108200" y="1873885"/>
            <a:ext cx="9359900" cy="348615"/>
          </a:xfrm>
          <a:prstGeom prst="roundRect">
            <a:avLst/>
          </a:prstGeom>
          <a:solidFill>
            <a:srgbClr val="C2D7E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75000"/>
                  <a:lumOff val="2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" name="矩形: 圆角 30"/>
          <p:cNvSpPr/>
          <p:nvPr>
            <p:custDataLst>
              <p:tags r:id="rId5"/>
            </p:custDataLst>
          </p:nvPr>
        </p:nvSpPr>
        <p:spPr>
          <a:xfrm>
            <a:off x="371475" y="1838679"/>
            <a:ext cx="11449050" cy="5213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通过“持续创新”“专业专长”、为客户提供</a:t>
            </a:r>
            <a:r>
              <a:rPr lang="en-US" altLang="zh-CN" sz="1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..</a:t>
            </a:r>
            <a:r>
              <a:rPr lang="zh-CN" altLang="en-US" sz="1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服务，为</a:t>
            </a:r>
            <a:r>
              <a:rPr lang="en-US" altLang="zh-CN" sz="1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...</a:t>
            </a:r>
            <a:r>
              <a:rPr lang="zh-CN" altLang="en-US" sz="1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创造可持续和有竞争力的价值</a:t>
            </a:r>
          </a:p>
        </p:txBody>
      </p:sp>
      <p:sp>
        <p:nvSpPr>
          <p:cNvPr id="41" name="矩形: 圆角 40"/>
          <p:cNvSpPr/>
          <p:nvPr>
            <p:custDataLst>
              <p:tags r:id="rId6"/>
            </p:custDataLst>
          </p:nvPr>
        </p:nvSpPr>
        <p:spPr>
          <a:xfrm>
            <a:off x="371475" y="2445688"/>
            <a:ext cx="4401817" cy="3351558"/>
          </a:xfrm>
          <a:prstGeom prst="roundRect">
            <a:avLst>
              <a:gd name="adj" fmla="val 3744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75000"/>
                  <a:lumOff val="2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7"/>
            </p:custDataLst>
          </p:nvPr>
        </p:nvSpPr>
        <p:spPr>
          <a:xfrm>
            <a:off x="1953895" y="2535486"/>
            <a:ext cx="1106805" cy="3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战略目标</a:t>
            </a:r>
          </a:p>
        </p:txBody>
      </p:sp>
      <p:sp>
        <p:nvSpPr>
          <p:cNvPr id="73" name="矩形: 圆角 72"/>
          <p:cNvSpPr/>
          <p:nvPr>
            <p:custDataLst>
              <p:tags r:id="rId8"/>
            </p:custDataLst>
          </p:nvPr>
        </p:nvSpPr>
        <p:spPr>
          <a:xfrm>
            <a:off x="4860561" y="2452208"/>
            <a:ext cx="6976110" cy="3345038"/>
          </a:xfrm>
          <a:prstGeom prst="roundRect">
            <a:avLst>
              <a:gd name="adj" fmla="val 769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75000"/>
                  <a:lumOff val="2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9"/>
            </p:custDataLst>
          </p:nvPr>
        </p:nvSpPr>
        <p:spPr>
          <a:xfrm>
            <a:off x="7751387" y="2506311"/>
            <a:ext cx="1106805" cy="3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发展路径</a:t>
            </a:r>
          </a:p>
        </p:txBody>
      </p:sp>
      <p:sp>
        <p:nvSpPr>
          <p:cNvPr id="143" name="矩形: 圆角 142"/>
          <p:cNvSpPr/>
          <p:nvPr>
            <p:custDataLst>
              <p:tags r:id="rId10"/>
            </p:custDataLst>
          </p:nvPr>
        </p:nvSpPr>
        <p:spPr>
          <a:xfrm>
            <a:off x="371475" y="5882536"/>
            <a:ext cx="5683520" cy="7441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75000"/>
                  <a:lumOff val="2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96D722-8166-4F70-DCF2-A7BD4D5A5E30}"/>
              </a:ext>
            </a:extLst>
          </p:cNvPr>
          <p:cNvSpPr txBox="1"/>
          <p:nvPr/>
        </p:nvSpPr>
        <p:spPr>
          <a:xfrm>
            <a:off x="488874" y="16736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消费转化战略屋</a:t>
            </a:r>
          </a:p>
        </p:txBody>
      </p:sp>
      <p:sp>
        <p:nvSpPr>
          <p:cNvPr id="13" name="矩形: 圆角 8">
            <a:extLst>
              <a:ext uri="{FF2B5EF4-FFF2-40B4-BE49-F238E27FC236}">
                <a16:creationId xmlns:a16="http://schemas.microsoft.com/office/drawing/2014/main" id="{4DEE38A8-0C0C-68AD-45D8-2E3114729318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" name="圆角矩形 109">
            <a:extLst>
              <a:ext uri="{FF2B5EF4-FFF2-40B4-BE49-F238E27FC236}">
                <a16:creationId xmlns:a16="http://schemas.microsoft.com/office/drawing/2014/main" id="{84C46913-5361-D890-92DE-3C43B1193DFD}"/>
              </a:ext>
            </a:extLst>
          </p:cNvPr>
          <p:cNvSpPr/>
          <p:nvPr/>
        </p:nvSpPr>
        <p:spPr>
          <a:xfrm>
            <a:off x="2760052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6DCC887-2F1D-E514-959D-51D9CDA91AED}"/>
              </a:ext>
            </a:extLst>
          </p:cNvPr>
          <p:cNvSpPr txBox="1"/>
          <p:nvPr/>
        </p:nvSpPr>
        <p:spPr>
          <a:xfrm>
            <a:off x="2840943" y="6024161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流量分布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391FA0-5D8F-33C7-DEB3-37D7C361E3FE}"/>
              </a:ext>
            </a:extLst>
          </p:cNvPr>
          <p:cNvSpPr txBox="1"/>
          <p:nvPr/>
        </p:nvSpPr>
        <p:spPr>
          <a:xfrm>
            <a:off x="559722" y="6097258"/>
            <a:ext cx="1333783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洞察用户行为</a:t>
            </a:r>
          </a:p>
        </p:txBody>
      </p:sp>
      <p:sp>
        <p:nvSpPr>
          <p:cNvPr id="20" name="圆角矩形 109">
            <a:extLst>
              <a:ext uri="{FF2B5EF4-FFF2-40B4-BE49-F238E27FC236}">
                <a16:creationId xmlns:a16="http://schemas.microsoft.com/office/drawing/2014/main" id="{65CCDBC4-9900-6ACC-CA30-C36924D9DED4}"/>
              </a:ext>
            </a:extLst>
          </p:cNvPr>
          <p:cNvSpPr/>
          <p:nvPr/>
        </p:nvSpPr>
        <p:spPr>
          <a:xfrm>
            <a:off x="3573365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76427AA-6DA2-B416-1A2B-45A3FC279D65}"/>
              </a:ext>
            </a:extLst>
          </p:cNvPr>
          <p:cNvSpPr txBox="1"/>
          <p:nvPr/>
        </p:nvSpPr>
        <p:spPr>
          <a:xfrm>
            <a:off x="3654256" y="6024161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数据标签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22" name="圆角矩形 109">
            <a:extLst>
              <a:ext uri="{FF2B5EF4-FFF2-40B4-BE49-F238E27FC236}">
                <a16:creationId xmlns:a16="http://schemas.microsoft.com/office/drawing/2014/main" id="{492BD0DC-1C7B-B909-C570-A7F035D368B1}"/>
              </a:ext>
            </a:extLst>
          </p:cNvPr>
          <p:cNvSpPr/>
          <p:nvPr/>
        </p:nvSpPr>
        <p:spPr>
          <a:xfrm>
            <a:off x="4344688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623F3F8-8E39-5A80-883D-B11247527D54}"/>
              </a:ext>
            </a:extLst>
          </p:cNvPr>
          <p:cNvSpPr txBox="1"/>
          <p:nvPr/>
        </p:nvSpPr>
        <p:spPr>
          <a:xfrm>
            <a:off x="4425579" y="6024161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浏览习惯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26" name="圆角矩形 109">
            <a:extLst>
              <a:ext uri="{FF2B5EF4-FFF2-40B4-BE49-F238E27FC236}">
                <a16:creationId xmlns:a16="http://schemas.microsoft.com/office/drawing/2014/main" id="{459D17D8-3717-8114-90E5-2B40ADD66853}"/>
              </a:ext>
            </a:extLst>
          </p:cNvPr>
          <p:cNvSpPr/>
          <p:nvPr/>
        </p:nvSpPr>
        <p:spPr>
          <a:xfrm>
            <a:off x="5114125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D586AD5-DAC5-762B-2FDF-0E1F83E2BE36}"/>
              </a:ext>
            </a:extLst>
          </p:cNvPr>
          <p:cNvSpPr txBox="1"/>
          <p:nvPr/>
        </p:nvSpPr>
        <p:spPr>
          <a:xfrm>
            <a:off x="5195016" y="6117264"/>
            <a:ext cx="517392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……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30" name="圆角矩形 109">
            <a:extLst>
              <a:ext uri="{FF2B5EF4-FFF2-40B4-BE49-F238E27FC236}">
                <a16:creationId xmlns:a16="http://schemas.microsoft.com/office/drawing/2014/main" id="{187E330C-ED99-8D2B-EC7D-0952E1582764}"/>
              </a:ext>
            </a:extLst>
          </p:cNvPr>
          <p:cNvSpPr/>
          <p:nvPr/>
        </p:nvSpPr>
        <p:spPr>
          <a:xfrm>
            <a:off x="7834519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EE52EB0-E6F7-4BB7-66C4-12CA54FF87D4}"/>
              </a:ext>
            </a:extLst>
          </p:cNvPr>
          <p:cNvSpPr txBox="1"/>
          <p:nvPr/>
        </p:nvSpPr>
        <p:spPr>
          <a:xfrm>
            <a:off x="7915410" y="6117264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实用</a:t>
            </a:r>
          </a:p>
        </p:txBody>
      </p:sp>
      <p:sp>
        <p:nvSpPr>
          <p:cNvPr id="38" name="圆角矩形 109">
            <a:extLst>
              <a:ext uri="{FF2B5EF4-FFF2-40B4-BE49-F238E27FC236}">
                <a16:creationId xmlns:a16="http://schemas.microsoft.com/office/drawing/2014/main" id="{DE985123-7999-16CC-C06E-BA400157301A}"/>
              </a:ext>
            </a:extLst>
          </p:cNvPr>
          <p:cNvSpPr/>
          <p:nvPr/>
        </p:nvSpPr>
        <p:spPr>
          <a:xfrm>
            <a:off x="8622865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E86E4AC-7F85-5634-1D7F-A0F21AA7138A}"/>
              </a:ext>
            </a:extLst>
          </p:cNvPr>
          <p:cNvSpPr txBox="1"/>
          <p:nvPr/>
        </p:nvSpPr>
        <p:spPr>
          <a:xfrm>
            <a:off x="8703756" y="6117264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查看</a:t>
            </a:r>
          </a:p>
        </p:txBody>
      </p:sp>
      <p:sp>
        <p:nvSpPr>
          <p:cNvPr id="43" name="圆角矩形 109">
            <a:extLst>
              <a:ext uri="{FF2B5EF4-FFF2-40B4-BE49-F238E27FC236}">
                <a16:creationId xmlns:a16="http://schemas.microsoft.com/office/drawing/2014/main" id="{F04271C5-C6AD-BD7B-550E-703E2BDBC4D4}"/>
              </a:ext>
            </a:extLst>
          </p:cNvPr>
          <p:cNvSpPr/>
          <p:nvPr/>
        </p:nvSpPr>
        <p:spPr>
          <a:xfrm>
            <a:off x="9397868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C3D4097-7362-5A2F-2E4E-B94BEEE1ABBE}"/>
              </a:ext>
            </a:extLst>
          </p:cNvPr>
          <p:cNvSpPr txBox="1"/>
          <p:nvPr/>
        </p:nvSpPr>
        <p:spPr>
          <a:xfrm>
            <a:off x="9478759" y="6117264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客服</a:t>
            </a:r>
          </a:p>
        </p:txBody>
      </p:sp>
      <p:sp>
        <p:nvSpPr>
          <p:cNvPr id="47" name="圆角矩形 109">
            <a:extLst>
              <a:ext uri="{FF2B5EF4-FFF2-40B4-BE49-F238E27FC236}">
                <a16:creationId xmlns:a16="http://schemas.microsoft.com/office/drawing/2014/main" id="{C08FC75F-758E-1FF3-4539-E0F8DBF405A1}"/>
              </a:ext>
            </a:extLst>
          </p:cNvPr>
          <p:cNvSpPr/>
          <p:nvPr/>
        </p:nvSpPr>
        <p:spPr>
          <a:xfrm>
            <a:off x="10167305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010C4F5-B256-AA74-B13E-5DDB9999F2A2}"/>
              </a:ext>
            </a:extLst>
          </p:cNvPr>
          <p:cNvSpPr txBox="1"/>
          <p:nvPr/>
        </p:nvSpPr>
        <p:spPr>
          <a:xfrm>
            <a:off x="10248196" y="6117264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售后</a:t>
            </a:r>
          </a:p>
        </p:txBody>
      </p:sp>
      <p:sp>
        <p:nvSpPr>
          <p:cNvPr id="54" name="圆角矩形 109">
            <a:extLst>
              <a:ext uri="{FF2B5EF4-FFF2-40B4-BE49-F238E27FC236}">
                <a16:creationId xmlns:a16="http://schemas.microsoft.com/office/drawing/2014/main" id="{E3419BF4-EC0F-EB4B-8BC3-FBA6CC726BC8}"/>
              </a:ext>
            </a:extLst>
          </p:cNvPr>
          <p:cNvSpPr/>
          <p:nvPr/>
        </p:nvSpPr>
        <p:spPr>
          <a:xfrm>
            <a:off x="10925399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0CB3356-72B9-5EA6-5551-B5463A62E30D}"/>
              </a:ext>
            </a:extLst>
          </p:cNvPr>
          <p:cNvSpPr txBox="1"/>
          <p:nvPr/>
        </p:nvSpPr>
        <p:spPr>
          <a:xfrm>
            <a:off x="11006290" y="6117264"/>
            <a:ext cx="517392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……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56" name="圆角矩形 109">
            <a:extLst>
              <a:ext uri="{FF2B5EF4-FFF2-40B4-BE49-F238E27FC236}">
                <a16:creationId xmlns:a16="http://schemas.microsoft.com/office/drawing/2014/main" id="{41387808-16E8-62B4-4748-3DA96903103B}"/>
              </a:ext>
            </a:extLst>
          </p:cNvPr>
          <p:cNvSpPr/>
          <p:nvPr/>
        </p:nvSpPr>
        <p:spPr>
          <a:xfrm>
            <a:off x="1922654" y="5974148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7D20FA9-12BF-3051-EF9E-C2599A6F7DF0}"/>
              </a:ext>
            </a:extLst>
          </p:cNvPr>
          <p:cNvSpPr txBox="1"/>
          <p:nvPr/>
        </p:nvSpPr>
        <p:spPr>
          <a:xfrm>
            <a:off x="2003545" y="6024161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触达界面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61" name="圆角矩形 45">
            <a:extLst>
              <a:ext uri="{FF2B5EF4-FFF2-40B4-BE49-F238E27FC236}">
                <a16:creationId xmlns:a16="http://schemas.microsoft.com/office/drawing/2014/main" id="{CC10A028-5E1D-134F-D3F9-C5256B9E712C}"/>
              </a:ext>
            </a:extLst>
          </p:cNvPr>
          <p:cNvSpPr/>
          <p:nvPr/>
        </p:nvSpPr>
        <p:spPr>
          <a:xfrm>
            <a:off x="9907835" y="2912782"/>
            <a:ext cx="1728000" cy="404864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线索运营管理</a:t>
            </a:r>
          </a:p>
        </p:txBody>
      </p:sp>
      <p:sp>
        <p:nvSpPr>
          <p:cNvPr id="77" name="圆角矩形 45">
            <a:extLst>
              <a:ext uri="{FF2B5EF4-FFF2-40B4-BE49-F238E27FC236}">
                <a16:creationId xmlns:a16="http://schemas.microsoft.com/office/drawing/2014/main" id="{464A3558-3FA3-DA4D-B815-80E929A8BBA1}"/>
              </a:ext>
            </a:extLst>
          </p:cNvPr>
          <p:cNvSpPr/>
          <p:nvPr/>
        </p:nvSpPr>
        <p:spPr>
          <a:xfrm>
            <a:off x="7315266" y="4358636"/>
            <a:ext cx="2268924" cy="1332091"/>
          </a:xfrm>
          <a:prstGeom prst="roundRect">
            <a:avLst>
              <a:gd name="adj" fmla="val 10493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4C85F97-3467-4A0F-E1CE-9B6091351492}"/>
              </a:ext>
            </a:extLst>
          </p:cNvPr>
          <p:cNvSpPr txBox="1"/>
          <p:nvPr/>
        </p:nvSpPr>
        <p:spPr>
          <a:xfrm>
            <a:off x="7498614" y="4554048"/>
            <a:ext cx="1024639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600" b="1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defRPr>
            </a:lvl1pPr>
          </a:lstStyle>
          <a:p>
            <a:r>
              <a:rPr lang="zh-CN" altLang="en-US" b="0" dirty="0"/>
              <a:t>裂变传播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E8C1A30F-F8CC-9518-2AC0-1AB8C5E6A903}"/>
              </a:ext>
            </a:extLst>
          </p:cNvPr>
          <p:cNvSpPr txBox="1"/>
          <p:nvPr/>
        </p:nvSpPr>
        <p:spPr>
          <a:xfrm>
            <a:off x="7496715" y="4910152"/>
            <a:ext cx="1945668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defRPr>
            </a:lvl1pPr>
          </a:lstStyle>
          <a:p>
            <a:r>
              <a:rPr lang="zh-CN" altLang="en-US" dirty="0"/>
              <a:t>专业运营策划，助力机构低成本获取流量，引爆用户增长量，实现快速裂变传播</a:t>
            </a:r>
          </a:p>
        </p:txBody>
      </p:sp>
      <p:sp>
        <p:nvSpPr>
          <p:cNvPr id="80" name="圆角矩形 45">
            <a:extLst>
              <a:ext uri="{FF2B5EF4-FFF2-40B4-BE49-F238E27FC236}">
                <a16:creationId xmlns:a16="http://schemas.microsoft.com/office/drawing/2014/main" id="{8CAD3FA2-70B4-6BF0-9BAD-C9EEBF1F52CE}"/>
              </a:ext>
            </a:extLst>
          </p:cNvPr>
          <p:cNvSpPr/>
          <p:nvPr/>
        </p:nvSpPr>
        <p:spPr>
          <a:xfrm>
            <a:off x="9907835" y="3467098"/>
            <a:ext cx="1728000" cy="404864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精准触达意向学员</a:t>
            </a:r>
          </a:p>
        </p:txBody>
      </p:sp>
      <p:sp>
        <p:nvSpPr>
          <p:cNvPr id="86" name="圆角矩形 45">
            <a:extLst>
              <a:ext uri="{FF2B5EF4-FFF2-40B4-BE49-F238E27FC236}">
                <a16:creationId xmlns:a16="http://schemas.microsoft.com/office/drawing/2014/main" id="{64CDD23D-0D3A-C8BB-1341-59E395FE3937}"/>
              </a:ext>
            </a:extLst>
          </p:cNvPr>
          <p:cNvSpPr/>
          <p:nvPr/>
        </p:nvSpPr>
        <p:spPr>
          <a:xfrm>
            <a:off x="9907835" y="3995061"/>
            <a:ext cx="1728000" cy="521389"/>
          </a:xfrm>
          <a:prstGeom prst="roundRect">
            <a:avLst>
              <a:gd name="adj" fmla="val 11412"/>
            </a:avLst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获取核心用户意向信息</a:t>
            </a:r>
          </a:p>
        </p:txBody>
      </p:sp>
      <p:sp>
        <p:nvSpPr>
          <p:cNvPr id="88" name="圆角矩形 45">
            <a:extLst>
              <a:ext uri="{FF2B5EF4-FFF2-40B4-BE49-F238E27FC236}">
                <a16:creationId xmlns:a16="http://schemas.microsoft.com/office/drawing/2014/main" id="{00A9CE23-B47F-9BC3-33C7-233069F3F786}"/>
              </a:ext>
            </a:extLst>
          </p:cNvPr>
          <p:cNvSpPr/>
          <p:nvPr/>
        </p:nvSpPr>
        <p:spPr>
          <a:xfrm>
            <a:off x="9907835" y="4643626"/>
            <a:ext cx="1728000" cy="404864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沟通建立信任</a:t>
            </a:r>
          </a:p>
        </p:txBody>
      </p:sp>
      <p:sp>
        <p:nvSpPr>
          <p:cNvPr id="91" name="圆角矩形 45">
            <a:extLst>
              <a:ext uri="{FF2B5EF4-FFF2-40B4-BE49-F238E27FC236}">
                <a16:creationId xmlns:a16="http://schemas.microsoft.com/office/drawing/2014/main" id="{DA016354-1AEB-98A7-5ACF-CCACBA8DEF01}"/>
              </a:ext>
            </a:extLst>
          </p:cNvPr>
          <p:cNvSpPr/>
          <p:nvPr/>
        </p:nvSpPr>
        <p:spPr>
          <a:xfrm>
            <a:off x="9907835" y="5166351"/>
            <a:ext cx="1728000" cy="521389"/>
          </a:xfrm>
          <a:prstGeom prst="roundRect">
            <a:avLst>
              <a:gd name="adj" fmla="val 13164"/>
            </a:avLst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私域运营客户</a:t>
            </a:r>
            <a:endParaRPr lang="en-US" altLang="zh-CN" sz="11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价值沉淀</a:t>
            </a:r>
            <a:endParaRPr lang="en-US" altLang="zh-CN" sz="11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08" name="圆角矩形 107">
            <a:extLst>
              <a:ext uri="{FF2B5EF4-FFF2-40B4-BE49-F238E27FC236}">
                <a16:creationId xmlns:a16="http://schemas.microsoft.com/office/drawing/2014/main" id="{A9EEA229-58F3-83F0-9A58-77636A829389}"/>
              </a:ext>
            </a:extLst>
          </p:cNvPr>
          <p:cNvSpPr/>
          <p:nvPr/>
        </p:nvSpPr>
        <p:spPr>
          <a:xfrm>
            <a:off x="5493370" y="2913882"/>
            <a:ext cx="1436370" cy="1296384"/>
          </a:xfrm>
          <a:prstGeom prst="roundRect">
            <a:avLst>
              <a:gd name="adj" fmla="val 8986"/>
            </a:avLst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公众号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小程序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朋友圈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社交群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7EDD5C29-E1CF-D17C-C81D-F547EA3F4BE8}"/>
              </a:ext>
            </a:extLst>
          </p:cNvPr>
          <p:cNvSpPr txBox="1"/>
          <p:nvPr/>
        </p:nvSpPr>
        <p:spPr>
          <a:xfrm>
            <a:off x="5084097" y="3224509"/>
            <a:ext cx="33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204BCD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用户接触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6CCFCD1D-4909-2075-A267-7C6A8E494C2A}"/>
              </a:ext>
            </a:extLst>
          </p:cNvPr>
          <p:cNvSpPr txBox="1"/>
          <p:nvPr/>
        </p:nvSpPr>
        <p:spPr>
          <a:xfrm>
            <a:off x="5084097" y="4587884"/>
            <a:ext cx="33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204BCD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具体内容</a:t>
            </a:r>
          </a:p>
        </p:txBody>
      </p:sp>
      <p:sp>
        <p:nvSpPr>
          <p:cNvPr id="126" name="圆角矩形 45">
            <a:extLst>
              <a:ext uri="{FF2B5EF4-FFF2-40B4-BE49-F238E27FC236}">
                <a16:creationId xmlns:a16="http://schemas.microsoft.com/office/drawing/2014/main" id="{76F0AEAB-8211-9C21-4DE4-49094E0AE6FB}"/>
              </a:ext>
            </a:extLst>
          </p:cNvPr>
          <p:cNvSpPr/>
          <p:nvPr/>
        </p:nvSpPr>
        <p:spPr>
          <a:xfrm>
            <a:off x="7315266" y="2913881"/>
            <a:ext cx="2268924" cy="1283311"/>
          </a:xfrm>
          <a:prstGeom prst="roundRect">
            <a:avLst>
              <a:gd name="adj" fmla="val 10493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A5C3D48-B5CB-F4AE-09DB-26A512BFADC6}"/>
              </a:ext>
            </a:extLst>
          </p:cNvPr>
          <p:cNvSpPr txBox="1"/>
          <p:nvPr/>
        </p:nvSpPr>
        <p:spPr>
          <a:xfrm>
            <a:off x="7503752" y="3060718"/>
            <a:ext cx="1024640" cy="33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建立信任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8013F58-FB7D-B725-2A1D-933F04D95352}"/>
              </a:ext>
            </a:extLst>
          </p:cNvPr>
          <p:cNvSpPr txBox="1"/>
          <p:nvPr/>
        </p:nvSpPr>
        <p:spPr>
          <a:xfrm>
            <a:off x="7503752" y="3412523"/>
            <a:ext cx="1866953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提供营销名片，速与学员建立内容营销，建立信任，精准有效运营转化</a:t>
            </a:r>
          </a:p>
        </p:txBody>
      </p:sp>
      <p:sp>
        <p:nvSpPr>
          <p:cNvPr id="135" name="圆角矩形 134">
            <a:extLst>
              <a:ext uri="{FF2B5EF4-FFF2-40B4-BE49-F238E27FC236}">
                <a16:creationId xmlns:a16="http://schemas.microsoft.com/office/drawing/2014/main" id="{D21C4106-1810-B8A6-09D8-CF213CDDA68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509099" y="4370950"/>
            <a:ext cx="1420641" cy="281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签到有礼</a:t>
            </a:r>
          </a:p>
        </p:txBody>
      </p:sp>
      <p:sp>
        <p:nvSpPr>
          <p:cNvPr id="136" name="圆角矩形 135">
            <a:extLst>
              <a:ext uri="{FF2B5EF4-FFF2-40B4-BE49-F238E27FC236}">
                <a16:creationId xmlns:a16="http://schemas.microsoft.com/office/drawing/2014/main" id="{3E9AA3EF-92CB-3739-7931-6EA26B66EEC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509099" y="4698210"/>
            <a:ext cx="1420641" cy="281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试用工具</a:t>
            </a:r>
          </a:p>
        </p:txBody>
      </p:sp>
      <p:sp>
        <p:nvSpPr>
          <p:cNvPr id="137" name="圆角矩形 136">
            <a:extLst>
              <a:ext uri="{FF2B5EF4-FFF2-40B4-BE49-F238E27FC236}">
                <a16:creationId xmlns:a16="http://schemas.microsoft.com/office/drawing/2014/main" id="{76ACA0A8-68C5-E962-E7BC-33D667E129F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509099" y="5025470"/>
            <a:ext cx="1420641" cy="281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营销活动</a:t>
            </a:r>
          </a:p>
        </p:txBody>
      </p:sp>
      <p:sp>
        <p:nvSpPr>
          <p:cNvPr id="138" name="圆角矩形 137">
            <a:extLst>
              <a:ext uri="{FF2B5EF4-FFF2-40B4-BE49-F238E27FC236}">
                <a16:creationId xmlns:a16="http://schemas.microsoft.com/office/drawing/2014/main" id="{48D8F243-9C3A-9B57-AA40-0238565CB49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509099" y="5343104"/>
            <a:ext cx="1420641" cy="281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精品课程</a:t>
            </a:r>
          </a:p>
        </p:txBody>
      </p:sp>
      <p:sp>
        <p:nvSpPr>
          <p:cNvPr id="146" name="矩形: 圆角 160">
            <a:extLst>
              <a:ext uri="{FF2B5EF4-FFF2-40B4-BE49-F238E27FC236}">
                <a16:creationId xmlns:a16="http://schemas.microsoft.com/office/drawing/2014/main" id="{94F83C2C-AF57-7FAC-859B-F456D6F2050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6624" y="2993083"/>
            <a:ext cx="1821185" cy="12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147" name="矩形: 圆角 161">
            <a:extLst>
              <a:ext uri="{FF2B5EF4-FFF2-40B4-BE49-F238E27FC236}">
                <a16:creationId xmlns:a16="http://schemas.microsoft.com/office/drawing/2014/main" id="{AC26293A-0F6C-02FA-DCB9-A73B5095869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42310" y="3161076"/>
            <a:ext cx="1409811" cy="2443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组织架构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8DF046BE-C148-0E2A-2B33-91C5218E3093}"/>
              </a:ext>
            </a:extLst>
          </p:cNvPr>
          <p:cNvSpPr txBox="1"/>
          <p:nvPr/>
        </p:nvSpPr>
        <p:spPr>
          <a:xfrm>
            <a:off x="805644" y="3564734"/>
            <a:ext cx="1500732" cy="283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事业部</a:t>
            </a:r>
            <a:r>
              <a:rPr lang="en-US" altLang="zh-CN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+</a:t>
            </a: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行业双线制</a:t>
            </a:r>
          </a:p>
        </p:txBody>
      </p:sp>
      <p:sp>
        <p:nvSpPr>
          <p:cNvPr id="149" name="矩形: 圆角 160">
            <a:extLst>
              <a:ext uri="{FF2B5EF4-FFF2-40B4-BE49-F238E27FC236}">
                <a16:creationId xmlns:a16="http://schemas.microsoft.com/office/drawing/2014/main" id="{FD30F25C-CF00-2D1A-6135-92CE294C4C9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677180" y="2993083"/>
            <a:ext cx="1821185" cy="12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150" name="矩形: 圆角 161">
            <a:extLst>
              <a:ext uri="{FF2B5EF4-FFF2-40B4-BE49-F238E27FC236}">
                <a16:creationId xmlns:a16="http://schemas.microsoft.com/office/drawing/2014/main" id="{1FDDEF54-E89F-EE3E-1109-FEF8ABEE0B0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882866" y="3161076"/>
            <a:ext cx="1409811" cy="2443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组织架构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ADA88EE9-31B6-D676-1062-6BE46F650809}"/>
              </a:ext>
            </a:extLst>
          </p:cNvPr>
          <p:cNvSpPr txBox="1"/>
          <p:nvPr/>
        </p:nvSpPr>
        <p:spPr>
          <a:xfrm>
            <a:off x="2846200" y="3564734"/>
            <a:ext cx="1500732" cy="283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事业部</a:t>
            </a:r>
            <a:r>
              <a:rPr lang="en-US" altLang="zh-CN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+</a:t>
            </a: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行业双线制</a:t>
            </a:r>
          </a:p>
        </p:txBody>
      </p:sp>
      <p:sp>
        <p:nvSpPr>
          <p:cNvPr id="152" name="矩形: 圆角 160">
            <a:extLst>
              <a:ext uri="{FF2B5EF4-FFF2-40B4-BE49-F238E27FC236}">
                <a16:creationId xmlns:a16="http://schemas.microsoft.com/office/drawing/2014/main" id="{C4165104-D5EC-E15D-F4DC-524EBF7F0E4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6624" y="4359870"/>
            <a:ext cx="1821185" cy="12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153" name="矩形: 圆角 161">
            <a:extLst>
              <a:ext uri="{FF2B5EF4-FFF2-40B4-BE49-F238E27FC236}">
                <a16:creationId xmlns:a16="http://schemas.microsoft.com/office/drawing/2014/main" id="{E3755AFE-EB51-F1E7-2444-926173D345E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842310" y="4527863"/>
            <a:ext cx="1409811" cy="2443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组织架构</a:t>
            </a: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411840B1-0D0B-A510-9ABA-B9C16F72DE93}"/>
              </a:ext>
            </a:extLst>
          </p:cNvPr>
          <p:cNvSpPr txBox="1"/>
          <p:nvPr/>
        </p:nvSpPr>
        <p:spPr>
          <a:xfrm>
            <a:off x="805644" y="4931521"/>
            <a:ext cx="1500732" cy="283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事业部</a:t>
            </a:r>
            <a:r>
              <a:rPr lang="en-US" altLang="zh-CN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+</a:t>
            </a: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行业双线制</a:t>
            </a:r>
          </a:p>
        </p:txBody>
      </p:sp>
      <p:sp>
        <p:nvSpPr>
          <p:cNvPr id="164" name="矩形: 圆角 160">
            <a:extLst>
              <a:ext uri="{FF2B5EF4-FFF2-40B4-BE49-F238E27FC236}">
                <a16:creationId xmlns:a16="http://schemas.microsoft.com/office/drawing/2014/main" id="{8625B0E9-8A01-38F8-3FBA-201647ED3079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677180" y="4359870"/>
            <a:ext cx="1821185" cy="12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165" name="矩形: 圆角 161">
            <a:extLst>
              <a:ext uri="{FF2B5EF4-FFF2-40B4-BE49-F238E27FC236}">
                <a16:creationId xmlns:a16="http://schemas.microsoft.com/office/drawing/2014/main" id="{0440E090-E605-3659-C43B-B69FE1E0DEE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882866" y="4527863"/>
            <a:ext cx="1409811" cy="2443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组织架构</a:t>
            </a: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FDAFB5C2-F30C-872D-FAC2-1F61008536F2}"/>
              </a:ext>
            </a:extLst>
          </p:cNvPr>
          <p:cNvSpPr txBox="1"/>
          <p:nvPr/>
        </p:nvSpPr>
        <p:spPr>
          <a:xfrm>
            <a:off x="2846200" y="4931521"/>
            <a:ext cx="1500732" cy="283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事业部</a:t>
            </a:r>
            <a:r>
              <a:rPr lang="en-US" altLang="zh-CN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+</a:t>
            </a: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行业双线制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45B80E5D-64BB-54E7-6751-2DEAD070F6B7}"/>
              </a:ext>
            </a:extLst>
          </p:cNvPr>
          <p:cNvSpPr txBox="1"/>
          <p:nvPr/>
        </p:nvSpPr>
        <p:spPr>
          <a:xfrm>
            <a:off x="6328497" y="6097258"/>
            <a:ext cx="1333783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打造一流服务</a:t>
            </a:r>
          </a:p>
        </p:txBody>
      </p:sp>
      <p:sp>
        <p:nvSpPr>
          <p:cNvPr id="170" name="任意形状 169">
            <a:extLst>
              <a:ext uri="{FF2B5EF4-FFF2-40B4-BE49-F238E27FC236}">
                <a16:creationId xmlns:a16="http://schemas.microsoft.com/office/drawing/2014/main" id="{82C8D276-9A4C-BE81-223F-5BD20F609327}"/>
              </a:ext>
            </a:extLst>
          </p:cNvPr>
          <p:cNvSpPr/>
          <p:nvPr/>
        </p:nvSpPr>
        <p:spPr>
          <a:xfrm rot="5400000">
            <a:off x="6927758" y="3501774"/>
            <a:ext cx="420693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71" name="任意形状 170">
            <a:extLst>
              <a:ext uri="{FF2B5EF4-FFF2-40B4-BE49-F238E27FC236}">
                <a16:creationId xmlns:a16="http://schemas.microsoft.com/office/drawing/2014/main" id="{33ED21FD-CA76-2B20-2E8F-CC575D237CC0}"/>
              </a:ext>
            </a:extLst>
          </p:cNvPr>
          <p:cNvSpPr/>
          <p:nvPr/>
        </p:nvSpPr>
        <p:spPr>
          <a:xfrm rot="5400000">
            <a:off x="6927758" y="4926314"/>
            <a:ext cx="420693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72" name="任意形状 171">
            <a:extLst>
              <a:ext uri="{FF2B5EF4-FFF2-40B4-BE49-F238E27FC236}">
                <a16:creationId xmlns:a16="http://schemas.microsoft.com/office/drawing/2014/main" id="{11D60657-7FEE-89A1-F680-DADCCF962879}"/>
              </a:ext>
            </a:extLst>
          </p:cNvPr>
          <p:cNvSpPr/>
          <p:nvPr/>
        </p:nvSpPr>
        <p:spPr>
          <a:xfrm rot="5400000">
            <a:off x="9526579" y="4146669"/>
            <a:ext cx="420693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>
            <p:custDataLst>
              <p:tags r:id="rId1"/>
            </p:custDataLst>
          </p:nvPr>
        </p:nvSpPr>
        <p:spPr>
          <a:xfrm>
            <a:off x="679450" y="876078"/>
            <a:ext cx="10832465" cy="606425"/>
          </a:xfrm>
          <a:prstGeom prst="triangle">
            <a:avLst>
              <a:gd name="adj" fmla="val 4990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9" name="圆角矩形 28"/>
          <p:cNvSpPr/>
          <p:nvPr>
            <p:custDataLst>
              <p:tags r:id="rId2"/>
            </p:custDataLst>
          </p:nvPr>
        </p:nvSpPr>
        <p:spPr>
          <a:xfrm>
            <a:off x="679450" y="1627146"/>
            <a:ext cx="5359066" cy="4832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683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目标</a:t>
            </a:r>
            <a:r>
              <a:rPr lang="en-US" altLang="zh-CN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：提升品牌知名度</a:t>
            </a:r>
          </a:p>
        </p:txBody>
      </p:sp>
      <p:sp>
        <p:nvSpPr>
          <p:cNvPr id="32" name="圆角矩形 31"/>
          <p:cNvSpPr/>
          <p:nvPr>
            <p:custDataLst>
              <p:tags r:id="rId3"/>
            </p:custDataLst>
          </p:nvPr>
        </p:nvSpPr>
        <p:spPr>
          <a:xfrm>
            <a:off x="679450" y="2216450"/>
            <a:ext cx="661035" cy="19827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策略</a:t>
            </a:r>
          </a:p>
        </p:txBody>
      </p:sp>
      <p:sp>
        <p:nvSpPr>
          <p:cNvPr id="83" name="圆角矩形 82"/>
          <p:cNvSpPr/>
          <p:nvPr>
            <p:custDataLst>
              <p:tags r:id="rId4"/>
            </p:custDataLst>
          </p:nvPr>
        </p:nvSpPr>
        <p:spPr>
          <a:xfrm>
            <a:off x="679450" y="4332670"/>
            <a:ext cx="636270" cy="4635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运营阶段</a:t>
            </a:r>
          </a:p>
        </p:txBody>
      </p:sp>
      <p:sp>
        <p:nvSpPr>
          <p:cNvPr id="101" name="圆角矩形 100"/>
          <p:cNvSpPr/>
          <p:nvPr>
            <p:custDataLst>
              <p:tags r:id="rId5"/>
            </p:custDataLst>
          </p:nvPr>
        </p:nvSpPr>
        <p:spPr>
          <a:xfrm>
            <a:off x="679450" y="4878535"/>
            <a:ext cx="636270" cy="1315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营销</a:t>
            </a:r>
            <a:endParaRPr lang="en-US" altLang="zh-CN" sz="11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价值链设计</a:t>
            </a:r>
          </a:p>
        </p:txBody>
      </p:sp>
      <p:sp>
        <p:nvSpPr>
          <p:cNvPr id="109" name="圆角矩形 108"/>
          <p:cNvSpPr/>
          <p:nvPr>
            <p:custDataLst>
              <p:tags r:id="rId6"/>
            </p:custDataLst>
          </p:nvPr>
        </p:nvSpPr>
        <p:spPr>
          <a:xfrm>
            <a:off x="679450" y="6271390"/>
            <a:ext cx="636270" cy="3917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数字</a:t>
            </a:r>
            <a:endParaRPr lang="en-US" altLang="zh-CN" sz="11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支撑</a:t>
            </a:r>
          </a:p>
        </p:txBody>
      </p:sp>
      <p:sp>
        <p:nvSpPr>
          <p:cNvPr id="110" name="圆角矩形 109"/>
          <p:cNvSpPr/>
          <p:nvPr>
            <p:custDataLst>
              <p:tags r:id="rId7"/>
            </p:custDataLst>
          </p:nvPr>
        </p:nvSpPr>
        <p:spPr>
          <a:xfrm>
            <a:off x="1381125" y="6286195"/>
            <a:ext cx="1979930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用户统一身份识别</a:t>
            </a:r>
          </a:p>
        </p:txBody>
      </p:sp>
      <p:sp>
        <p:nvSpPr>
          <p:cNvPr id="111" name="圆角矩形 110"/>
          <p:cNvSpPr/>
          <p:nvPr>
            <p:custDataLst>
              <p:tags r:id="rId8"/>
            </p:custDataLst>
          </p:nvPr>
        </p:nvSpPr>
        <p:spPr>
          <a:xfrm>
            <a:off x="3415030" y="6286195"/>
            <a:ext cx="1979930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用户画像与标签体系</a:t>
            </a:r>
          </a:p>
        </p:txBody>
      </p:sp>
      <p:sp>
        <p:nvSpPr>
          <p:cNvPr id="112" name="圆角矩形 111"/>
          <p:cNvSpPr/>
          <p:nvPr>
            <p:custDataLst>
              <p:tags r:id="rId9"/>
            </p:custDataLst>
          </p:nvPr>
        </p:nvSpPr>
        <p:spPr>
          <a:xfrm>
            <a:off x="5448935" y="6286195"/>
            <a:ext cx="1979930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线上线下触点</a:t>
            </a:r>
          </a:p>
        </p:txBody>
      </p:sp>
      <p:sp>
        <p:nvSpPr>
          <p:cNvPr id="113" name="圆角矩形 112"/>
          <p:cNvSpPr/>
          <p:nvPr>
            <p:custDataLst>
              <p:tags r:id="rId10"/>
            </p:custDataLst>
          </p:nvPr>
        </p:nvSpPr>
        <p:spPr>
          <a:xfrm>
            <a:off x="7482205" y="6286195"/>
            <a:ext cx="1979930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激活营销渠道：线上</a:t>
            </a:r>
            <a:r>
              <a:rPr lang="en-US" altLang="zh-CN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/</a:t>
            </a: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线下</a:t>
            </a:r>
          </a:p>
        </p:txBody>
      </p:sp>
      <p:sp>
        <p:nvSpPr>
          <p:cNvPr id="114" name="圆角矩形 113"/>
          <p:cNvSpPr/>
          <p:nvPr>
            <p:custDataLst>
              <p:tags r:id="rId11"/>
            </p:custDataLst>
          </p:nvPr>
        </p:nvSpPr>
        <p:spPr>
          <a:xfrm>
            <a:off x="9516110" y="6286195"/>
            <a:ext cx="1979930" cy="391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数据智能分析</a:t>
            </a:r>
          </a:p>
        </p:txBody>
      </p:sp>
      <p:sp>
        <p:nvSpPr>
          <p:cNvPr id="28" name="TextBox 32"/>
          <p:cNvSpPr txBox="1"/>
          <p:nvPr>
            <p:custDataLst>
              <p:tags r:id="rId12"/>
            </p:custDataLst>
          </p:nvPr>
        </p:nvSpPr>
        <p:spPr>
          <a:xfrm>
            <a:off x="4404995" y="1022170"/>
            <a:ext cx="3241040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消费品行业数字化营销及运营体系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76D5500-6036-EE0E-CB60-05F2B579973A}"/>
              </a:ext>
            </a:extLst>
          </p:cNvPr>
          <p:cNvSpPr txBox="1"/>
          <p:nvPr/>
        </p:nvSpPr>
        <p:spPr>
          <a:xfrm>
            <a:off x="488874" y="16736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数字化营销战略屋</a:t>
            </a:r>
          </a:p>
        </p:txBody>
      </p:sp>
      <p:sp>
        <p:nvSpPr>
          <p:cNvPr id="5" name="矩形: 圆角 8">
            <a:extLst>
              <a:ext uri="{FF2B5EF4-FFF2-40B4-BE49-F238E27FC236}">
                <a16:creationId xmlns:a16="http://schemas.microsoft.com/office/drawing/2014/main" id="{55EE4CBA-85C7-45AD-7A54-9AD3361EFC1B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圆角矩形 24">
            <a:extLst>
              <a:ext uri="{FF2B5EF4-FFF2-40B4-BE49-F238E27FC236}">
                <a16:creationId xmlns:a16="http://schemas.microsoft.com/office/drawing/2014/main" id="{D4AE42A6-F894-012C-E88B-792B62E166C7}"/>
              </a:ext>
            </a:extLst>
          </p:cNvPr>
          <p:cNvSpPr/>
          <p:nvPr/>
        </p:nvSpPr>
        <p:spPr>
          <a:xfrm>
            <a:off x="1400175" y="4905605"/>
            <a:ext cx="2432050" cy="127444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9" name="圆角矩形 109">
            <a:extLst>
              <a:ext uri="{FF2B5EF4-FFF2-40B4-BE49-F238E27FC236}">
                <a16:creationId xmlns:a16="http://schemas.microsoft.com/office/drawing/2014/main" id="{F0B9F5D7-B613-5785-FC58-A7A1557133D4}"/>
              </a:ext>
            </a:extLst>
          </p:cNvPr>
          <p:cNvSpPr/>
          <p:nvPr/>
        </p:nvSpPr>
        <p:spPr>
          <a:xfrm>
            <a:off x="1400175" y="4906340"/>
            <a:ext cx="2432050" cy="36513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营销对象</a:t>
            </a:r>
          </a:p>
        </p:txBody>
      </p:sp>
      <p:sp>
        <p:nvSpPr>
          <p:cNvPr id="10" name="圆角矩形 24">
            <a:extLst>
              <a:ext uri="{FF2B5EF4-FFF2-40B4-BE49-F238E27FC236}">
                <a16:creationId xmlns:a16="http://schemas.microsoft.com/office/drawing/2014/main" id="{5CBFE1BB-83E1-3C81-3387-D508B8B24A2C}"/>
              </a:ext>
            </a:extLst>
          </p:cNvPr>
          <p:cNvSpPr/>
          <p:nvPr/>
        </p:nvSpPr>
        <p:spPr>
          <a:xfrm>
            <a:off x="3941244" y="4905605"/>
            <a:ext cx="2432050" cy="127444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圆角矩形 109">
            <a:extLst>
              <a:ext uri="{FF2B5EF4-FFF2-40B4-BE49-F238E27FC236}">
                <a16:creationId xmlns:a16="http://schemas.microsoft.com/office/drawing/2014/main" id="{C52ADBC4-BAEC-5F7A-4554-7438EE29EBBC}"/>
              </a:ext>
            </a:extLst>
          </p:cNvPr>
          <p:cNvSpPr/>
          <p:nvPr/>
        </p:nvSpPr>
        <p:spPr>
          <a:xfrm>
            <a:off x="3941244" y="4906340"/>
            <a:ext cx="2432050" cy="36513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营销内容</a:t>
            </a: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FDD459BF-780E-0C3D-CA08-3E8C2E290C1E}"/>
              </a:ext>
            </a:extLst>
          </p:cNvPr>
          <p:cNvSpPr/>
          <p:nvPr/>
        </p:nvSpPr>
        <p:spPr>
          <a:xfrm>
            <a:off x="6491938" y="4905605"/>
            <a:ext cx="2432050" cy="127444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" name="圆角矩形 109">
            <a:extLst>
              <a:ext uri="{FF2B5EF4-FFF2-40B4-BE49-F238E27FC236}">
                <a16:creationId xmlns:a16="http://schemas.microsoft.com/office/drawing/2014/main" id="{A01D7B39-402A-A6AB-3520-202D37BB0FA0}"/>
              </a:ext>
            </a:extLst>
          </p:cNvPr>
          <p:cNvSpPr/>
          <p:nvPr/>
        </p:nvSpPr>
        <p:spPr>
          <a:xfrm>
            <a:off x="6491938" y="4906340"/>
            <a:ext cx="2432050" cy="36513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营销渠道</a:t>
            </a:r>
          </a:p>
        </p:txBody>
      </p:sp>
      <p:sp>
        <p:nvSpPr>
          <p:cNvPr id="14" name="圆角矩形 24">
            <a:extLst>
              <a:ext uri="{FF2B5EF4-FFF2-40B4-BE49-F238E27FC236}">
                <a16:creationId xmlns:a16="http://schemas.microsoft.com/office/drawing/2014/main" id="{780E4FF1-1CDE-5653-F4B4-D6172E1BE181}"/>
              </a:ext>
            </a:extLst>
          </p:cNvPr>
          <p:cNvSpPr/>
          <p:nvPr/>
        </p:nvSpPr>
        <p:spPr>
          <a:xfrm>
            <a:off x="9052257" y="4905605"/>
            <a:ext cx="2432050" cy="127444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" name="圆角矩形 109">
            <a:extLst>
              <a:ext uri="{FF2B5EF4-FFF2-40B4-BE49-F238E27FC236}">
                <a16:creationId xmlns:a16="http://schemas.microsoft.com/office/drawing/2014/main" id="{51B32D0D-5DE2-4D56-177D-FE501318EBDE}"/>
              </a:ext>
            </a:extLst>
          </p:cNvPr>
          <p:cNvSpPr/>
          <p:nvPr/>
        </p:nvSpPr>
        <p:spPr>
          <a:xfrm>
            <a:off x="9052257" y="4906340"/>
            <a:ext cx="2432050" cy="36513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营销机制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18D5458-A5BB-955E-5B0B-7ECDDC5EA00D}"/>
              </a:ext>
            </a:extLst>
          </p:cNvPr>
          <p:cNvSpPr txBox="1"/>
          <p:nvPr/>
        </p:nvSpPr>
        <p:spPr>
          <a:xfrm>
            <a:off x="1412457" y="5307068"/>
            <a:ext cx="2400518" cy="78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品牌商</a:t>
            </a:r>
            <a:endParaRPr lang="en-US" altLang="zh-CN" sz="10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通过消费者生命周期管理用户画像及标签能力等聚合营销资源，兼容品牌差异化运营，形成更智能的决策能力与市场响应能力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CC0283-0267-CB45-168E-0A59A3303D7D}"/>
              </a:ext>
            </a:extLst>
          </p:cNvPr>
          <p:cNvSpPr txBox="1"/>
          <p:nvPr/>
        </p:nvSpPr>
        <p:spPr>
          <a:xfrm>
            <a:off x="3943901" y="5307068"/>
            <a:ext cx="2400518" cy="78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品牌商</a:t>
            </a:r>
            <a:endParaRPr lang="en-US" altLang="zh-CN" sz="10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通过消费者生命周期管理用户画像及标签能力等聚合营销资源，兼容品牌差异化运营，形成更智能的决策能力与市场响应能力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037592-7A7F-1CE4-44CB-C5915A93BF09}"/>
              </a:ext>
            </a:extLst>
          </p:cNvPr>
          <p:cNvSpPr txBox="1"/>
          <p:nvPr/>
        </p:nvSpPr>
        <p:spPr>
          <a:xfrm>
            <a:off x="6504221" y="5307068"/>
            <a:ext cx="2400518" cy="78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品牌商</a:t>
            </a:r>
            <a:endParaRPr lang="en-US" altLang="zh-CN" sz="10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通过消费者生命周期管理用户画像及标签能力等聚合营销资源，兼容品牌差异化运营，形成更智能的决策能力与市场响应能力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A4754ED-1EC1-9308-F337-073036061E43}"/>
              </a:ext>
            </a:extLst>
          </p:cNvPr>
          <p:cNvSpPr txBox="1"/>
          <p:nvPr/>
        </p:nvSpPr>
        <p:spPr>
          <a:xfrm>
            <a:off x="9045291" y="5307068"/>
            <a:ext cx="2400518" cy="78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品牌商</a:t>
            </a:r>
            <a:endParaRPr lang="en-US" altLang="zh-CN" sz="10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通过消费者生命周期管理用户画像及标签能力等聚合营销资源，兼容品牌差异化运营，形成更智能的决策能力与市场响应能力</a:t>
            </a: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776FD914-5BA0-DF82-3B3F-206F9CB0009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136974" y="1627146"/>
            <a:ext cx="5359066" cy="4832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683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目标</a:t>
            </a:r>
            <a:r>
              <a:rPr lang="en-US" altLang="zh-CN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：提升品牌忠诚度</a:t>
            </a:r>
          </a:p>
        </p:txBody>
      </p:sp>
      <p:sp>
        <p:nvSpPr>
          <p:cNvPr id="22" name="圆角矩形 24">
            <a:extLst>
              <a:ext uri="{FF2B5EF4-FFF2-40B4-BE49-F238E27FC236}">
                <a16:creationId xmlns:a16="http://schemas.microsoft.com/office/drawing/2014/main" id="{011CF8FA-F1D2-BC0B-35AF-3B3E51761AA9}"/>
              </a:ext>
            </a:extLst>
          </p:cNvPr>
          <p:cNvSpPr/>
          <p:nvPr/>
        </p:nvSpPr>
        <p:spPr>
          <a:xfrm>
            <a:off x="1400174" y="2229785"/>
            <a:ext cx="3203575" cy="198270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24" name="圆角矩形 109">
            <a:extLst>
              <a:ext uri="{FF2B5EF4-FFF2-40B4-BE49-F238E27FC236}">
                <a16:creationId xmlns:a16="http://schemas.microsoft.com/office/drawing/2014/main" id="{D4B9A96B-E003-EFB2-88FD-F0234719AAA0}"/>
              </a:ext>
            </a:extLst>
          </p:cNvPr>
          <p:cNvSpPr/>
          <p:nvPr/>
        </p:nvSpPr>
        <p:spPr>
          <a:xfrm>
            <a:off x="1400174" y="2230520"/>
            <a:ext cx="3203575" cy="365130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识别用户群体</a:t>
            </a:r>
            <a:endParaRPr lang="zh-CN" altLang="en-US" sz="1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DD75626B-45D4-2515-00AE-7A316AC475DC}"/>
              </a:ext>
            </a:extLst>
          </p:cNvPr>
          <p:cNvSpPr/>
          <p:nvPr/>
        </p:nvSpPr>
        <p:spPr>
          <a:xfrm>
            <a:off x="4820285" y="2229785"/>
            <a:ext cx="3203575" cy="198270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26" name="圆角矩形 109">
            <a:extLst>
              <a:ext uri="{FF2B5EF4-FFF2-40B4-BE49-F238E27FC236}">
                <a16:creationId xmlns:a16="http://schemas.microsoft.com/office/drawing/2014/main" id="{D20D99DD-6B43-B4FD-B575-B68E31D0E532}"/>
              </a:ext>
            </a:extLst>
          </p:cNvPr>
          <p:cNvSpPr/>
          <p:nvPr/>
        </p:nvSpPr>
        <p:spPr>
          <a:xfrm>
            <a:off x="4820285" y="2230520"/>
            <a:ext cx="3203575" cy="365130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设计供应链及差异化特征</a:t>
            </a: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4E3A3E50-F222-5561-BDC8-D7551B7907FA}"/>
              </a:ext>
            </a:extLst>
          </p:cNvPr>
          <p:cNvSpPr/>
          <p:nvPr/>
        </p:nvSpPr>
        <p:spPr>
          <a:xfrm>
            <a:off x="8282238" y="2229785"/>
            <a:ext cx="3203575" cy="198270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30" name="圆角矩形 109">
            <a:extLst>
              <a:ext uri="{FF2B5EF4-FFF2-40B4-BE49-F238E27FC236}">
                <a16:creationId xmlns:a16="http://schemas.microsoft.com/office/drawing/2014/main" id="{DC34C746-A69F-6A0A-A3F0-8FE3DACA0130}"/>
              </a:ext>
            </a:extLst>
          </p:cNvPr>
          <p:cNvSpPr/>
          <p:nvPr/>
        </p:nvSpPr>
        <p:spPr>
          <a:xfrm>
            <a:off x="8282238" y="2230520"/>
            <a:ext cx="3203575" cy="365130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布局营销触点渠道与场景</a:t>
            </a:r>
          </a:p>
        </p:txBody>
      </p:sp>
      <p:sp>
        <p:nvSpPr>
          <p:cNvPr id="34" name="矩形 33"/>
          <p:cNvSpPr/>
          <p:nvPr>
            <p:custDataLst>
              <p:tags r:id="rId14"/>
            </p:custDataLst>
          </p:nvPr>
        </p:nvSpPr>
        <p:spPr>
          <a:xfrm>
            <a:off x="1523365" y="2714995"/>
            <a:ext cx="3004185" cy="544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通过市场调研和数据分析，收集用户的基本信息（如年龄、性别、地域、职业等），以及用户的行为特征</a:t>
            </a:r>
          </a:p>
        </p:txBody>
      </p:sp>
      <p:sp>
        <p:nvSpPr>
          <p:cNvPr id="35" name="矩形 34"/>
          <p:cNvSpPr/>
          <p:nvPr>
            <p:custDataLst>
              <p:tags r:id="rId15"/>
            </p:custDataLst>
          </p:nvPr>
        </p:nvSpPr>
        <p:spPr>
          <a:xfrm>
            <a:off x="1523365" y="3319636"/>
            <a:ext cx="3004185" cy="428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基于用户的基础信息和行为特征，构建用户画像</a:t>
            </a:r>
          </a:p>
        </p:txBody>
      </p:sp>
      <p:sp>
        <p:nvSpPr>
          <p:cNvPr id="36" name="矩形 35"/>
          <p:cNvSpPr/>
          <p:nvPr>
            <p:custDataLst>
              <p:tags r:id="rId16"/>
            </p:custDataLst>
          </p:nvPr>
        </p:nvSpPr>
        <p:spPr>
          <a:xfrm>
            <a:off x="1523365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人口属性分析</a:t>
            </a:r>
          </a:p>
        </p:txBody>
      </p:sp>
      <p:sp>
        <p:nvSpPr>
          <p:cNvPr id="38" name="矩形 37"/>
          <p:cNvSpPr/>
          <p:nvPr>
            <p:custDataLst>
              <p:tags r:id="rId17"/>
            </p:custDataLst>
          </p:nvPr>
        </p:nvSpPr>
        <p:spPr>
          <a:xfrm>
            <a:off x="2540000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差异化需求</a:t>
            </a:r>
          </a:p>
        </p:txBody>
      </p:sp>
      <p:sp>
        <p:nvSpPr>
          <p:cNvPr id="53" name="矩形 52"/>
          <p:cNvSpPr/>
          <p:nvPr>
            <p:custDataLst>
              <p:tags r:id="rId18"/>
            </p:custDataLst>
          </p:nvPr>
        </p:nvSpPr>
        <p:spPr>
          <a:xfrm>
            <a:off x="3556000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用户标签画像</a:t>
            </a: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46B6E91F-36FA-972C-2357-AC8901A37D0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410969" y="4331845"/>
            <a:ext cx="10069195" cy="4635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683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89D161C-AB6D-8318-B704-8620C60C9F5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921083" y="2714995"/>
            <a:ext cx="3004185" cy="544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通过用户调研和反馈，深入了解用户的需求、痛点和偏好，找到未被满足的需求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D800400-5CC7-2610-A9F1-D167644843E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921083" y="3319636"/>
            <a:ext cx="3004185" cy="428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列出产品特点、消费者不满意的地方以及竞争对手的不足，站在用户的角度思考问题，找到差异化的切入点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C9BDA39-8703-BAF4-EFD2-B8E2F70B6B9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921083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产品特征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5ADA5DC-640C-ACFA-1FAD-5072BF8FF40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937718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服务特质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8162793-E5B1-A930-62CC-F64DC88C6F2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953718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体验特质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C76A80A-1F24-FF4A-F16C-61A8FD45020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366927" y="2714995"/>
            <a:ext cx="3004185" cy="544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在用户旅程的每一个阶段（认知、兴趣、考虑、购买、忠诚），通过不同的触点与用户互动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ED7E108-3AA3-7FE1-A580-06C5C528E69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8366927" y="3319636"/>
            <a:ext cx="3004185" cy="428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整合线上与线下、不同渠道的资源，如社交媒体、搜索引擎、官网、线下门店、电子邮件等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493110C-C67B-024D-9CEB-8DB2AD928652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366927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线上线下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611E2B5-91E3-C180-B94D-1C3E600C7B7A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383562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用户路径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62AF061-14A0-A15F-4CCF-92363BC58F98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399562" y="3823683"/>
            <a:ext cx="979805" cy="335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互动机制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74EA717-1DC4-AA13-BC3B-050578194FBC}"/>
              </a:ext>
            </a:extLst>
          </p:cNvPr>
          <p:cNvSpPr txBox="1"/>
          <p:nvPr/>
        </p:nvSpPr>
        <p:spPr>
          <a:xfrm>
            <a:off x="2086033" y="4394232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曝光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1B5C8E0-E4AB-475D-E092-FEF9C6F0B67B}"/>
              </a:ext>
            </a:extLst>
          </p:cNvPr>
          <p:cNvSpPr txBox="1"/>
          <p:nvPr/>
        </p:nvSpPr>
        <p:spPr>
          <a:xfrm>
            <a:off x="3726653" y="4394232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触达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0FBF417-6FF8-070C-876F-A7092D42156C}"/>
              </a:ext>
            </a:extLst>
          </p:cNvPr>
          <p:cNvSpPr txBox="1"/>
          <p:nvPr/>
        </p:nvSpPr>
        <p:spPr>
          <a:xfrm>
            <a:off x="5367273" y="4394232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吸引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239931C-9A16-B15D-FC5B-713BDBCCC910}"/>
              </a:ext>
            </a:extLst>
          </p:cNvPr>
          <p:cNvSpPr txBox="1"/>
          <p:nvPr/>
        </p:nvSpPr>
        <p:spPr>
          <a:xfrm>
            <a:off x="7007894" y="4394232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转化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FAA43C9-F1A6-D366-5225-60D6EF484B7A}"/>
              </a:ext>
            </a:extLst>
          </p:cNvPr>
          <p:cNvSpPr txBox="1"/>
          <p:nvPr/>
        </p:nvSpPr>
        <p:spPr>
          <a:xfrm>
            <a:off x="8648514" y="4394232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忠诚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2C24BC3-22D1-14E7-2B10-328DC247B43A}"/>
              </a:ext>
            </a:extLst>
          </p:cNvPr>
          <p:cNvSpPr txBox="1"/>
          <p:nvPr/>
        </p:nvSpPr>
        <p:spPr>
          <a:xfrm>
            <a:off x="10289134" y="4394232"/>
            <a:ext cx="466794" cy="2807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流失</a:t>
            </a:r>
            <a:endParaRPr lang="zh-CN" altLang="en-US" sz="105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57" name="任意形状 56">
            <a:extLst>
              <a:ext uri="{FF2B5EF4-FFF2-40B4-BE49-F238E27FC236}">
                <a16:creationId xmlns:a16="http://schemas.microsoft.com/office/drawing/2014/main" id="{CA4855F3-D6A9-E01A-1C2F-CF8B3E290605}"/>
              </a:ext>
            </a:extLst>
          </p:cNvPr>
          <p:cNvSpPr/>
          <p:nvPr/>
        </p:nvSpPr>
        <p:spPr>
          <a:xfrm rot="5400000">
            <a:off x="6386682" y="4330114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8" name="任意形状 57">
            <a:extLst>
              <a:ext uri="{FF2B5EF4-FFF2-40B4-BE49-F238E27FC236}">
                <a16:creationId xmlns:a16="http://schemas.microsoft.com/office/drawing/2014/main" id="{AFD53EAA-50BC-DB61-98F0-F29F3245C669}"/>
              </a:ext>
            </a:extLst>
          </p:cNvPr>
          <p:cNvSpPr/>
          <p:nvPr/>
        </p:nvSpPr>
        <p:spPr>
          <a:xfrm rot="5400000">
            <a:off x="3027966" y="4330114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9" name="任意形状 58">
            <a:extLst>
              <a:ext uri="{FF2B5EF4-FFF2-40B4-BE49-F238E27FC236}">
                <a16:creationId xmlns:a16="http://schemas.microsoft.com/office/drawing/2014/main" id="{42FC1285-CE96-CC20-7ABF-1F4107336539}"/>
              </a:ext>
            </a:extLst>
          </p:cNvPr>
          <p:cNvSpPr/>
          <p:nvPr/>
        </p:nvSpPr>
        <p:spPr>
          <a:xfrm rot="5400000">
            <a:off x="4731640" y="4330115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3" name="任意形状 62">
            <a:extLst>
              <a:ext uri="{FF2B5EF4-FFF2-40B4-BE49-F238E27FC236}">
                <a16:creationId xmlns:a16="http://schemas.microsoft.com/office/drawing/2014/main" id="{100A614A-ED6A-8F7D-9439-7D25B0F9D04F}"/>
              </a:ext>
            </a:extLst>
          </p:cNvPr>
          <p:cNvSpPr/>
          <p:nvPr/>
        </p:nvSpPr>
        <p:spPr>
          <a:xfrm rot="5400000">
            <a:off x="8013351" y="4330115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8" name="任意形状 67">
            <a:extLst>
              <a:ext uri="{FF2B5EF4-FFF2-40B4-BE49-F238E27FC236}">
                <a16:creationId xmlns:a16="http://schemas.microsoft.com/office/drawing/2014/main" id="{A00D3347-F472-2F67-B71C-61A4F8B1049E}"/>
              </a:ext>
            </a:extLst>
          </p:cNvPr>
          <p:cNvSpPr/>
          <p:nvPr/>
        </p:nvSpPr>
        <p:spPr>
          <a:xfrm rot="5400000">
            <a:off x="9668896" y="4330116"/>
            <a:ext cx="117768" cy="466793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9000" y="5974932"/>
            <a:ext cx="10414000" cy="69532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txBody>
          <a:bodyPr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400" b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客户感受</a:t>
            </a:r>
          </a:p>
          <a:p>
            <a:pPr algn="ctr"/>
            <a:r>
              <a:rPr lang="zh-CN" altLang="en-US" sz="1200" b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电动牙刷</a:t>
            </a:r>
            <a:r>
              <a:rPr lang="en-US" altLang="zh-CN" sz="1200" b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SPA</a:t>
            </a:r>
            <a:r>
              <a:rPr lang="zh-CN" altLang="en-US" sz="1200" b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级清洁，</a:t>
            </a:r>
            <a:r>
              <a:rPr lang="en-US" altLang="zh-CN" sz="1200" b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APP</a:t>
            </a:r>
            <a:r>
              <a:rPr lang="zh-CN" altLang="en-US" sz="1200" b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指导刷牙更科学，呵护牙齿与地球，刷牙从此成享受</a:t>
            </a:r>
          </a:p>
        </p:txBody>
      </p:sp>
      <p:sp>
        <p:nvSpPr>
          <p:cNvPr id="6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9000" y="809625"/>
            <a:ext cx="10414000" cy="120904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noFill/>
            <a:miter lim="800000"/>
          </a:ln>
          <a:effectLst/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800" b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品牌价值</a:t>
            </a:r>
            <a:endParaRPr lang="en-US" altLang="zh-CN" sz="1800" b="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endParaRPr lang="zh-CN" altLang="en-US" sz="700" b="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lnSpc>
                <a:spcPts val="1800"/>
              </a:lnSpc>
            </a:pPr>
            <a:r>
              <a:rPr lang="zh-CN" altLang="en-US" sz="1400" b="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科技洁力，健康呵护每一刻</a:t>
            </a:r>
          </a:p>
          <a:p>
            <a:pPr algn="ctr" fontAlgn="base">
              <a:lnSpc>
                <a:spcPts val="1800"/>
              </a:lnSpc>
            </a:pPr>
            <a:r>
              <a:rPr lang="zh-CN" altLang="en-US" sz="1400" b="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微笑未来，从一口好牙开始</a:t>
            </a:r>
          </a:p>
          <a:p>
            <a:pPr algn="ctr"/>
            <a:endParaRPr lang="en-US" altLang="zh-CN" sz="1600" b="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endParaRPr lang="en-US" altLang="zh-CN" sz="1600" b="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2F4C94-6753-5B3F-A7C2-250FDCCC48B7}"/>
              </a:ext>
            </a:extLst>
          </p:cNvPr>
          <p:cNvSpPr txBox="1"/>
          <p:nvPr/>
        </p:nvSpPr>
        <p:spPr>
          <a:xfrm>
            <a:off x="488874" y="16736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</a:t>
            </a: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战略屋</a:t>
            </a:r>
          </a:p>
        </p:txBody>
      </p:sp>
      <p:sp>
        <p:nvSpPr>
          <p:cNvPr id="17" name="矩形: 圆角 8">
            <a:extLst>
              <a:ext uri="{FF2B5EF4-FFF2-40B4-BE49-F238E27FC236}">
                <a16:creationId xmlns:a16="http://schemas.microsoft.com/office/drawing/2014/main" id="{65698DE9-236F-23AE-0AE1-E269EC0DCF7C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F441974E-0CFD-C0AA-C981-06158E4B10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40840" y="2166282"/>
            <a:ext cx="9018270" cy="11446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683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DFB02D6-988C-1835-5816-4A62D02FF9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05769" y="2556659"/>
            <a:ext cx="1106805" cy="3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战略目标</a:t>
            </a:r>
          </a:p>
        </p:txBody>
      </p:sp>
      <p:sp>
        <p:nvSpPr>
          <p:cNvPr id="20" name="矩形: 圆角 160">
            <a:extLst>
              <a:ext uri="{FF2B5EF4-FFF2-40B4-BE49-F238E27FC236}">
                <a16:creationId xmlns:a16="http://schemas.microsoft.com/office/drawing/2014/main" id="{F20709AF-BBF8-746B-EC1E-02094E582B1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8635" y="2258877"/>
            <a:ext cx="2104510" cy="9701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21" name="矩形: 圆角 161">
            <a:extLst>
              <a:ext uri="{FF2B5EF4-FFF2-40B4-BE49-F238E27FC236}">
                <a16:creationId xmlns:a16="http://schemas.microsoft.com/office/drawing/2014/main" id="{2EABA30F-5C57-ADC4-61E8-70AA20FBDF4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08635" y="2266891"/>
            <a:ext cx="2104510" cy="3033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科技驱动，持续创新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A30E7A6-27A7-A307-6096-C1E436CBA706}"/>
              </a:ext>
            </a:extLst>
          </p:cNvPr>
          <p:cNvSpPr txBox="1"/>
          <p:nvPr/>
        </p:nvSpPr>
        <p:spPr>
          <a:xfrm>
            <a:off x="3218259" y="2595164"/>
            <a:ext cx="2104510" cy="58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accent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通过技术研发和产品升级，打造行业领先的电动牙刷产品，满足用户对高效清洁和舒适体验的需求</a:t>
            </a:r>
            <a:endParaRPr lang="zh-CN" altLang="en-US" sz="9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1" name="矩形: 圆角 160">
            <a:extLst>
              <a:ext uri="{FF2B5EF4-FFF2-40B4-BE49-F238E27FC236}">
                <a16:creationId xmlns:a16="http://schemas.microsoft.com/office/drawing/2014/main" id="{C04203CE-3269-F524-4FC6-648B77DC153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57199" y="2258877"/>
            <a:ext cx="2104510" cy="9701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2" name="矩形: 圆角 161">
            <a:extLst>
              <a:ext uri="{FF2B5EF4-FFF2-40B4-BE49-F238E27FC236}">
                <a16:creationId xmlns:a16="http://schemas.microsoft.com/office/drawing/2014/main" id="{42F3542D-E6A7-3728-84F9-76F8EDB5D6D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557199" y="2266891"/>
            <a:ext cx="2104510" cy="3033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健康教育，用户关怀</a:t>
            </a:r>
          </a:p>
        </p:txBody>
      </p:sp>
      <p:sp>
        <p:nvSpPr>
          <p:cNvPr id="43" name="矩形: 圆角 160">
            <a:extLst>
              <a:ext uri="{FF2B5EF4-FFF2-40B4-BE49-F238E27FC236}">
                <a16:creationId xmlns:a16="http://schemas.microsoft.com/office/drawing/2014/main" id="{58C1E08E-3708-83E8-E03E-0A28D57520D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944264" y="2258877"/>
            <a:ext cx="2104510" cy="9701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4" name="矩形: 圆角 161">
            <a:extLst>
              <a:ext uri="{FF2B5EF4-FFF2-40B4-BE49-F238E27FC236}">
                <a16:creationId xmlns:a16="http://schemas.microsoft.com/office/drawing/2014/main" id="{C2E7ACD4-630E-0DD0-C7C2-5A877A85E76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944264" y="2266891"/>
            <a:ext cx="2104510" cy="3033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可持续环保发展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78C79F6C-B1B0-5296-5D30-468CDC20059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640840" y="3458078"/>
            <a:ext cx="9018270" cy="11446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683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5794566-A2FC-2B2A-DF30-212D5A4BEE8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05769" y="3848455"/>
            <a:ext cx="11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品牌性格</a:t>
            </a: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3B903C62-8329-038E-7EE3-1E4D597578E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40840" y="4708405"/>
            <a:ext cx="4455160" cy="11446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683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D6743500-1F02-4F89-32B9-FF4EE3BF34D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203215" y="4708405"/>
            <a:ext cx="4455160" cy="11446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683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6413201-0DA2-8C96-D00A-706469835D6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311244" y="4782106"/>
            <a:ext cx="11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视觉传递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F73C9B4-3730-5D45-F762-FEB2F9D314C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699001" y="4782106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价值观传递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53BFAC3-73AD-C1BD-0E61-9FBCA15C2CFD}"/>
              </a:ext>
            </a:extLst>
          </p:cNvPr>
          <p:cNvSpPr txBox="1"/>
          <p:nvPr/>
        </p:nvSpPr>
        <p:spPr>
          <a:xfrm>
            <a:off x="5557198" y="2595164"/>
            <a:ext cx="2104510" cy="5823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900">
                <a:solidFill>
                  <a:schemeClr val="accent1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通过健康教育和用户互动，提升用户对口腔健康的认知，建立品牌与用户的情感连接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5342B30-D919-6E73-0C1C-DFCC960A1440}"/>
              </a:ext>
            </a:extLst>
          </p:cNvPr>
          <p:cNvSpPr txBox="1"/>
          <p:nvPr/>
        </p:nvSpPr>
        <p:spPr>
          <a:xfrm>
            <a:off x="7944263" y="2662828"/>
            <a:ext cx="2104510" cy="3997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900">
                <a:solidFill>
                  <a:schemeClr val="accent1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践行环保理念，减少产品对环境的影响，树立品牌的社会责任感</a:t>
            </a:r>
          </a:p>
        </p:txBody>
      </p:sp>
      <p:sp>
        <p:nvSpPr>
          <p:cNvPr id="54" name="矩形: 圆角 160">
            <a:extLst>
              <a:ext uri="{FF2B5EF4-FFF2-40B4-BE49-F238E27FC236}">
                <a16:creationId xmlns:a16="http://schemas.microsoft.com/office/drawing/2014/main" id="{441996BD-D740-9FD2-65CA-8F115A0D568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208635" y="3552980"/>
            <a:ext cx="2104510" cy="9701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55" name="矩形: 圆角 161">
            <a:extLst>
              <a:ext uri="{FF2B5EF4-FFF2-40B4-BE49-F238E27FC236}">
                <a16:creationId xmlns:a16="http://schemas.microsoft.com/office/drawing/2014/main" id="{3F7B264F-4355-BBE9-F17B-5030BDB504E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208635" y="3560994"/>
            <a:ext cx="2104510" cy="3033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智能、前沿、科技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BFCA5BD-0D78-0267-56CA-CE93E753EBB7}"/>
              </a:ext>
            </a:extLst>
          </p:cNvPr>
          <p:cNvSpPr txBox="1"/>
          <p:nvPr/>
        </p:nvSpPr>
        <p:spPr>
          <a:xfrm>
            <a:off x="3218259" y="3889267"/>
            <a:ext cx="2104510" cy="5823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900">
                <a:solidFill>
                  <a:schemeClr val="accent2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用户感受到品牌的专业性和前瞻性，相信品牌能够提供最先进的口腔护理解决方案</a:t>
            </a:r>
          </a:p>
        </p:txBody>
      </p:sp>
      <p:sp>
        <p:nvSpPr>
          <p:cNvPr id="57" name="矩形: 圆角 160">
            <a:extLst>
              <a:ext uri="{FF2B5EF4-FFF2-40B4-BE49-F238E27FC236}">
                <a16:creationId xmlns:a16="http://schemas.microsoft.com/office/drawing/2014/main" id="{4677191E-3B27-DDFC-8A30-4940C623451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557199" y="3552980"/>
            <a:ext cx="2104510" cy="9701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58" name="矩形: 圆角 161">
            <a:extLst>
              <a:ext uri="{FF2B5EF4-FFF2-40B4-BE49-F238E27FC236}">
                <a16:creationId xmlns:a16="http://schemas.microsoft.com/office/drawing/2014/main" id="{868D4FB4-C61A-24C8-B155-B7B87EC24C6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557199" y="3560994"/>
            <a:ext cx="2104510" cy="3033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贴心、健康、陪伴</a:t>
            </a:r>
          </a:p>
        </p:txBody>
      </p:sp>
      <p:sp>
        <p:nvSpPr>
          <p:cNvPr id="59" name="矩形: 圆角 160">
            <a:extLst>
              <a:ext uri="{FF2B5EF4-FFF2-40B4-BE49-F238E27FC236}">
                <a16:creationId xmlns:a16="http://schemas.microsoft.com/office/drawing/2014/main" id="{976B3D14-5C0F-1D56-3789-88191FAD615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944264" y="3552980"/>
            <a:ext cx="2104510" cy="9701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60" name="矩形: 圆角 161">
            <a:extLst>
              <a:ext uri="{FF2B5EF4-FFF2-40B4-BE49-F238E27FC236}">
                <a16:creationId xmlns:a16="http://schemas.microsoft.com/office/drawing/2014/main" id="{9BFBCA66-5267-F617-13EA-A90E0A2C0C3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944264" y="3560994"/>
            <a:ext cx="2104510" cy="3033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环保、责任、未来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59B6B68-DFD5-3B26-64A6-CE9F2B602BBA}"/>
              </a:ext>
            </a:extLst>
          </p:cNvPr>
          <p:cNvSpPr txBox="1"/>
          <p:nvPr/>
        </p:nvSpPr>
        <p:spPr>
          <a:xfrm>
            <a:off x="5557198" y="3889267"/>
            <a:ext cx="2104510" cy="5659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900">
                <a:solidFill>
                  <a:schemeClr val="accent1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在产品设计中注重用户体验，如符合人体工程学的手柄、多种清洁模式、个性化定制等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F6B3B92-8A52-D348-6039-4436F4134EBA}"/>
              </a:ext>
            </a:extLst>
          </p:cNvPr>
          <p:cNvSpPr txBox="1"/>
          <p:nvPr/>
        </p:nvSpPr>
        <p:spPr>
          <a:xfrm>
            <a:off x="7944263" y="3956931"/>
            <a:ext cx="2104510" cy="3997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900">
                <a:solidFill>
                  <a:schemeClr val="accent1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用户感受到品牌的社会责任感，认同品牌的价值观，从而增强品牌忠诚度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CDF34E4-2EEA-9BF3-BB9F-312F1FC609EF}"/>
              </a:ext>
            </a:extLst>
          </p:cNvPr>
          <p:cNvSpPr txBox="1"/>
          <p:nvPr/>
        </p:nvSpPr>
        <p:spPr>
          <a:xfrm>
            <a:off x="1857594" y="5151438"/>
            <a:ext cx="2010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通过统一的品牌视觉元素（如</a:t>
            </a:r>
            <a:r>
              <a:rPr lang="en-US" altLang="zh-CN" sz="10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logo</a:t>
            </a:r>
            <a:r>
              <a:rPr lang="zh-CN" altLang="en-US" sz="10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、色彩、字体等）打造高识别度的品牌形象</a:t>
            </a:r>
            <a:endParaRPr lang="zh-CN" altLang="en-US" sz="1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B7264A9-9D67-09D4-2E0B-892BAB23C83D}"/>
              </a:ext>
            </a:extLst>
          </p:cNvPr>
          <p:cNvSpPr txBox="1"/>
          <p:nvPr/>
        </p:nvSpPr>
        <p:spPr>
          <a:xfrm>
            <a:off x="3975152" y="5151438"/>
            <a:ext cx="2010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通过视觉元素传递品牌的创新性和前瞻性，展现产品的高科技属性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98CF742-8A7F-DE8B-C68F-22708FC53198}"/>
              </a:ext>
            </a:extLst>
          </p:cNvPr>
          <p:cNvSpPr txBox="1"/>
          <p:nvPr/>
        </p:nvSpPr>
        <p:spPr>
          <a:xfrm>
            <a:off x="6423259" y="5151438"/>
            <a:ext cx="2010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通过品牌传播传递对用户健康的关注，强调口腔健康的重要性，并提供科学的护理建议</a:t>
            </a:r>
            <a:endParaRPr lang="zh-CN" altLang="en-US" sz="1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4C624D4-45FA-AD4E-2E8B-AC53EDD958F1}"/>
              </a:ext>
            </a:extLst>
          </p:cNvPr>
          <p:cNvSpPr txBox="1"/>
          <p:nvPr/>
        </p:nvSpPr>
        <p:spPr>
          <a:xfrm>
            <a:off x="8540817" y="5151438"/>
            <a:ext cx="2010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通过品牌传播传递环保理念，倡导可持续生活方式，树立品牌的社会责任感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等腰三角形 37"/>
          <p:cNvSpPr/>
          <p:nvPr>
            <p:custDataLst>
              <p:tags r:id="rId1"/>
            </p:custDataLst>
          </p:nvPr>
        </p:nvSpPr>
        <p:spPr>
          <a:xfrm>
            <a:off x="4220299" y="724616"/>
            <a:ext cx="7563802" cy="793750"/>
          </a:xfrm>
          <a:prstGeom prst="triangle">
            <a:avLst>
              <a:gd name="adj" fmla="val 499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SimHei" panose="02010609060101010101" pitchFamily="49" charset="-122"/>
              <a:ea typeface="SimHei" panose="02010609060101010101" pitchFamily="49" charset="-122"/>
              <a:cs typeface="OPPOSans R" pitchFamily="18" charset="-122"/>
            </a:endParaRPr>
          </a:p>
        </p:txBody>
      </p:sp>
      <p:sp>
        <p:nvSpPr>
          <p:cNvPr id="225" name="任意多边形: 形状 224"/>
          <p:cNvSpPr/>
          <p:nvPr>
            <p:custDataLst>
              <p:tags r:id="rId2"/>
            </p:custDataLst>
          </p:nvPr>
        </p:nvSpPr>
        <p:spPr>
          <a:xfrm>
            <a:off x="4235911" y="3274256"/>
            <a:ext cx="7505065" cy="72072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1" name="任意多边形: 形状 230"/>
          <p:cNvSpPr/>
          <p:nvPr>
            <p:custDataLst>
              <p:tags r:id="rId3"/>
            </p:custDataLst>
          </p:nvPr>
        </p:nvSpPr>
        <p:spPr>
          <a:xfrm>
            <a:off x="4220299" y="4112516"/>
            <a:ext cx="7505065" cy="5302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7" name="任意多边形: 形状 236"/>
          <p:cNvSpPr/>
          <p:nvPr>
            <p:custDataLst>
              <p:tags r:id="rId4"/>
            </p:custDataLst>
          </p:nvPr>
        </p:nvSpPr>
        <p:spPr>
          <a:xfrm>
            <a:off x="4220299" y="4693541"/>
            <a:ext cx="3724910" cy="5302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0" name="任意多边形: 形状 239"/>
          <p:cNvSpPr/>
          <p:nvPr>
            <p:custDataLst>
              <p:tags r:id="rId5"/>
            </p:custDataLst>
          </p:nvPr>
        </p:nvSpPr>
        <p:spPr>
          <a:xfrm>
            <a:off x="8000454" y="4693541"/>
            <a:ext cx="3724910" cy="5302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0" name="任意多边形: 形状 299"/>
          <p:cNvSpPr/>
          <p:nvPr>
            <p:custDataLst>
              <p:tags r:id="rId6"/>
            </p:custDataLst>
          </p:nvPr>
        </p:nvSpPr>
        <p:spPr>
          <a:xfrm>
            <a:off x="4220299" y="5274566"/>
            <a:ext cx="1454785" cy="530225"/>
          </a:xfrm>
          <a:prstGeom prst="roundRect">
            <a:avLst/>
          </a:prstGeom>
          <a:solidFill>
            <a:schemeClr val="accent3"/>
          </a:solidFill>
          <a:ln w="19050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品质保障</a:t>
            </a:r>
          </a:p>
        </p:txBody>
      </p:sp>
      <p:sp>
        <p:nvSpPr>
          <p:cNvPr id="303" name="任意多边形: 形状 302"/>
          <p:cNvSpPr/>
          <p:nvPr>
            <p:custDataLst>
              <p:tags r:id="rId7"/>
            </p:custDataLst>
          </p:nvPr>
        </p:nvSpPr>
        <p:spPr>
          <a:xfrm>
            <a:off x="5732869" y="5274566"/>
            <a:ext cx="1454785" cy="530225"/>
          </a:xfrm>
          <a:prstGeom prst="roundRect">
            <a:avLst/>
          </a:prstGeom>
          <a:solidFill>
            <a:schemeClr val="accent3"/>
          </a:solidFill>
          <a:ln w="19050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专业研发</a:t>
            </a:r>
          </a:p>
        </p:txBody>
      </p:sp>
      <p:sp>
        <p:nvSpPr>
          <p:cNvPr id="306" name="任意多边形: 形状 305"/>
          <p:cNvSpPr/>
          <p:nvPr>
            <p:custDataLst>
              <p:tags r:id="rId8"/>
            </p:custDataLst>
          </p:nvPr>
        </p:nvSpPr>
        <p:spPr>
          <a:xfrm>
            <a:off x="7245439" y="5274566"/>
            <a:ext cx="1454785" cy="530225"/>
          </a:xfrm>
          <a:prstGeom prst="roundRect">
            <a:avLst/>
          </a:prstGeom>
          <a:solidFill>
            <a:schemeClr val="accent3"/>
          </a:solidFill>
          <a:ln w="19050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贴心售后</a:t>
            </a:r>
          </a:p>
        </p:txBody>
      </p:sp>
      <p:sp>
        <p:nvSpPr>
          <p:cNvPr id="309" name="任意多边形: 形状 308"/>
          <p:cNvSpPr/>
          <p:nvPr>
            <p:custDataLst>
              <p:tags r:id="rId9"/>
            </p:custDataLst>
          </p:nvPr>
        </p:nvSpPr>
        <p:spPr>
          <a:xfrm>
            <a:off x="8758009" y="5274566"/>
            <a:ext cx="1454785" cy="530225"/>
          </a:xfrm>
          <a:prstGeom prst="roundRect">
            <a:avLst/>
          </a:prstGeom>
          <a:solidFill>
            <a:schemeClr val="accent3"/>
          </a:solidFill>
          <a:ln w="19050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节能环保</a:t>
            </a:r>
          </a:p>
        </p:txBody>
      </p:sp>
      <p:sp>
        <p:nvSpPr>
          <p:cNvPr id="312" name="任意多边形: 形状 311"/>
          <p:cNvSpPr/>
          <p:nvPr>
            <p:custDataLst>
              <p:tags r:id="rId10"/>
            </p:custDataLst>
          </p:nvPr>
        </p:nvSpPr>
        <p:spPr>
          <a:xfrm>
            <a:off x="10270579" y="5274566"/>
            <a:ext cx="1454785" cy="530225"/>
          </a:xfrm>
          <a:prstGeom prst="roundRect">
            <a:avLst/>
          </a:prstGeom>
          <a:solidFill>
            <a:schemeClr val="accent3"/>
          </a:solidFill>
          <a:ln w="19050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好评如潮</a:t>
            </a:r>
          </a:p>
        </p:txBody>
      </p:sp>
      <p:sp>
        <p:nvSpPr>
          <p:cNvPr id="351" name="任意多边形: 形状 350"/>
          <p:cNvSpPr/>
          <p:nvPr>
            <p:custDataLst>
              <p:tags r:id="rId11"/>
            </p:custDataLst>
          </p:nvPr>
        </p:nvSpPr>
        <p:spPr>
          <a:xfrm>
            <a:off x="4220299" y="5855591"/>
            <a:ext cx="1833880" cy="5302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“智享家”系列</a:t>
            </a:r>
            <a:endParaRPr kumimoji="1" lang="zh-CN" altLang="en-US" sz="1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54" name="任意多边形: 形状 353"/>
          <p:cNvSpPr/>
          <p:nvPr>
            <p:custDataLst>
              <p:tags r:id="rId12"/>
            </p:custDataLst>
          </p:nvPr>
        </p:nvSpPr>
        <p:spPr>
          <a:xfrm>
            <a:off x="6110694" y="5855591"/>
            <a:ext cx="1833880" cy="5302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“安心卫士”系列</a:t>
            </a:r>
            <a:endParaRPr kumimoji="1" lang="zh-CN" altLang="en-US" sz="1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57" name="任意多边形: 形状 356"/>
          <p:cNvSpPr/>
          <p:nvPr>
            <p:custDataLst>
              <p:tags r:id="rId13"/>
            </p:custDataLst>
          </p:nvPr>
        </p:nvSpPr>
        <p:spPr>
          <a:xfrm>
            <a:off x="8001089" y="5855591"/>
            <a:ext cx="1833880" cy="5302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“节能先锋”系列</a:t>
            </a:r>
            <a:endParaRPr kumimoji="1" lang="zh-CN" altLang="en-US" sz="1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0" name="任意多边形: 形状 359"/>
          <p:cNvSpPr/>
          <p:nvPr>
            <p:custDataLst>
              <p:tags r:id="rId14"/>
            </p:custDataLst>
          </p:nvPr>
        </p:nvSpPr>
        <p:spPr>
          <a:xfrm>
            <a:off x="9891484" y="5855591"/>
            <a:ext cx="1833880" cy="5302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“个性定制”系列</a:t>
            </a:r>
            <a:endParaRPr kumimoji="1" lang="zh-CN" altLang="en-US" sz="1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1" name="文本框 360"/>
          <p:cNvSpPr txBox="1"/>
          <p:nvPr>
            <p:custDataLst>
              <p:tags r:id="rId15"/>
            </p:custDataLst>
          </p:nvPr>
        </p:nvSpPr>
        <p:spPr>
          <a:xfrm>
            <a:off x="7203076" y="983061"/>
            <a:ext cx="153888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智慧生活家</a:t>
            </a:r>
          </a:p>
        </p:txBody>
      </p:sp>
      <p:sp>
        <p:nvSpPr>
          <p:cNvPr id="374" name="文本框 373"/>
          <p:cNvSpPr txBox="1"/>
          <p:nvPr>
            <p:custDataLst>
              <p:tags r:id="rId16"/>
            </p:custDataLst>
          </p:nvPr>
        </p:nvSpPr>
        <p:spPr>
          <a:xfrm>
            <a:off x="4409901" y="3466021"/>
            <a:ext cx="124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品牌风格</a:t>
            </a:r>
          </a:p>
        </p:txBody>
      </p:sp>
      <p:sp>
        <p:nvSpPr>
          <p:cNvPr id="376" name="文本框 375"/>
          <p:cNvSpPr txBox="1"/>
          <p:nvPr>
            <p:custDataLst>
              <p:tags r:id="rId17"/>
            </p:custDataLst>
          </p:nvPr>
        </p:nvSpPr>
        <p:spPr>
          <a:xfrm>
            <a:off x="4778797" y="4284001"/>
            <a:ext cx="6564296" cy="2028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ts val="18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核心目标人群：</a:t>
            </a:r>
            <a:r>
              <a:rPr lang="zh-CN" altLang="en-US" sz="14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年轻家庭（</a:t>
            </a:r>
            <a:r>
              <a:rPr lang="en-US" altLang="zh-CN" sz="14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30-45</a:t>
            </a:r>
            <a:r>
              <a:rPr lang="zh-CN" altLang="en-US" sz="14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岁）</a:t>
            </a:r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CN" altLang="en-US" sz="14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关注家庭成员的舒适与安全，注重节能环保</a:t>
            </a:r>
          </a:p>
        </p:txBody>
      </p:sp>
      <p:sp>
        <p:nvSpPr>
          <p:cNvPr id="378" name="文本框 377"/>
          <p:cNvSpPr txBox="1"/>
          <p:nvPr>
            <p:custDataLst>
              <p:tags r:id="rId18"/>
            </p:custDataLst>
          </p:nvPr>
        </p:nvSpPr>
        <p:spPr>
          <a:xfrm>
            <a:off x="5187210" y="4842545"/>
            <a:ext cx="1615827" cy="2033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fontAlgn="base">
              <a:lnSpc>
                <a:spcPts val="1800"/>
              </a:lnSpc>
              <a:buNone/>
              <a:defRPr sz="140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OPPOSans M" pitchFamily="18" charset="-122"/>
              </a:defRPr>
            </a:lvl1pPr>
          </a:lstStyle>
          <a:p>
            <a:pPr algn="ctr"/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高效便捷，舒适体验</a:t>
            </a:r>
          </a:p>
        </p:txBody>
      </p:sp>
      <p:sp>
        <p:nvSpPr>
          <p:cNvPr id="380" name="文本框 379"/>
          <p:cNvSpPr txBox="1"/>
          <p:nvPr>
            <p:custDataLst>
              <p:tags r:id="rId19"/>
            </p:custDataLst>
          </p:nvPr>
        </p:nvSpPr>
        <p:spPr>
          <a:xfrm>
            <a:off x="8990393" y="4844139"/>
            <a:ext cx="1615827" cy="2033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fontAlgn="base">
              <a:lnSpc>
                <a:spcPts val="1800"/>
              </a:lnSpc>
              <a:buNone/>
              <a:defRPr sz="140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OPPOSans M" pitchFamily="18" charset="-122"/>
              </a:defRPr>
            </a:lvl1pPr>
          </a:lstStyle>
          <a:p>
            <a:pPr algn="ctr"/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安全保障，节能环保</a:t>
            </a:r>
          </a:p>
        </p:txBody>
      </p:sp>
      <p:sp>
        <p:nvSpPr>
          <p:cNvPr id="391" name="矩形: 圆角 390"/>
          <p:cNvSpPr/>
          <p:nvPr>
            <p:custDataLst>
              <p:tags r:id="rId20"/>
            </p:custDataLst>
          </p:nvPr>
        </p:nvSpPr>
        <p:spPr>
          <a:xfrm flipV="1">
            <a:off x="1222129" y="1623098"/>
            <a:ext cx="2735547" cy="24007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7" name="矩形: 圆角 396"/>
          <p:cNvSpPr/>
          <p:nvPr>
            <p:custDataLst>
              <p:tags r:id="rId21"/>
            </p:custDataLst>
          </p:nvPr>
        </p:nvSpPr>
        <p:spPr>
          <a:xfrm flipV="1">
            <a:off x="1216236" y="4102478"/>
            <a:ext cx="2735547" cy="11156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9" name="矩形: 圆角 398"/>
          <p:cNvSpPr/>
          <p:nvPr>
            <p:custDataLst>
              <p:tags r:id="rId22"/>
            </p:custDataLst>
          </p:nvPr>
        </p:nvSpPr>
        <p:spPr>
          <a:xfrm flipV="1">
            <a:off x="1216236" y="5282309"/>
            <a:ext cx="2735547" cy="5168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01" name="矩形: 圆角 400"/>
          <p:cNvSpPr/>
          <p:nvPr>
            <p:custDataLst>
              <p:tags r:id="rId23"/>
            </p:custDataLst>
          </p:nvPr>
        </p:nvSpPr>
        <p:spPr>
          <a:xfrm flipV="1">
            <a:off x="1216236" y="5863333"/>
            <a:ext cx="2735547" cy="5302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03" name="文本框 402"/>
          <p:cNvSpPr txBox="1"/>
          <p:nvPr>
            <p:custDataLst>
              <p:tags r:id="rId24"/>
            </p:custDataLst>
          </p:nvPr>
        </p:nvSpPr>
        <p:spPr>
          <a:xfrm>
            <a:off x="642831" y="4429504"/>
            <a:ext cx="492760" cy="46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利益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OPPOSans M" pitchFamily="18" charset="-122"/>
            </a:endParaRPr>
          </a:p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表达</a:t>
            </a:r>
          </a:p>
        </p:txBody>
      </p:sp>
      <p:sp>
        <p:nvSpPr>
          <p:cNvPr id="404" name="文本框 403"/>
          <p:cNvSpPr txBox="1"/>
          <p:nvPr>
            <p:custDataLst>
              <p:tags r:id="rId25"/>
            </p:custDataLst>
          </p:nvPr>
        </p:nvSpPr>
        <p:spPr>
          <a:xfrm>
            <a:off x="642831" y="5309614"/>
            <a:ext cx="492760" cy="46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论据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OPPOSans M" pitchFamily="18" charset="-122"/>
            </a:endParaRPr>
          </a:p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支撑</a:t>
            </a:r>
          </a:p>
        </p:txBody>
      </p:sp>
      <p:sp>
        <p:nvSpPr>
          <p:cNvPr id="405" name="文本框 404"/>
          <p:cNvSpPr txBox="1"/>
          <p:nvPr>
            <p:custDataLst>
              <p:tags r:id="rId26"/>
            </p:custDataLst>
          </p:nvPr>
        </p:nvSpPr>
        <p:spPr>
          <a:xfrm>
            <a:off x="642831" y="5902069"/>
            <a:ext cx="492760" cy="46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产品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OPPOSans M" pitchFamily="18" charset="-122"/>
            </a:endParaRPr>
          </a:p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提供</a:t>
            </a:r>
          </a:p>
        </p:txBody>
      </p:sp>
      <p:sp>
        <p:nvSpPr>
          <p:cNvPr id="406" name="文本框 405"/>
          <p:cNvSpPr txBox="1"/>
          <p:nvPr>
            <p:custDataLst>
              <p:tags r:id="rId27"/>
            </p:custDataLst>
          </p:nvPr>
        </p:nvSpPr>
        <p:spPr>
          <a:xfrm>
            <a:off x="651264" y="2528530"/>
            <a:ext cx="492760" cy="46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心智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OPPOSans M" pitchFamily="18" charset="-122"/>
            </a:endParaRPr>
          </a:p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占据</a:t>
            </a:r>
          </a:p>
        </p:txBody>
      </p:sp>
      <p:sp>
        <p:nvSpPr>
          <p:cNvPr id="408" name="文本框 407"/>
          <p:cNvSpPr txBox="1"/>
          <p:nvPr>
            <p:custDataLst>
              <p:tags r:id="rId28"/>
            </p:custDataLst>
          </p:nvPr>
        </p:nvSpPr>
        <p:spPr>
          <a:xfrm>
            <a:off x="1370541" y="2145991"/>
            <a:ext cx="1724660" cy="1425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28575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你是谁？</a:t>
            </a:r>
          </a:p>
          <a:p>
            <a:pPr marL="285750" indent="-28575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你主张什么？</a:t>
            </a:r>
          </a:p>
          <a:p>
            <a:pPr marL="285750" indent="-28575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你的风格是什么？</a:t>
            </a:r>
          </a:p>
          <a:p>
            <a:pPr marL="285750" indent="-28575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你的口号是什么？</a:t>
            </a:r>
          </a:p>
        </p:txBody>
      </p:sp>
      <p:sp>
        <p:nvSpPr>
          <p:cNvPr id="409" name="文本框 408"/>
          <p:cNvSpPr txBox="1"/>
          <p:nvPr>
            <p:custDataLst>
              <p:tags r:id="rId29"/>
            </p:custDataLst>
          </p:nvPr>
        </p:nvSpPr>
        <p:spPr>
          <a:xfrm>
            <a:off x="1376223" y="4205349"/>
            <a:ext cx="2324100" cy="8058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目标人群是谁？</a:t>
            </a: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你能给</a:t>
            </a:r>
            <a:r>
              <a:rPr lang="en-US" altLang="zh-CN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TA</a:t>
            </a: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带来什么利益？</a:t>
            </a:r>
          </a:p>
        </p:txBody>
      </p:sp>
      <p:sp>
        <p:nvSpPr>
          <p:cNvPr id="410" name="文本框 409"/>
          <p:cNvSpPr txBox="1"/>
          <p:nvPr>
            <p:custDataLst>
              <p:tags r:id="rId30"/>
            </p:custDataLst>
          </p:nvPr>
        </p:nvSpPr>
        <p:spPr>
          <a:xfrm>
            <a:off x="1376223" y="5282309"/>
            <a:ext cx="1941237" cy="352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你凭什么被</a:t>
            </a:r>
            <a:r>
              <a:rPr lang="en-US" altLang="zh-CN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TA</a:t>
            </a: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相信？</a:t>
            </a:r>
          </a:p>
        </p:txBody>
      </p:sp>
      <p:sp>
        <p:nvSpPr>
          <p:cNvPr id="411" name="文本框 410"/>
          <p:cNvSpPr txBox="1"/>
          <p:nvPr>
            <p:custDataLst>
              <p:tags r:id="rId31"/>
            </p:custDataLst>
          </p:nvPr>
        </p:nvSpPr>
        <p:spPr>
          <a:xfrm>
            <a:off x="1370541" y="5878574"/>
            <a:ext cx="1724831" cy="3534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你都有什么产品？</a:t>
            </a:r>
          </a:p>
        </p:txBody>
      </p:sp>
      <p:cxnSp>
        <p:nvCxnSpPr>
          <p:cNvPr id="6" name="直接连接符 84">
            <a:extLst>
              <a:ext uri="{FF2B5EF4-FFF2-40B4-BE49-F238E27FC236}">
                <a16:creationId xmlns:a16="http://schemas.microsoft.com/office/drawing/2014/main" id="{AD3991CF-7B4A-7773-7E09-B3231E28751A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>
          <a:xfrm>
            <a:off x="542057" y="1536473"/>
            <a:ext cx="0" cy="4901853"/>
          </a:xfrm>
          <a:prstGeom prst="line">
            <a:avLst/>
          </a:prstGeom>
          <a:ln w="12700">
            <a:solidFill>
              <a:schemeClr val="accent1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122DAC3-F42C-9489-A7E5-C1443D30EA03}"/>
              </a:ext>
            </a:extLst>
          </p:cNvPr>
          <p:cNvSpPr txBox="1"/>
          <p:nvPr/>
        </p:nvSpPr>
        <p:spPr>
          <a:xfrm>
            <a:off x="488874" y="16736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</a:t>
            </a: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战略屋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4433075-7350-CD0B-A365-DD0A3DA1652E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任意多边形: 形状 224">
            <a:extLst>
              <a:ext uri="{FF2B5EF4-FFF2-40B4-BE49-F238E27FC236}">
                <a16:creationId xmlns:a16="http://schemas.microsoft.com/office/drawing/2014/main" id="{83865753-79A2-57DE-362F-691659A5E9C1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4235911" y="2465734"/>
            <a:ext cx="7505065" cy="72072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BC667C-CB19-FF92-C749-B88472D9AB35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409901" y="2657499"/>
            <a:ext cx="1240418" cy="369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品牌口号</a:t>
            </a:r>
          </a:p>
        </p:txBody>
      </p:sp>
      <p:sp>
        <p:nvSpPr>
          <p:cNvPr id="12" name="任意多边形: 形状 224">
            <a:extLst>
              <a:ext uri="{FF2B5EF4-FFF2-40B4-BE49-F238E27FC236}">
                <a16:creationId xmlns:a16="http://schemas.microsoft.com/office/drawing/2014/main" id="{EECFAEC9-71D8-A82B-EA20-6BCCAD3BBFB2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235911" y="1647586"/>
            <a:ext cx="7505065" cy="72072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1F2463-7154-A4BC-64D1-B8AAB298BF9A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409901" y="1839351"/>
            <a:ext cx="124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品牌主张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8B506F-CE40-E6DD-1CFF-757EA6CC4565}"/>
              </a:ext>
            </a:extLst>
          </p:cNvPr>
          <p:cNvSpPr txBox="1"/>
          <p:nvPr/>
        </p:nvSpPr>
        <p:spPr>
          <a:xfrm>
            <a:off x="5646846" y="1703298"/>
            <a:ext cx="6097604" cy="53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“智慧生活家”致力于通过智能家居和科技创新，为用户打造便捷、舒适、个性化的智慧生活方式，让科技融入生活，让生活更美好</a:t>
            </a:r>
            <a:endParaRPr lang="zh-CN" altLang="en-US" sz="105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AE8DD5-8A3E-DD9E-1129-2DD6A0243A1E}"/>
              </a:ext>
            </a:extLst>
          </p:cNvPr>
          <p:cNvSpPr txBox="1"/>
          <p:nvPr/>
        </p:nvSpPr>
        <p:spPr>
          <a:xfrm>
            <a:off x="5710259" y="2538211"/>
            <a:ext cx="2069797" cy="5357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 b="0" i="0">
                <a:solidFill>
                  <a:srgbClr val="060607"/>
                </a:solidFill>
                <a:effectLst/>
                <a:latin typeface="-apple-system"/>
              </a:defRPr>
            </a:lvl1pPr>
          </a:lstStyle>
          <a:p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</a:rPr>
              <a:t>“智慧生活，从家开始”</a:t>
            </a:r>
          </a:p>
          <a:p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</a:rPr>
              <a:t>“科技赋能生活，智慧成就家”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7A659A1-5AD9-7057-CC84-37EB31A2D484}"/>
              </a:ext>
            </a:extLst>
          </p:cNvPr>
          <p:cNvSpPr txBox="1"/>
          <p:nvPr/>
        </p:nvSpPr>
        <p:spPr>
          <a:xfrm>
            <a:off x="8482335" y="2538211"/>
            <a:ext cx="1665841" cy="5357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 b="0" i="0">
                <a:solidFill>
                  <a:srgbClr val="060607"/>
                </a:solidFill>
                <a:effectLst/>
                <a:latin typeface="-apple-system"/>
              </a:defRPr>
            </a:lvl1pPr>
          </a:lstStyle>
          <a:p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</a:rPr>
              <a:t>“智慧生活，家的温度”</a:t>
            </a:r>
          </a:p>
          <a:p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</a:rPr>
              <a:t>“科技筑家，智享未来”</a:t>
            </a:r>
          </a:p>
        </p:txBody>
      </p:sp>
      <p:cxnSp>
        <p:nvCxnSpPr>
          <p:cNvPr id="19" name="直接连接符 16">
            <a:extLst>
              <a:ext uri="{FF2B5EF4-FFF2-40B4-BE49-F238E27FC236}">
                <a16:creationId xmlns:a16="http://schemas.microsoft.com/office/drawing/2014/main" id="{C603358D-4A53-0010-A019-E02F78534AA0}"/>
              </a:ext>
            </a:extLst>
          </p:cNvPr>
          <p:cNvCxnSpPr>
            <a:cxnSpLocks/>
          </p:cNvCxnSpPr>
          <p:nvPr/>
        </p:nvCxnSpPr>
        <p:spPr>
          <a:xfrm>
            <a:off x="8163146" y="2638450"/>
            <a:ext cx="0" cy="40947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3630CAC-50DC-3A4F-1771-0502438FF1D1}"/>
              </a:ext>
            </a:extLst>
          </p:cNvPr>
          <p:cNvSpPr txBox="1"/>
          <p:nvPr/>
        </p:nvSpPr>
        <p:spPr>
          <a:xfrm>
            <a:off x="5710259" y="3342406"/>
            <a:ext cx="5672841" cy="55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现代科技：强调产品智能化和便捷性，通过</a:t>
            </a:r>
            <a:r>
              <a:rPr lang="en-US" altLang="zh-CN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APP</a:t>
            </a:r>
            <a:r>
              <a:rPr lang="zh-CN" altLang="en-US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语音控制等功能，让用户感受到科技便利</a:t>
            </a:r>
            <a:endParaRPr lang="en-US" altLang="zh-CN" sz="1050" dirty="0">
              <a:solidFill>
                <a:srgbClr val="060607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60607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温暖关怀：</a:t>
            </a:r>
            <a:r>
              <a:rPr lang="zh-CN" altLang="en-US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注重产品的舒适性和个性化，通过智能场景设置</a:t>
            </a:r>
            <a:endParaRPr lang="zh-CN" altLang="en-US" sz="105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等腰三角形 175">
            <a:extLst>
              <a:ext uri="{FF2B5EF4-FFF2-40B4-BE49-F238E27FC236}">
                <a16:creationId xmlns:a16="http://schemas.microsoft.com/office/drawing/2014/main" id="{95438956-3429-0EB0-80F6-19D41D46F9FF}"/>
              </a:ext>
            </a:extLst>
          </p:cNvPr>
          <p:cNvSpPr/>
          <p:nvPr/>
        </p:nvSpPr>
        <p:spPr>
          <a:xfrm rot="5400000">
            <a:off x="1530466" y="2259685"/>
            <a:ext cx="5776032" cy="2626054"/>
          </a:xfrm>
          <a:prstGeom prst="triangl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0" name="等腰三角形 175">
            <a:extLst>
              <a:ext uri="{FF2B5EF4-FFF2-40B4-BE49-F238E27FC236}">
                <a16:creationId xmlns:a16="http://schemas.microsoft.com/office/drawing/2014/main" id="{B1FBA838-CC04-CD2C-B4EB-B7C91FFF85E5}"/>
              </a:ext>
            </a:extLst>
          </p:cNvPr>
          <p:cNvSpPr/>
          <p:nvPr/>
        </p:nvSpPr>
        <p:spPr>
          <a:xfrm rot="16200000" flipH="1">
            <a:off x="4651790" y="2260879"/>
            <a:ext cx="5776032" cy="2626054"/>
          </a:xfrm>
          <a:prstGeom prst="triangl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3" name="圆角矩形 24"/>
          <p:cNvSpPr/>
          <p:nvPr/>
        </p:nvSpPr>
        <p:spPr>
          <a:xfrm>
            <a:off x="519224" y="5607053"/>
            <a:ext cx="10975970" cy="843131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" name="圆角矩形 109"/>
          <p:cNvSpPr/>
          <p:nvPr/>
        </p:nvSpPr>
        <p:spPr>
          <a:xfrm>
            <a:off x="2777475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58366" y="5799068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流量分布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7145" y="5872165"/>
            <a:ext cx="1333783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洞察用户行为</a:t>
            </a:r>
          </a:p>
        </p:txBody>
      </p:sp>
      <p:sp>
        <p:nvSpPr>
          <p:cNvPr id="50" name="圆角矩形 109"/>
          <p:cNvSpPr/>
          <p:nvPr/>
        </p:nvSpPr>
        <p:spPr>
          <a:xfrm>
            <a:off x="3590788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71679" y="5799068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数据标签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52" name="圆角矩形 109"/>
          <p:cNvSpPr/>
          <p:nvPr/>
        </p:nvSpPr>
        <p:spPr>
          <a:xfrm>
            <a:off x="4362111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443002" y="5799068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浏览习惯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54" name="圆角矩形 109"/>
          <p:cNvSpPr/>
          <p:nvPr/>
        </p:nvSpPr>
        <p:spPr>
          <a:xfrm>
            <a:off x="5134541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215432" y="5799068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链接设备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56" name="圆角矩形 109"/>
          <p:cNvSpPr/>
          <p:nvPr/>
        </p:nvSpPr>
        <p:spPr>
          <a:xfrm>
            <a:off x="5905643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986534" y="5892171"/>
            <a:ext cx="517392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……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58" name="圆角矩形 109"/>
          <p:cNvSpPr/>
          <p:nvPr/>
        </p:nvSpPr>
        <p:spPr>
          <a:xfrm>
            <a:off x="6665709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746600" y="5892171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实用</a:t>
            </a:r>
          </a:p>
        </p:txBody>
      </p:sp>
      <p:sp>
        <p:nvSpPr>
          <p:cNvPr id="60" name="圆角矩形 109"/>
          <p:cNvSpPr/>
          <p:nvPr/>
        </p:nvSpPr>
        <p:spPr>
          <a:xfrm>
            <a:off x="7435146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516037" y="5892171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控制</a:t>
            </a:r>
          </a:p>
        </p:txBody>
      </p:sp>
      <p:sp>
        <p:nvSpPr>
          <p:cNvPr id="62" name="圆角矩形 109"/>
          <p:cNvSpPr/>
          <p:nvPr/>
        </p:nvSpPr>
        <p:spPr>
          <a:xfrm>
            <a:off x="8193240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274131" y="5892171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查看</a:t>
            </a:r>
          </a:p>
        </p:txBody>
      </p:sp>
      <p:sp>
        <p:nvSpPr>
          <p:cNvPr id="64" name="圆角矩形 109"/>
          <p:cNvSpPr/>
          <p:nvPr/>
        </p:nvSpPr>
        <p:spPr>
          <a:xfrm>
            <a:off x="8956358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037249" y="5892171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客服</a:t>
            </a:r>
          </a:p>
        </p:txBody>
      </p:sp>
      <p:sp>
        <p:nvSpPr>
          <p:cNvPr id="66" name="圆角矩形 109"/>
          <p:cNvSpPr/>
          <p:nvPr/>
        </p:nvSpPr>
        <p:spPr>
          <a:xfrm>
            <a:off x="9725795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806686" y="5892171"/>
            <a:ext cx="517392" cy="25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售后</a:t>
            </a:r>
          </a:p>
        </p:txBody>
      </p:sp>
      <p:sp>
        <p:nvSpPr>
          <p:cNvPr id="68" name="圆角矩形 109"/>
          <p:cNvSpPr/>
          <p:nvPr/>
        </p:nvSpPr>
        <p:spPr>
          <a:xfrm>
            <a:off x="10483889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0564780" y="5892171"/>
            <a:ext cx="517392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……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81" name="矩形: 圆角 190">
            <a:extLst>
              <a:ext uri="{FF2B5EF4-FFF2-40B4-BE49-F238E27FC236}">
                <a16:creationId xmlns:a16="http://schemas.microsoft.com/office/drawing/2014/main" id="{2517B0E8-0576-DE8B-BC9F-1E594EDCCADF}"/>
              </a:ext>
            </a:extLst>
          </p:cNvPr>
          <p:cNvSpPr/>
          <p:nvPr/>
        </p:nvSpPr>
        <p:spPr>
          <a:xfrm flipH="1">
            <a:off x="7809602" y="2658572"/>
            <a:ext cx="1501809" cy="458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0" dist="1270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endParaRPr lang="zh-CN" altLang="en-US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33369425-FEEF-B80D-BFE7-598A42481F6A}"/>
              </a:ext>
            </a:extLst>
          </p:cNvPr>
          <p:cNvSpPr txBox="1"/>
          <p:nvPr/>
        </p:nvSpPr>
        <p:spPr>
          <a:xfrm flipH="1">
            <a:off x="7840836" y="2749183"/>
            <a:ext cx="1439342" cy="297897"/>
          </a:xfrm>
          <a:prstGeom prst="rect">
            <a:avLst/>
          </a:prstGeom>
          <a:noFill/>
          <a:effectLst/>
        </p:spPr>
        <p:txBody>
          <a:bodyPr wrap="square" lIns="81656" tIns="40828" rIns="81656" bIns="40828" rtlCol="0">
            <a:spAutoFit/>
          </a:bodyPr>
          <a:lstStyle/>
          <a:p>
            <a:pPr algn="ctr"/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数据分析</a:t>
            </a:r>
          </a:p>
        </p:txBody>
      </p:sp>
      <p:sp>
        <p:nvSpPr>
          <p:cNvPr id="83" name="矩形: 圆角 188">
            <a:extLst>
              <a:ext uri="{FF2B5EF4-FFF2-40B4-BE49-F238E27FC236}">
                <a16:creationId xmlns:a16="http://schemas.microsoft.com/office/drawing/2014/main" id="{6A0A792B-C7D9-1E62-1C97-3800A50629B7}"/>
              </a:ext>
            </a:extLst>
          </p:cNvPr>
          <p:cNvSpPr/>
          <p:nvPr/>
        </p:nvSpPr>
        <p:spPr>
          <a:xfrm flipH="1">
            <a:off x="7809602" y="3320127"/>
            <a:ext cx="1501809" cy="458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0" dist="1270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endParaRPr lang="zh-CN" altLang="en-US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588DF389-EB40-8095-B49A-B8819B8DC8D3}"/>
              </a:ext>
            </a:extLst>
          </p:cNvPr>
          <p:cNvSpPr txBox="1"/>
          <p:nvPr/>
        </p:nvSpPr>
        <p:spPr>
          <a:xfrm flipH="1">
            <a:off x="7840836" y="3410738"/>
            <a:ext cx="1439342" cy="297897"/>
          </a:xfrm>
          <a:prstGeom prst="rect">
            <a:avLst/>
          </a:prstGeom>
          <a:noFill/>
          <a:effectLst/>
        </p:spPr>
        <p:txBody>
          <a:bodyPr wrap="square" lIns="81656" tIns="40828" rIns="81656" bIns="40828" rtlCol="0">
            <a:spAutoFit/>
          </a:bodyPr>
          <a:lstStyle/>
          <a:p>
            <a:pPr algn="ctr"/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个性化设置</a:t>
            </a:r>
          </a:p>
        </p:txBody>
      </p:sp>
      <p:sp>
        <p:nvSpPr>
          <p:cNvPr id="86" name="矩形: 圆角 186">
            <a:extLst>
              <a:ext uri="{FF2B5EF4-FFF2-40B4-BE49-F238E27FC236}">
                <a16:creationId xmlns:a16="http://schemas.microsoft.com/office/drawing/2014/main" id="{A36F3B0B-38B7-D684-A55A-D1BC3D639825}"/>
              </a:ext>
            </a:extLst>
          </p:cNvPr>
          <p:cNvSpPr/>
          <p:nvPr/>
        </p:nvSpPr>
        <p:spPr>
          <a:xfrm flipH="1">
            <a:off x="7809602" y="3981681"/>
            <a:ext cx="1501809" cy="458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0" dist="1270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endParaRPr lang="zh-CN" altLang="en-US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D94F7FB9-2D6B-31C3-74B4-6E226E81BCCF}"/>
              </a:ext>
            </a:extLst>
          </p:cNvPr>
          <p:cNvSpPr txBox="1"/>
          <p:nvPr/>
        </p:nvSpPr>
        <p:spPr>
          <a:xfrm flipH="1">
            <a:off x="7840836" y="4072292"/>
            <a:ext cx="1439342" cy="297897"/>
          </a:xfrm>
          <a:prstGeom prst="rect">
            <a:avLst/>
          </a:prstGeom>
          <a:noFill/>
          <a:effectLst/>
        </p:spPr>
        <p:txBody>
          <a:bodyPr wrap="square" lIns="81656" tIns="40828" rIns="81656" bIns="40828" rtlCol="0">
            <a:spAutoFit/>
          </a:bodyPr>
          <a:lstStyle/>
          <a:p>
            <a:pPr algn="ctr"/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售后完善</a:t>
            </a:r>
          </a:p>
        </p:txBody>
      </p:sp>
      <p:sp>
        <p:nvSpPr>
          <p:cNvPr id="88" name="箭头: 右 183">
            <a:extLst>
              <a:ext uri="{FF2B5EF4-FFF2-40B4-BE49-F238E27FC236}">
                <a16:creationId xmlns:a16="http://schemas.microsoft.com/office/drawing/2014/main" id="{388DD309-9A2F-A0D0-CCB4-4B517BA5CD65}"/>
              </a:ext>
            </a:extLst>
          </p:cNvPr>
          <p:cNvSpPr/>
          <p:nvPr/>
        </p:nvSpPr>
        <p:spPr>
          <a:xfrm>
            <a:off x="9400549" y="2791466"/>
            <a:ext cx="196541" cy="193010"/>
          </a:xfrm>
          <a:prstGeom prst="rightArrow">
            <a:avLst>
              <a:gd name="adj1" fmla="val 50000"/>
              <a:gd name="adj2" fmla="val 76343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1" name="箭头: 右 184">
            <a:extLst>
              <a:ext uri="{FF2B5EF4-FFF2-40B4-BE49-F238E27FC236}">
                <a16:creationId xmlns:a16="http://schemas.microsoft.com/office/drawing/2014/main" id="{E87AA8C8-AF56-439C-1251-A951F39B7CB1}"/>
              </a:ext>
            </a:extLst>
          </p:cNvPr>
          <p:cNvSpPr/>
          <p:nvPr/>
        </p:nvSpPr>
        <p:spPr>
          <a:xfrm>
            <a:off x="9400549" y="3453021"/>
            <a:ext cx="196541" cy="193010"/>
          </a:xfrm>
          <a:prstGeom prst="rightArrow">
            <a:avLst>
              <a:gd name="adj1" fmla="val 50000"/>
              <a:gd name="adj2" fmla="val 76343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2" name="箭头: 右 185">
            <a:extLst>
              <a:ext uri="{FF2B5EF4-FFF2-40B4-BE49-F238E27FC236}">
                <a16:creationId xmlns:a16="http://schemas.microsoft.com/office/drawing/2014/main" id="{C06F3C32-FD8F-058C-59A3-9FC42F7E537F}"/>
              </a:ext>
            </a:extLst>
          </p:cNvPr>
          <p:cNvSpPr/>
          <p:nvPr/>
        </p:nvSpPr>
        <p:spPr>
          <a:xfrm>
            <a:off x="9400549" y="4114575"/>
            <a:ext cx="196541" cy="193010"/>
          </a:xfrm>
          <a:prstGeom prst="rightArrow">
            <a:avLst>
              <a:gd name="adj1" fmla="val 50000"/>
              <a:gd name="adj2" fmla="val 76343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4" name="圆角矩形 93">
            <a:extLst>
              <a:ext uri="{FF2B5EF4-FFF2-40B4-BE49-F238E27FC236}">
                <a16:creationId xmlns:a16="http://schemas.microsoft.com/office/drawing/2014/main" id="{DAED8A67-3895-52FF-C854-F5D1CBB0920D}"/>
              </a:ext>
            </a:extLst>
          </p:cNvPr>
          <p:cNvSpPr/>
          <p:nvPr/>
        </p:nvSpPr>
        <p:spPr>
          <a:xfrm>
            <a:off x="9861493" y="1787317"/>
            <a:ext cx="1718870" cy="34596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16596AAB-5E61-60D4-B8AC-9F0F52553FA4}"/>
              </a:ext>
            </a:extLst>
          </p:cNvPr>
          <p:cNvSpPr txBox="1"/>
          <p:nvPr/>
        </p:nvSpPr>
        <p:spPr>
          <a:xfrm>
            <a:off x="9803884" y="2527100"/>
            <a:ext cx="1834089" cy="197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趋势预测</a:t>
            </a:r>
            <a:endParaRPr lang="en-US" altLang="zh-CN" sz="1600" dirty="0">
              <a:solidFill>
                <a:srgbClr val="1A45D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智能提醒</a:t>
            </a:r>
            <a:endParaRPr lang="en-US" altLang="zh-CN" sz="1600" dirty="0">
              <a:solidFill>
                <a:srgbClr val="1A45D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故障排查</a:t>
            </a:r>
            <a:endParaRPr lang="en-US" altLang="zh-CN" sz="1600" dirty="0">
              <a:solidFill>
                <a:srgbClr val="1A45D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dirty="0">
              <a:solidFill>
                <a:srgbClr val="1A45D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自定义场景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99" name="矩形: 圆角 190">
            <a:extLst>
              <a:ext uri="{FF2B5EF4-FFF2-40B4-BE49-F238E27FC236}">
                <a16:creationId xmlns:a16="http://schemas.microsoft.com/office/drawing/2014/main" id="{064F26B6-BE01-F750-0909-BB13A308157D}"/>
              </a:ext>
            </a:extLst>
          </p:cNvPr>
          <p:cNvSpPr/>
          <p:nvPr/>
        </p:nvSpPr>
        <p:spPr>
          <a:xfrm>
            <a:off x="2823906" y="2658572"/>
            <a:ext cx="1501809" cy="458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0" dist="1270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endParaRPr lang="zh-CN" altLang="en-US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024DF8FC-6C8D-25AA-926A-0D86C344BDA1}"/>
              </a:ext>
            </a:extLst>
          </p:cNvPr>
          <p:cNvSpPr txBox="1"/>
          <p:nvPr/>
        </p:nvSpPr>
        <p:spPr>
          <a:xfrm>
            <a:off x="2855139" y="2749183"/>
            <a:ext cx="1439342" cy="297897"/>
          </a:xfrm>
          <a:prstGeom prst="rect">
            <a:avLst/>
          </a:prstGeom>
          <a:noFill/>
          <a:effectLst/>
        </p:spPr>
        <p:txBody>
          <a:bodyPr wrap="square" lIns="81656" tIns="40828" rIns="81656" bIns="40828" rtlCol="0">
            <a:spAutoFit/>
          </a:bodyPr>
          <a:lstStyle/>
          <a:p>
            <a:pPr algn="ctr"/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设备控制</a:t>
            </a:r>
          </a:p>
        </p:txBody>
      </p:sp>
      <p:sp>
        <p:nvSpPr>
          <p:cNvPr id="114" name="矩形: 圆角 188">
            <a:extLst>
              <a:ext uri="{FF2B5EF4-FFF2-40B4-BE49-F238E27FC236}">
                <a16:creationId xmlns:a16="http://schemas.microsoft.com/office/drawing/2014/main" id="{AA4E0FD4-E3E3-8EDC-4B0A-2576ABCB4D7A}"/>
              </a:ext>
            </a:extLst>
          </p:cNvPr>
          <p:cNvSpPr/>
          <p:nvPr/>
        </p:nvSpPr>
        <p:spPr>
          <a:xfrm>
            <a:off x="2823906" y="3320127"/>
            <a:ext cx="1501809" cy="458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0" dist="1270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endParaRPr lang="zh-CN" altLang="en-US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6D1703BF-6881-6AD8-61C8-9DFBF99C7A8C}"/>
              </a:ext>
            </a:extLst>
          </p:cNvPr>
          <p:cNvSpPr txBox="1"/>
          <p:nvPr/>
        </p:nvSpPr>
        <p:spPr>
          <a:xfrm>
            <a:off x="2855139" y="3410738"/>
            <a:ext cx="1439342" cy="297897"/>
          </a:xfrm>
          <a:prstGeom prst="rect">
            <a:avLst/>
          </a:prstGeom>
          <a:noFill/>
          <a:effectLst/>
        </p:spPr>
        <p:txBody>
          <a:bodyPr wrap="square" lIns="81656" tIns="40828" rIns="81656" bIns="40828" rtlCol="0">
            <a:spAutoFit/>
          </a:bodyPr>
          <a:lstStyle/>
          <a:p>
            <a:pPr algn="ctr"/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设备管理</a:t>
            </a:r>
          </a:p>
        </p:txBody>
      </p:sp>
      <p:sp>
        <p:nvSpPr>
          <p:cNvPr id="116" name="矩形: 圆角 186">
            <a:extLst>
              <a:ext uri="{FF2B5EF4-FFF2-40B4-BE49-F238E27FC236}">
                <a16:creationId xmlns:a16="http://schemas.microsoft.com/office/drawing/2014/main" id="{B8BFB379-FE1A-79B1-6BAF-B94FC9191720}"/>
              </a:ext>
            </a:extLst>
          </p:cNvPr>
          <p:cNvSpPr/>
          <p:nvPr/>
        </p:nvSpPr>
        <p:spPr>
          <a:xfrm>
            <a:off x="2823906" y="3981681"/>
            <a:ext cx="1501809" cy="458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0" dist="12700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endParaRPr lang="zh-CN" altLang="en-US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1744BB7B-950F-36F3-75D8-6A69A4B480F7}"/>
              </a:ext>
            </a:extLst>
          </p:cNvPr>
          <p:cNvSpPr txBox="1"/>
          <p:nvPr/>
        </p:nvSpPr>
        <p:spPr>
          <a:xfrm>
            <a:off x="2855139" y="4072292"/>
            <a:ext cx="1439342" cy="297897"/>
          </a:xfrm>
          <a:prstGeom prst="rect">
            <a:avLst/>
          </a:prstGeom>
          <a:noFill/>
          <a:effectLst/>
        </p:spPr>
        <p:txBody>
          <a:bodyPr wrap="square" lIns="81656" tIns="40828" rIns="81656" bIns="40828" rtlCol="0">
            <a:spAutoFit/>
          </a:bodyPr>
          <a:lstStyle/>
          <a:p>
            <a:pPr algn="ctr"/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安防监控</a:t>
            </a:r>
          </a:p>
        </p:txBody>
      </p:sp>
      <p:sp>
        <p:nvSpPr>
          <p:cNvPr id="118" name="箭头: 右 183">
            <a:extLst>
              <a:ext uri="{FF2B5EF4-FFF2-40B4-BE49-F238E27FC236}">
                <a16:creationId xmlns:a16="http://schemas.microsoft.com/office/drawing/2014/main" id="{66A23362-AE3E-8C54-25E0-19377CF2109A}"/>
              </a:ext>
            </a:extLst>
          </p:cNvPr>
          <p:cNvSpPr/>
          <p:nvPr/>
        </p:nvSpPr>
        <p:spPr>
          <a:xfrm flipH="1">
            <a:off x="2538227" y="2791466"/>
            <a:ext cx="196541" cy="193010"/>
          </a:xfrm>
          <a:prstGeom prst="rightArrow">
            <a:avLst>
              <a:gd name="adj1" fmla="val 50000"/>
              <a:gd name="adj2" fmla="val 76343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9" name="箭头: 右 184">
            <a:extLst>
              <a:ext uri="{FF2B5EF4-FFF2-40B4-BE49-F238E27FC236}">
                <a16:creationId xmlns:a16="http://schemas.microsoft.com/office/drawing/2014/main" id="{CB0567D1-8BFB-0B5E-1271-F7A969D1677A}"/>
              </a:ext>
            </a:extLst>
          </p:cNvPr>
          <p:cNvSpPr/>
          <p:nvPr/>
        </p:nvSpPr>
        <p:spPr>
          <a:xfrm flipH="1">
            <a:off x="2538227" y="3453021"/>
            <a:ext cx="196541" cy="193010"/>
          </a:xfrm>
          <a:prstGeom prst="rightArrow">
            <a:avLst>
              <a:gd name="adj1" fmla="val 50000"/>
              <a:gd name="adj2" fmla="val 76343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0" name="箭头: 右 185">
            <a:extLst>
              <a:ext uri="{FF2B5EF4-FFF2-40B4-BE49-F238E27FC236}">
                <a16:creationId xmlns:a16="http://schemas.microsoft.com/office/drawing/2014/main" id="{39063FF8-7BCE-D8E7-D68E-AB2CBEA26227}"/>
              </a:ext>
            </a:extLst>
          </p:cNvPr>
          <p:cNvSpPr/>
          <p:nvPr/>
        </p:nvSpPr>
        <p:spPr>
          <a:xfrm flipH="1">
            <a:off x="2538227" y="4114575"/>
            <a:ext cx="196541" cy="193010"/>
          </a:xfrm>
          <a:prstGeom prst="rightArrow">
            <a:avLst>
              <a:gd name="adj1" fmla="val 50000"/>
              <a:gd name="adj2" fmla="val 76343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2" name="圆角矩形 121">
            <a:extLst>
              <a:ext uri="{FF2B5EF4-FFF2-40B4-BE49-F238E27FC236}">
                <a16:creationId xmlns:a16="http://schemas.microsoft.com/office/drawing/2014/main" id="{36DF91D9-493A-EA3F-508B-740B6933FECA}"/>
              </a:ext>
            </a:extLst>
          </p:cNvPr>
          <p:cNvSpPr/>
          <p:nvPr/>
        </p:nvSpPr>
        <p:spPr>
          <a:xfrm flipH="1">
            <a:off x="554954" y="1787317"/>
            <a:ext cx="1718870" cy="34596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2B73F7DB-A8B0-BADD-6094-85EA798B01F4}"/>
              </a:ext>
            </a:extLst>
          </p:cNvPr>
          <p:cNvSpPr txBox="1"/>
          <p:nvPr/>
        </p:nvSpPr>
        <p:spPr>
          <a:xfrm flipH="1">
            <a:off x="497344" y="2527100"/>
            <a:ext cx="1834089" cy="197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远程控制</a:t>
            </a:r>
            <a:endParaRPr lang="en-US" altLang="zh-CN" sz="1600" dirty="0">
              <a:solidFill>
                <a:srgbClr val="1A45D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设备连接</a:t>
            </a:r>
            <a:endParaRPr lang="en-US" altLang="zh-CN" sz="1600" dirty="0">
              <a:solidFill>
                <a:srgbClr val="1A45D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环境监测</a:t>
            </a:r>
            <a:endParaRPr lang="en-US" altLang="zh-CN" sz="1600" dirty="0">
              <a:solidFill>
                <a:srgbClr val="1A45D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rgbClr val="1A45D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安防摄像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DBCE7417-A7B6-7934-F1CC-EB353538C99F}"/>
              </a:ext>
            </a:extLst>
          </p:cNvPr>
          <p:cNvSpPr txBox="1"/>
          <p:nvPr/>
        </p:nvSpPr>
        <p:spPr>
          <a:xfrm>
            <a:off x="401644" y="1403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项目设计战略屋</a:t>
            </a:r>
          </a:p>
        </p:txBody>
      </p:sp>
      <p:sp>
        <p:nvSpPr>
          <p:cNvPr id="126" name="矩形: 圆角 8">
            <a:extLst>
              <a:ext uri="{FF2B5EF4-FFF2-40B4-BE49-F238E27FC236}">
                <a16:creationId xmlns:a16="http://schemas.microsoft.com/office/drawing/2014/main" id="{52EF21D3-923F-D118-8C77-E5D681283973}"/>
              </a:ext>
            </a:extLst>
          </p:cNvPr>
          <p:cNvSpPr/>
          <p:nvPr/>
        </p:nvSpPr>
        <p:spPr>
          <a:xfrm>
            <a:off x="305874" y="257309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8" name="圆角矩形 109">
            <a:extLst>
              <a:ext uri="{FF2B5EF4-FFF2-40B4-BE49-F238E27FC236}">
                <a16:creationId xmlns:a16="http://schemas.microsoft.com/office/drawing/2014/main" id="{4E02F68A-EF56-CC38-B8BA-BDDE05F2F8C4}"/>
              </a:ext>
            </a:extLst>
          </p:cNvPr>
          <p:cNvSpPr/>
          <p:nvPr/>
        </p:nvSpPr>
        <p:spPr>
          <a:xfrm>
            <a:off x="1940077" y="5749055"/>
            <a:ext cx="679175" cy="559127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FDECCAB6-B6FC-8C2A-A293-2E171CFF4229}"/>
              </a:ext>
            </a:extLst>
          </p:cNvPr>
          <p:cNvSpPr txBox="1"/>
          <p:nvPr/>
        </p:nvSpPr>
        <p:spPr>
          <a:xfrm>
            <a:off x="2020968" y="5799068"/>
            <a:ext cx="517392" cy="45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触达界面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2" name="梯形 1">
            <a:extLst>
              <a:ext uri="{FF2B5EF4-FFF2-40B4-BE49-F238E27FC236}">
                <a16:creationId xmlns:a16="http://schemas.microsoft.com/office/drawing/2014/main" id="{43A6E5D0-AF6E-B1B7-7FE2-EC0A78E6EA06}"/>
              </a:ext>
            </a:extLst>
          </p:cNvPr>
          <p:cNvSpPr/>
          <p:nvPr/>
        </p:nvSpPr>
        <p:spPr>
          <a:xfrm>
            <a:off x="682099" y="901723"/>
            <a:ext cx="10827802" cy="644866"/>
          </a:xfrm>
          <a:prstGeom prst="trapezoid">
            <a:avLst>
              <a:gd name="adj" fmla="val 123512"/>
            </a:avLst>
          </a:prstGeom>
          <a:solidFill>
            <a:schemeClr val="accent1"/>
          </a:solidFill>
          <a:ln>
            <a:solidFill>
              <a:srgbClr val="444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151BC6E6-60DB-3253-A2D9-4CD417E84D72}"/>
              </a:ext>
            </a:extLst>
          </p:cNvPr>
          <p:cNvSpPr/>
          <p:nvPr/>
        </p:nvSpPr>
        <p:spPr>
          <a:xfrm>
            <a:off x="4837699" y="1795328"/>
            <a:ext cx="2222344" cy="34596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92E86DE6-E926-1C2F-7FB9-80252D37C99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90757" y="2169500"/>
            <a:ext cx="814976" cy="814976"/>
          </a:xfrm>
          <a:prstGeom prst="ellipse">
            <a:avLst/>
          </a:prstGeom>
          <a:solidFill>
            <a:schemeClr val="bg1"/>
          </a:solidFill>
          <a:ln w="10455">
            <a:noFill/>
            <a:prstDash val="dash"/>
          </a:ln>
          <a:effectLst>
            <a:outerShdw blurRad="280035" dist="16002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技术评估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362C9C5-255B-008A-0809-4B951F711C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85907" y="2169500"/>
            <a:ext cx="814976" cy="814976"/>
          </a:xfrm>
          <a:prstGeom prst="ellipse">
            <a:avLst/>
          </a:prstGeom>
          <a:solidFill>
            <a:schemeClr val="bg1"/>
          </a:solidFill>
          <a:ln w="10455">
            <a:noFill/>
            <a:prstDash val="dash"/>
          </a:ln>
          <a:effectLst>
            <a:outerShdw blurRad="280035" dist="16002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用户调研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80D6429-20D6-A997-9B9D-06325720A2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90757" y="3122401"/>
            <a:ext cx="814976" cy="814976"/>
          </a:xfrm>
          <a:prstGeom prst="ellipse">
            <a:avLst/>
          </a:prstGeom>
          <a:solidFill>
            <a:schemeClr val="bg1"/>
          </a:solidFill>
          <a:ln w="10455">
            <a:noFill/>
            <a:prstDash val="dash"/>
          </a:ln>
          <a:effectLst>
            <a:outerShdw blurRad="280035" dist="16002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业务诉求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DE589E7-B5A9-DE30-E2CB-BB63AF125F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85907" y="3122401"/>
            <a:ext cx="814976" cy="814976"/>
          </a:xfrm>
          <a:prstGeom prst="ellipse">
            <a:avLst/>
          </a:prstGeom>
          <a:solidFill>
            <a:schemeClr val="bg1"/>
          </a:solidFill>
          <a:ln w="10455">
            <a:noFill/>
            <a:prstDash val="dash"/>
          </a:ln>
          <a:effectLst>
            <a:outerShdw blurRad="280035" dist="16002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行业趋势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8AA5709-DE60-E69E-E2AB-A8D4650868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90757" y="4056051"/>
            <a:ext cx="814976" cy="814976"/>
          </a:xfrm>
          <a:prstGeom prst="ellipse">
            <a:avLst/>
          </a:prstGeom>
          <a:solidFill>
            <a:schemeClr val="bg1"/>
          </a:solidFill>
          <a:ln w="10455">
            <a:noFill/>
            <a:prstDash val="dash"/>
          </a:ln>
          <a:effectLst>
            <a:outerShdw blurRad="280035" dist="16002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竞品分析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1F6AA93-8A2B-7B02-73A6-3BE25320989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85907" y="4056051"/>
            <a:ext cx="814976" cy="814976"/>
          </a:xfrm>
          <a:prstGeom prst="ellipse">
            <a:avLst/>
          </a:prstGeom>
          <a:solidFill>
            <a:schemeClr val="bg1"/>
          </a:solidFill>
          <a:ln w="10455">
            <a:noFill/>
            <a:prstDash val="dash"/>
          </a:ln>
          <a:effectLst>
            <a:outerShdw blurRad="280035" dist="160020" dir="5400000" sx="90000" sy="9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83" tIns="52690" rIns="105383" bIns="52690" rtlCol="0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最新技术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8F9828-6921-220C-5FAA-9938E3D157FE}"/>
              </a:ext>
            </a:extLst>
          </p:cNvPr>
          <p:cNvSpPr txBox="1"/>
          <p:nvPr/>
        </p:nvSpPr>
        <p:spPr>
          <a:xfrm>
            <a:off x="3175426" y="225111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技术支持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9A2D195-8DED-038E-2A5D-90977A48B55C}"/>
              </a:ext>
            </a:extLst>
          </p:cNvPr>
          <p:cNvSpPr txBox="1"/>
          <p:nvPr/>
        </p:nvSpPr>
        <p:spPr>
          <a:xfrm>
            <a:off x="8132437" y="225111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售后服务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E43B47A-E917-855C-4748-31F53FB4BA5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99568" y="993323"/>
            <a:ext cx="81868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effectLst/>
                <a:latin typeface="SimHei" panose="02010609060101010101" pitchFamily="49" charset="-122"/>
              </a:rPr>
              <a:t>互联网连接家庭设备，实现设备之间的数据共享和远程控制</a:t>
            </a:r>
            <a:endParaRPr kumimoji="1" lang="zh-CN" altLang="en-US" sz="2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020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41"/>
          <p:cNvSpPr/>
          <p:nvPr/>
        </p:nvSpPr>
        <p:spPr>
          <a:xfrm>
            <a:off x="713431" y="2073371"/>
            <a:ext cx="1728438" cy="4180977"/>
          </a:xfrm>
          <a:prstGeom prst="roundRect">
            <a:avLst>
              <a:gd name="adj" fmla="val 4634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718750" y="3428217"/>
            <a:ext cx="180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在应用中获取核心技能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962076" y="2564120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tx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96357" y="2653464"/>
            <a:ext cx="940953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核心概念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962076" y="3138883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tx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8123" y="3228227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发展历程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962076" y="3713646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tx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8123" y="3802990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基本理论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962076" y="4288408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tx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8123" y="4377752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研究方法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65090" y="2251114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基础知识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817092" y="2119368"/>
            <a:ext cx="4661477" cy="1128336"/>
          </a:xfrm>
          <a:prstGeom prst="roundRect">
            <a:avLst>
              <a:gd name="adj" fmla="val 4634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3" name="圆角矩形 41"/>
          <p:cNvSpPr/>
          <p:nvPr/>
        </p:nvSpPr>
        <p:spPr>
          <a:xfrm>
            <a:off x="2690514" y="2073372"/>
            <a:ext cx="2367422" cy="4180977"/>
          </a:xfrm>
          <a:prstGeom prst="roundRect">
            <a:avLst>
              <a:gd name="adj" fmla="val 308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2917093" y="2537602"/>
            <a:ext cx="1914264" cy="467998"/>
          </a:xfrm>
          <a:prstGeom prst="roundRect">
            <a:avLst>
              <a:gd name="adj" fmla="val 12168"/>
            </a:avLst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3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474116" y="2626946"/>
            <a:ext cx="800219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前沿动态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2917093" y="3135612"/>
            <a:ext cx="1914264" cy="467998"/>
          </a:xfrm>
          <a:prstGeom prst="roundRect">
            <a:avLst>
              <a:gd name="adj" fmla="val 12168"/>
            </a:avLst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3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320227" y="3247704"/>
            <a:ext cx="1107996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职业发展规划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2917093" y="3733622"/>
            <a:ext cx="1914264" cy="467998"/>
          </a:xfrm>
          <a:prstGeom prst="roundRect">
            <a:avLst>
              <a:gd name="adj" fmla="val 12168"/>
            </a:avLst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3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43283" y="3822966"/>
            <a:ext cx="1261884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论文撰写与发表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2917093" y="4331632"/>
            <a:ext cx="1914264" cy="467998"/>
          </a:xfrm>
          <a:prstGeom prst="roundRect">
            <a:avLst>
              <a:gd name="adj" fmla="val 12168"/>
            </a:avLst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3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320227" y="4420976"/>
            <a:ext cx="1107996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国际视野拓展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837564" y="225111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拓展提升模块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2917093" y="4929642"/>
            <a:ext cx="1914264" cy="467998"/>
          </a:xfrm>
          <a:prstGeom prst="roundRect">
            <a:avLst>
              <a:gd name="adj" fmla="val 12168"/>
            </a:avLst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3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320227" y="5018986"/>
            <a:ext cx="1107996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行业交流合作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2917093" y="5527652"/>
            <a:ext cx="1914264" cy="467998"/>
          </a:xfrm>
          <a:prstGeom prst="roundRect">
            <a:avLst>
              <a:gd name="adj" fmla="val 12168"/>
            </a:avLst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3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320227" y="5616996"/>
            <a:ext cx="1107996" cy="270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创业创新探索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7026077" y="2579881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020029" y="2679837"/>
            <a:ext cx="120951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专业技能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8534465" y="2579881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540512" y="2669225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沟通协作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10042853" y="2579881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0048900" y="2669225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问题解决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6944437" y="22971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核心技能模块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6811045" y="3824419"/>
            <a:ext cx="4661477" cy="2475926"/>
          </a:xfrm>
          <a:prstGeom prst="roundRect">
            <a:avLst>
              <a:gd name="adj" fmla="val 315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7020030" y="4284932"/>
            <a:ext cx="1209515" cy="1763106"/>
          </a:xfrm>
          <a:prstGeom prst="roundRect">
            <a:avLst>
              <a:gd name="adj" fmla="val 4104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013982" y="5021830"/>
            <a:ext cx="120951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项目实践</a:t>
            </a:r>
          </a:p>
        </p:txBody>
      </p:sp>
      <p:sp>
        <p:nvSpPr>
          <p:cNvPr id="103" name="圆角矩形 102"/>
          <p:cNvSpPr/>
          <p:nvPr/>
        </p:nvSpPr>
        <p:spPr>
          <a:xfrm>
            <a:off x="8534465" y="4284932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40512" y="4374276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模拟演练</a:t>
            </a:r>
          </a:p>
        </p:txBody>
      </p:sp>
      <p:sp>
        <p:nvSpPr>
          <p:cNvPr id="116" name="圆角矩形 115"/>
          <p:cNvSpPr/>
          <p:nvPr/>
        </p:nvSpPr>
        <p:spPr>
          <a:xfrm>
            <a:off x="10042853" y="4284932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0048900" y="4374276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风险管理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6944437" y="40021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实战应用模块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28" name="圆角矩形 127"/>
          <p:cNvSpPr/>
          <p:nvPr/>
        </p:nvSpPr>
        <p:spPr>
          <a:xfrm>
            <a:off x="8534465" y="4929290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8540512" y="5018634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团队合作</a:t>
            </a:r>
          </a:p>
        </p:txBody>
      </p:sp>
      <p:sp>
        <p:nvSpPr>
          <p:cNvPr id="131" name="圆角矩形 130"/>
          <p:cNvSpPr/>
          <p:nvPr/>
        </p:nvSpPr>
        <p:spPr>
          <a:xfrm>
            <a:off x="10042853" y="4929290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0048900" y="5018634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质量控制</a:t>
            </a:r>
          </a:p>
        </p:txBody>
      </p:sp>
      <p:sp>
        <p:nvSpPr>
          <p:cNvPr id="134" name="圆角矩形 133"/>
          <p:cNvSpPr/>
          <p:nvPr/>
        </p:nvSpPr>
        <p:spPr>
          <a:xfrm>
            <a:off x="8534465" y="5573648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8540512" y="5662992"/>
            <a:ext cx="1197420" cy="27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创新思维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37" name="圆角矩形 136"/>
          <p:cNvSpPr/>
          <p:nvPr/>
        </p:nvSpPr>
        <p:spPr>
          <a:xfrm>
            <a:off x="10042853" y="5573648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10048900" y="5662992"/>
            <a:ext cx="1197420" cy="27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客户需求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5151370" y="2292633"/>
            <a:ext cx="1569876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将基础技能转变为核心，提升个人竞争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0" name="梯形 9">
            <a:extLst>
              <a:ext uri="{FF2B5EF4-FFF2-40B4-BE49-F238E27FC236}">
                <a16:creationId xmlns:a16="http://schemas.microsoft.com/office/drawing/2014/main" id="{CB129ACD-3615-3707-FDD1-B1C6462D3D62}"/>
              </a:ext>
            </a:extLst>
          </p:cNvPr>
          <p:cNvSpPr/>
          <p:nvPr/>
        </p:nvSpPr>
        <p:spPr>
          <a:xfrm>
            <a:off x="682099" y="1162190"/>
            <a:ext cx="10827802" cy="644866"/>
          </a:xfrm>
          <a:prstGeom prst="trapezoid">
            <a:avLst>
              <a:gd name="adj" fmla="val 123512"/>
            </a:avLst>
          </a:prstGeom>
          <a:solidFill>
            <a:schemeClr val="accent1"/>
          </a:solidFill>
          <a:ln>
            <a:solidFill>
              <a:srgbClr val="444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153731-E482-B7F8-4E64-D221BA3D443B}"/>
              </a:ext>
            </a:extLst>
          </p:cNvPr>
          <p:cNvSpPr txBox="1"/>
          <p:nvPr/>
        </p:nvSpPr>
        <p:spPr>
          <a:xfrm>
            <a:off x="3025028" y="1243088"/>
            <a:ext cx="6032421" cy="448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覆盖</a:t>
            </a: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基础知识、核心技能、实战应用与拓展</a:t>
            </a:r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D59A2D3C-E665-183E-6CA1-C4646D468ADB}"/>
              </a:ext>
            </a:extLst>
          </p:cNvPr>
          <p:cNvSpPr/>
          <p:nvPr/>
        </p:nvSpPr>
        <p:spPr>
          <a:xfrm rot="5400000">
            <a:off x="5846472" y="2806188"/>
            <a:ext cx="420693" cy="620774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6A0016-B82E-A826-E578-B435D5D125CB}"/>
              </a:ext>
            </a:extLst>
          </p:cNvPr>
          <p:cNvSpPr txBox="1"/>
          <p:nvPr/>
        </p:nvSpPr>
        <p:spPr>
          <a:xfrm>
            <a:off x="5152080" y="4716980"/>
            <a:ext cx="1569876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将基础知识应用于实际案例试用当中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72DF1BEC-E33C-AC69-0237-BF2D8A3EE13B}"/>
              </a:ext>
            </a:extLst>
          </p:cNvPr>
          <p:cNvSpPr/>
          <p:nvPr/>
        </p:nvSpPr>
        <p:spPr>
          <a:xfrm rot="5400000">
            <a:off x="5846472" y="5157441"/>
            <a:ext cx="420693" cy="620774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" name="任意形状 19">
            <a:extLst>
              <a:ext uri="{FF2B5EF4-FFF2-40B4-BE49-F238E27FC236}">
                <a16:creationId xmlns:a16="http://schemas.microsoft.com/office/drawing/2014/main" id="{30058A3C-07AA-84EB-62A1-D1DD7D0AAA7A}"/>
              </a:ext>
            </a:extLst>
          </p:cNvPr>
          <p:cNvSpPr/>
          <p:nvPr/>
        </p:nvSpPr>
        <p:spPr>
          <a:xfrm>
            <a:off x="8327963" y="3388097"/>
            <a:ext cx="420693" cy="308330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88E89C62-A51D-E0C9-6014-E9B57BA0F442}"/>
              </a:ext>
            </a:extLst>
          </p:cNvPr>
          <p:cNvSpPr/>
          <p:nvPr/>
        </p:nvSpPr>
        <p:spPr>
          <a:xfrm>
            <a:off x="962076" y="4862567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tx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F9B072-096C-6A89-1EF7-490753359684}"/>
              </a:ext>
            </a:extLst>
          </p:cNvPr>
          <p:cNvSpPr txBox="1"/>
          <p:nvPr/>
        </p:nvSpPr>
        <p:spPr>
          <a:xfrm>
            <a:off x="968123" y="4951911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理论框架</a:t>
            </a: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52CC2E8C-7E6E-DD36-D994-0010D5365218}"/>
              </a:ext>
            </a:extLst>
          </p:cNvPr>
          <p:cNvSpPr/>
          <p:nvPr/>
        </p:nvSpPr>
        <p:spPr>
          <a:xfrm>
            <a:off x="962076" y="5426092"/>
            <a:ext cx="1209515" cy="467998"/>
          </a:xfrm>
          <a:prstGeom prst="roundRect">
            <a:avLst>
              <a:gd name="adj" fmla="val 12168"/>
            </a:avLst>
          </a:prstGeom>
          <a:solidFill>
            <a:schemeClr val="tx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51DEE80-EBCD-053C-9500-AE2D38E28ABF}"/>
              </a:ext>
            </a:extLst>
          </p:cNvPr>
          <p:cNvSpPr txBox="1"/>
          <p:nvPr/>
        </p:nvSpPr>
        <p:spPr>
          <a:xfrm>
            <a:off x="968123" y="5515436"/>
            <a:ext cx="119742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学科分支</a:t>
            </a:r>
          </a:p>
        </p:txBody>
      </p:sp>
      <p:sp>
        <p:nvSpPr>
          <p:cNvPr id="28" name="等腰三角形 13">
            <a:extLst>
              <a:ext uri="{FF2B5EF4-FFF2-40B4-BE49-F238E27FC236}">
                <a16:creationId xmlns:a16="http://schemas.microsoft.com/office/drawing/2014/main" id="{65789FA1-BDFF-FA50-A85C-0E8E206F1EF8}"/>
              </a:ext>
            </a:extLst>
          </p:cNvPr>
          <p:cNvSpPr/>
          <p:nvPr/>
        </p:nvSpPr>
        <p:spPr>
          <a:xfrm rot="5400000">
            <a:off x="8315436" y="4478299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9" name="等腰三角形 13">
            <a:extLst>
              <a:ext uri="{FF2B5EF4-FFF2-40B4-BE49-F238E27FC236}">
                <a16:creationId xmlns:a16="http://schemas.microsoft.com/office/drawing/2014/main" id="{FB3BAAA6-E741-729C-8529-6BF20413B1E4}"/>
              </a:ext>
            </a:extLst>
          </p:cNvPr>
          <p:cNvSpPr/>
          <p:nvPr/>
        </p:nvSpPr>
        <p:spPr>
          <a:xfrm rot="5400000">
            <a:off x="8315436" y="5122167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" name="等腰三角形 13">
            <a:extLst>
              <a:ext uri="{FF2B5EF4-FFF2-40B4-BE49-F238E27FC236}">
                <a16:creationId xmlns:a16="http://schemas.microsoft.com/office/drawing/2014/main" id="{094D17C0-27D8-AA71-0D7D-B72635AA4411}"/>
              </a:ext>
            </a:extLst>
          </p:cNvPr>
          <p:cNvSpPr/>
          <p:nvPr/>
        </p:nvSpPr>
        <p:spPr>
          <a:xfrm rot="5400000">
            <a:off x="8315436" y="5749803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2" name="等腰三角形 13">
            <a:extLst>
              <a:ext uri="{FF2B5EF4-FFF2-40B4-BE49-F238E27FC236}">
                <a16:creationId xmlns:a16="http://schemas.microsoft.com/office/drawing/2014/main" id="{56FDEB42-839B-7BCC-5553-54BF06A89629}"/>
              </a:ext>
            </a:extLst>
          </p:cNvPr>
          <p:cNvSpPr/>
          <p:nvPr/>
        </p:nvSpPr>
        <p:spPr>
          <a:xfrm rot="5400000">
            <a:off x="9825007" y="4478299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5" name="等腰三角形 13">
            <a:extLst>
              <a:ext uri="{FF2B5EF4-FFF2-40B4-BE49-F238E27FC236}">
                <a16:creationId xmlns:a16="http://schemas.microsoft.com/office/drawing/2014/main" id="{D3810352-64F5-0F22-D771-ADB45482397C}"/>
              </a:ext>
            </a:extLst>
          </p:cNvPr>
          <p:cNvSpPr/>
          <p:nvPr/>
        </p:nvSpPr>
        <p:spPr>
          <a:xfrm rot="5400000">
            <a:off x="9825007" y="5122167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0" name="等腰三角形 13">
            <a:extLst>
              <a:ext uri="{FF2B5EF4-FFF2-40B4-BE49-F238E27FC236}">
                <a16:creationId xmlns:a16="http://schemas.microsoft.com/office/drawing/2014/main" id="{0B082F12-4337-A94F-A531-E41500F79536}"/>
              </a:ext>
            </a:extLst>
          </p:cNvPr>
          <p:cNvSpPr/>
          <p:nvPr/>
        </p:nvSpPr>
        <p:spPr>
          <a:xfrm rot="5400000">
            <a:off x="9825007" y="5749803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1" name="等腰三角形 13">
            <a:extLst>
              <a:ext uri="{FF2B5EF4-FFF2-40B4-BE49-F238E27FC236}">
                <a16:creationId xmlns:a16="http://schemas.microsoft.com/office/drawing/2014/main" id="{DF5C7F8E-CF04-C8BE-012A-9F1BF1D48FD6}"/>
              </a:ext>
            </a:extLst>
          </p:cNvPr>
          <p:cNvSpPr/>
          <p:nvPr/>
        </p:nvSpPr>
        <p:spPr>
          <a:xfrm rot="5400000">
            <a:off x="8315436" y="2763123"/>
            <a:ext cx="151280" cy="107424"/>
          </a:xfrm>
          <a:prstGeom prst="triangle">
            <a:avLst/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" name="等腰三角形 13">
            <a:extLst>
              <a:ext uri="{FF2B5EF4-FFF2-40B4-BE49-F238E27FC236}">
                <a16:creationId xmlns:a16="http://schemas.microsoft.com/office/drawing/2014/main" id="{003CE48C-ABF9-74C8-06EA-CBAD15EE044E}"/>
              </a:ext>
            </a:extLst>
          </p:cNvPr>
          <p:cNvSpPr/>
          <p:nvPr/>
        </p:nvSpPr>
        <p:spPr>
          <a:xfrm rot="5400000">
            <a:off x="9825007" y="2763123"/>
            <a:ext cx="151280" cy="107424"/>
          </a:xfrm>
          <a:prstGeom prst="triangle">
            <a:avLst/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0A1888D-8825-CE72-4954-316E9C27A8C4}"/>
              </a:ext>
            </a:extLst>
          </p:cNvPr>
          <p:cNvSpPr/>
          <p:nvPr/>
        </p:nvSpPr>
        <p:spPr>
          <a:xfrm>
            <a:off x="2294590" y="3938316"/>
            <a:ext cx="528923" cy="528923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+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2493DD-1CF2-BF4A-2162-DCFF5B8598E7}"/>
              </a:ext>
            </a:extLst>
          </p:cNvPr>
          <p:cNvSpPr txBox="1"/>
          <p:nvPr/>
        </p:nvSpPr>
        <p:spPr>
          <a:xfrm>
            <a:off x="401644" y="1403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课程结构战略屋</a:t>
            </a:r>
          </a:p>
        </p:txBody>
      </p:sp>
      <p:sp>
        <p:nvSpPr>
          <p:cNvPr id="12" name="矩形: 圆角 8">
            <a:extLst>
              <a:ext uri="{FF2B5EF4-FFF2-40B4-BE49-F238E27FC236}">
                <a16:creationId xmlns:a16="http://schemas.microsoft.com/office/drawing/2014/main" id="{871E21D4-113C-9413-9646-FC3205C0BC04}"/>
              </a:ext>
            </a:extLst>
          </p:cNvPr>
          <p:cNvSpPr/>
          <p:nvPr/>
        </p:nvSpPr>
        <p:spPr>
          <a:xfrm>
            <a:off x="305874" y="257309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4449F4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761754" y="1176818"/>
            <a:ext cx="6668492" cy="2880789"/>
          </a:xfrm>
        </p:spPr>
        <p:txBody>
          <a:bodyPr wrap="none"/>
          <a:lstStyle/>
          <a:p>
            <a:r>
              <a:rPr lang="en-US" sz="20800" dirty="0">
                <a:gradFill>
                  <a:gsLst>
                    <a:gs pos="77000">
                      <a:schemeClr val="bg1">
                        <a:alpha val="17136"/>
                      </a:schemeClr>
                    </a:gs>
                    <a:gs pos="0">
                      <a:schemeClr val="accent1"/>
                    </a:gs>
                  </a:gsLst>
                  <a:lin ang="5400000" scaled="0"/>
                </a:gradFill>
              </a:rPr>
              <a:t>Hello</a:t>
            </a:r>
            <a:endParaRPr sz="20800" dirty="0">
              <a:gradFill>
                <a:gsLst>
                  <a:gs pos="77000">
                    <a:schemeClr val="bg1">
                      <a:alpha val="17136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</a:endParaRPr>
          </a:p>
        </p:txBody>
      </p:sp>
      <p:sp>
        <p:nvSpPr>
          <p:cNvPr id="3" name="文本占位符 5"/>
          <p:cNvSpPr txBox="1"/>
          <p:nvPr/>
        </p:nvSpPr>
        <p:spPr>
          <a:xfrm>
            <a:off x="2671761" y="3904107"/>
            <a:ext cx="6848475" cy="8534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kumimoji="1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1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学习｜成长｜精进｜创造</a:t>
            </a:r>
          </a:p>
        </p:txBody>
      </p:sp>
      <p:sp>
        <p:nvSpPr>
          <p:cNvPr id="10" name="文本占位符 5"/>
          <p:cNvSpPr txBox="1"/>
          <p:nvPr/>
        </p:nvSpPr>
        <p:spPr>
          <a:xfrm>
            <a:off x="2870659" y="2971441"/>
            <a:ext cx="6649577" cy="757130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48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20</a:t>
            </a:r>
            <a:r>
              <a: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个战略屋房子</a:t>
            </a:r>
            <a:r>
              <a:rPr kumimoji="0" lang="en-US" altLang="zh-CN" sz="48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/</a:t>
            </a:r>
            <a:r>
              <a:rPr lang="zh-CN" altLang="en-US" sz="48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品牌屋</a:t>
            </a:r>
            <a:endParaRPr kumimoji="0" lang="zh-CN" altLang="en-US" sz="48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224">
            <a:extLst>
              <a:ext uri="{FF2B5EF4-FFF2-40B4-BE49-F238E27FC236}">
                <a16:creationId xmlns:a16="http://schemas.microsoft.com/office/drawing/2014/main" id="{702C556E-CF74-D95A-0FA8-18C507864A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60360" y="3857913"/>
            <a:ext cx="4440657" cy="72072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Isosceles Triangle 23"/>
          <p:cNvSpPr/>
          <p:nvPr>
            <p:custDataLst>
              <p:tags r:id="rId2"/>
            </p:custDataLst>
          </p:nvPr>
        </p:nvSpPr>
        <p:spPr>
          <a:xfrm>
            <a:off x="1814195" y="785815"/>
            <a:ext cx="8992235" cy="1561465"/>
          </a:xfrm>
          <a:prstGeom prst="triangle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lIns="0" tIns="139636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100" dirty="0">
              <a:solidFill>
                <a:schemeClr val="bg1">
                  <a:lumMod val="75000"/>
                  <a:lumOff val="2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等腰三角形 22"/>
          <p:cNvSpPr/>
          <p:nvPr>
            <p:custDataLst>
              <p:tags r:id="rId3"/>
            </p:custDataLst>
          </p:nvPr>
        </p:nvSpPr>
        <p:spPr>
          <a:xfrm flipV="1">
            <a:off x="4535170" y="1474790"/>
            <a:ext cx="3614420" cy="864235"/>
          </a:xfrm>
          <a:prstGeom prst="triangle">
            <a:avLst>
              <a:gd name="adj" fmla="val 526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75000"/>
                  <a:lumOff val="2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5607247" y="1607992"/>
            <a:ext cx="14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业务目标实现</a:t>
            </a: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3343059" y="1841921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基础服务保障</a:t>
            </a:r>
          </a:p>
        </p:txBody>
      </p: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7729041" y="1841921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创新优势突出</a:t>
            </a: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5602428" y="10746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产品服务优质</a:t>
            </a:r>
          </a:p>
        </p:txBody>
      </p:sp>
      <p:sp>
        <p:nvSpPr>
          <p:cNvPr id="34" name="圆角矩形 33"/>
          <p:cNvSpPr/>
          <p:nvPr>
            <p:custDataLst>
              <p:tags r:id="rId8"/>
            </p:custDataLst>
          </p:nvPr>
        </p:nvSpPr>
        <p:spPr>
          <a:xfrm>
            <a:off x="1769110" y="2447375"/>
            <a:ext cx="3006090" cy="4972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品质卓越</a:t>
            </a:r>
            <a:endParaRPr lang="en-US" altLang="zh-CN" sz="16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5" name="圆角矩形 34"/>
          <p:cNvSpPr/>
          <p:nvPr>
            <p:custDataLst>
              <p:tags r:id="rId9"/>
            </p:custDataLst>
          </p:nvPr>
        </p:nvSpPr>
        <p:spPr>
          <a:xfrm>
            <a:off x="4806950" y="2447375"/>
            <a:ext cx="3006090" cy="4972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时尚简约</a:t>
            </a:r>
          </a:p>
        </p:txBody>
      </p:sp>
      <p:sp>
        <p:nvSpPr>
          <p:cNvPr id="36" name="圆角矩形 35"/>
          <p:cNvSpPr/>
          <p:nvPr>
            <p:custDataLst>
              <p:tags r:id="rId10"/>
            </p:custDataLst>
          </p:nvPr>
        </p:nvSpPr>
        <p:spPr>
          <a:xfrm>
            <a:off x="7845425" y="2447375"/>
            <a:ext cx="3006090" cy="4972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高性价比</a:t>
            </a:r>
            <a:endParaRPr lang="en-US" altLang="zh-CN" sz="16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1" name="圆角矩形 40"/>
          <p:cNvSpPr/>
          <p:nvPr>
            <p:custDataLst>
              <p:tags r:id="rId11"/>
            </p:custDataLst>
          </p:nvPr>
        </p:nvSpPr>
        <p:spPr>
          <a:xfrm>
            <a:off x="1769110" y="5503832"/>
            <a:ext cx="1361440" cy="431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现代简约</a:t>
            </a:r>
          </a:p>
        </p:txBody>
      </p:sp>
      <p:sp>
        <p:nvSpPr>
          <p:cNvPr id="42" name="圆角矩形 41"/>
          <p:cNvSpPr/>
          <p:nvPr>
            <p:custDataLst>
              <p:tags r:id="rId12"/>
            </p:custDataLst>
          </p:nvPr>
        </p:nvSpPr>
        <p:spPr>
          <a:xfrm>
            <a:off x="3303905" y="5503832"/>
            <a:ext cx="1361440" cy="431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冷色调</a:t>
            </a:r>
            <a:endParaRPr lang="en-US" altLang="zh-CN" sz="1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3" name="圆角矩形 42"/>
          <p:cNvSpPr/>
          <p:nvPr>
            <p:custDataLst>
              <p:tags r:id="rId13"/>
            </p:custDataLst>
          </p:nvPr>
        </p:nvSpPr>
        <p:spPr>
          <a:xfrm>
            <a:off x="4839335" y="5503832"/>
            <a:ext cx="1361440" cy="431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高质量材质</a:t>
            </a:r>
            <a:endParaRPr lang="en-US" altLang="zh-CN" sz="1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4" name="圆角矩形 43"/>
          <p:cNvSpPr/>
          <p:nvPr>
            <p:custDataLst>
              <p:tags r:id="rId14"/>
            </p:custDataLst>
          </p:nvPr>
        </p:nvSpPr>
        <p:spPr>
          <a:xfrm>
            <a:off x="6374130" y="5503832"/>
            <a:ext cx="1361440" cy="431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几何构图</a:t>
            </a:r>
            <a:endParaRPr lang="en-US" altLang="zh-CN" sz="1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5" name="圆角矩形 44"/>
          <p:cNvSpPr/>
          <p:nvPr>
            <p:custDataLst>
              <p:tags r:id="rId15"/>
            </p:custDataLst>
          </p:nvPr>
        </p:nvSpPr>
        <p:spPr>
          <a:xfrm>
            <a:off x="7909560" y="5503832"/>
            <a:ext cx="1361440" cy="431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细节精致</a:t>
            </a:r>
            <a:endParaRPr lang="en-US" altLang="zh-CN" sz="1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6" name="圆角矩形 45"/>
          <p:cNvSpPr/>
          <p:nvPr>
            <p:custDataLst>
              <p:tags r:id="rId16"/>
            </p:custDataLst>
          </p:nvPr>
        </p:nvSpPr>
        <p:spPr>
          <a:xfrm>
            <a:off x="9444990" y="5503832"/>
            <a:ext cx="1361440" cy="431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挺拔精神</a:t>
            </a:r>
          </a:p>
        </p:txBody>
      </p:sp>
      <p:sp>
        <p:nvSpPr>
          <p:cNvPr id="47" name="圆角矩形 46"/>
          <p:cNvSpPr/>
          <p:nvPr>
            <p:custDataLst>
              <p:tags r:id="rId17"/>
            </p:custDataLst>
          </p:nvPr>
        </p:nvSpPr>
        <p:spPr>
          <a:xfrm>
            <a:off x="1782445" y="6120765"/>
            <a:ext cx="3006090" cy="4972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产品</a:t>
            </a:r>
            <a:r>
              <a:rPr lang="en-US" altLang="zh-CN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1</a:t>
            </a:r>
          </a:p>
        </p:txBody>
      </p:sp>
      <p:sp>
        <p:nvSpPr>
          <p:cNvPr id="48" name="圆角矩形 47"/>
          <p:cNvSpPr/>
          <p:nvPr>
            <p:custDataLst>
              <p:tags r:id="rId18"/>
            </p:custDataLst>
          </p:nvPr>
        </p:nvSpPr>
        <p:spPr>
          <a:xfrm>
            <a:off x="4820920" y="6120765"/>
            <a:ext cx="3006090" cy="4972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产品</a:t>
            </a:r>
            <a:r>
              <a:rPr lang="en-US" altLang="zh-CN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2</a:t>
            </a:r>
            <a:endParaRPr lang="en-US" altLang="zh-CN" sz="1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9" name="圆角矩形 48"/>
          <p:cNvSpPr/>
          <p:nvPr>
            <p:custDataLst>
              <p:tags r:id="rId19"/>
            </p:custDataLst>
          </p:nvPr>
        </p:nvSpPr>
        <p:spPr>
          <a:xfrm>
            <a:off x="7859395" y="6120765"/>
            <a:ext cx="3006090" cy="4972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产品</a:t>
            </a:r>
            <a:r>
              <a:rPr lang="en-US" altLang="zh-CN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3</a:t>
            </a:r>
          </a:p>
        </p:txBody>
      </p:sp>
      <p:sp>
        <p:nvSpPr>
          <p:cNvPr id="52" name="文本框 51"/>
          <p:cNvSpPr txBox="1"/>
          <p:nvPr>
            <p:custDataLst>
              <p:tags r:id="rId20"/>
            </p:custDataLst>
          </p:nvPr>
        </p:nvSpPr>
        <p:spPr>
          <a:xfrm>
            <a:off x="951230" y="1543370"/>
            <a:ext cx="675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品牌战略</a:t>
            </a:r>
          </a:p>
        </p:txBody>
      </p:sp>
      <p:sp>
        <p:nvSpPr>
          <p:cNvPr id="53" name="文本框 52"/>
          <p:cNvSpPr txBox="1"/>
          <p:nvPr>
            <p:custDataLst>
              <p:tags r:id="rId21"/>
            </p:custDataLst>
          </p:nvPr>
        </p:nvSpPr>
        <p:spPr>
          <a:xfrm>
            <a:off x="883920" y="2468565"/>
            <a:ext cx="67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</a:t>
            </a:r>
            <a:endParaRPr lang="en-US" altLang="zh-CN" sz="16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涵</a:t>
            </a:r>
          </a:p>
        </p:txBody>
      </p:sp>
      <p:sp>
        <p:nvSpPr>
          <p:cNvPr id="54" name="文本框 53"/>
          <p:cNvSpPr txBox="1"/>
          <p:nvPr>
            <p:custDataLst>
              <p:tags r:id="rId22"/>
            </p:custDataLst>
          </p:nvPr>
        </p:nvSpPr>
        <p:spPr>
          <a:xfrm>
            <a:off x="883920" y="3454822"/>
            <a:ext cx="6750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</a:t>
            </a:r>
            <a:endParaRPr lang="en-US" altLang="zh-CN" sz="16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牌</a:t>
            </a:r>
            <a:endParaRPr lang="en-US" altLang="zh-CN" sz="16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</a:t>
            </a:r>
            <a:endParaRPr lang="en-US" altLang="zh-CN" sz="16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格</a:t>
            </a:r>
            <a:endParaRPr lang="en-US" altLang="zh-CN" sz="16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化</a:t>
            </a:r>
          </a:p>
        </p:txBody>
      </p:sp>
      <p:sp>
        <p:nvSpPr>
          <p:cNvPr id="55" name="文本框 54"/>
          <p:cNvSpPr txBox="1"/>
          <p:nvPr>
            <p:custDataLst>
              <p:tags r:id="rId23"/>
            </p:custDataLst>
          </p:nvPr>
        </p:nvSpPr>
        <p:spPr>
          <a:xfrm>
            <a:off x="872490" y="5397500"/>
            <a:ext cx="675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外</a:t>
            </a:r>
            <a:endParaRPr lang="en-US" altLang="zh-CN" sz="16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显</a:t>
            </a:r>
          </a:p>
        </p:txBody>
      </p:sp>
      <p:sp>
        <p:nvSpPr>
          <p:cNvPr id="56" name="文本框 55"/>
          <p:cNvSpPr txBox="1"/>
          <p:nvPr>
            <p:custDataLst>
              <p:tags r:id="rId24"/>
            </p:custDataLst>
          </p:nvPr>
        </p:nvSpPr>
        <p:spPr>
          <a:xfrm>
            <a:off x="809883" y="623697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产品线</a:t>
            </a:r>
          </a:p>
        </p:txBody>
      </p:sp>
      <p:cxnSp>
        <p:nvCxnSpPr>
          <p:cNvPr id="58" name="直接连接符 57"/>
          <p:cNvCxnSpPr/>
          <p:nvPr>
            <p:custDataLst>
              <p:tags r:id="rId25"/>
            </p:custDataLst>
          </p:nvPr>
        </p:nvCxnSpPr>
        <p:spPr>
          <a:xfrm>
            <a:off x="883920" y="2375855"/>
            <a:ext cx="875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>
            <p:custDataLst>
              <p:tags r:id="rId26"/>
            </p:custDataLst>
          </p:nvPr>
        </p:nvCxnSpPr>
        <p:spPr>
          <a:xfrm>
            <a:off x="883920" y="6036945"/>
            <a:ext cx="875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84">
            <a:extLst>
              <a:ext uri="{FF2B5EF4-FFF2-40B4-BE49-F238E27FC236}">
                <a16:creationId xmlns:a16="http://schemas.microsoft.com/office/drawing/2014/main" id="{A572B914-1D7C-C5C3-033F-C4F5B7E4FAF6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>
            <a:off x="1466082" y="2375855"/>
            <a:ext cx="0" cy="3661090"/>
          </a:xfrm>
          <a:prstGeom prst="line">
            <a:avLst/>
          </a:prstGeom>
          <a:ln w="12700">
            <a:solidFill>
              <a:schemeClr val="accent1"/>
            </a:solidFill>
            <a:headEnd type="arrow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: 形状 224">
            <a:extLst>
              <a:ext uri="{FF2B5EF4-FFF2-40B4-BE49-F238E27FC236}">
                <a16:creationId xmlns:a16="http://schemas.microsoft.com/office/drawing/2014/main" id="{6AA612F7-3C60-A45D-4384-71F25B6C0E5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769110" y="4666435"/>
            <a:ext cx="9037320" cy="72072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6030BF-F59B-417C-293A-874840E2FBD3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1943100" y="4858200"/>
            <a:ext cx="124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品牌风格</a:t>
            </a:r>
          </a:p>
        </p:txBody>
      </p:sp>
      <p:sp>
        <p:nvSpPr>
          <p:cNvPr id="11" name="任意多边形: 形状 224">
            <a:extLst>
              <a:ext uri="{FF2B5EF4-FFF2-40B4-BE49-F238E27FC236}">
                <a16:creationId xmlns:a16="http://schemas.microsoft.com/office/drawing/2014/main" id="{2F92E126-9C61-EA38-8B40-B3DFE08D5AA7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769109" y="3857913"/>
            <a:ext cx="4440657" cy="72072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9FCA83-AF7E-042C-69EE-E5A7C1A92202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943100" y="4049678"/>
            <a:ext cx="1240418" cy="369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品牌口号</a:t>
            </a:r>
          </a:p>
        </p:txBody>
      </p:sp>
      <p:sp>
        <p:nvSpPr>
          <p:cNvPr id="13" name="任意多边形: 形状 224">
            <a:extLst>
              <a:ext uri="{FF2B5EF4-FFF2-40B4-BE49-F238E27FC236}">
                <a16:creationId xmlns:a16="http://schemas.microsoft.com/office/drawing/2014/main" id="{12C59959-2516-9F32-83DC-EEC92AE93E09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769110" y="3039765"/>
            <a:ext cx="9037320" cy="72072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43FEF7-3F3F-DE96-64AF-FAD022F01159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943100" y="3231530"/>
            <a:ext cx="124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品牌主张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6BA1971-18BF-7FC4-B825-EB4798FCB949}"/>
              </a:ext>
            </a:extLst>
          </p:cNvPr>
          <p:cNvSpPr txBox="1"/>
          <p:nvPr/>
        </p:nvSpPr>
        <p:spPr>
          <a:xfrm>
            <a:off x="3377571" y="3136992"/>
            <a:ext cx="7210217" cy="5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紧跟国际潮流趋势，融入经典与创新元素，无论是商务正装还是休闲日常，都能让每一位消费者展现自信风采，彰显独特品味，坚持高性价比的理念，让高品质的时尚触手可及，成为都市男性的首选时尚品牌</a:t>
            </a:r>
            <a:endParaRPr lang="zh-CN" altLang="en-US" sz="105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5756421-A6CC-B28E-1A62-ED890ACCFC5D}"/>
              </a:ext>
            </a:extLst>
          </p:cNvPr>
          <p:cNvSpPr txBox="1"/>
          <p:nvPr/>
        </p:nvSpPr>
        <p:spPr>
          <a:xfrm>
            <a:off x="3367133" y="4120748"/>
            <a:ext cx="187743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050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品质与时尚，自信由内而外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A15500-AC2D-89AB-BB9C-97FF37F4EDF8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506054" y="4049678"/>
            <a:ext cx="124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OPPOSans M" pitchFamily="18" charset="-122"/>
              </a:rPr>
              <a:t>品牌形象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A0B894-2DC3-309E-33F5-2F8271A9AFED}"/>
              </a:ext>
            </a:extLst>
          </p:cNvPr>
          <p:cNvSpPr txBox="1"/>
          <p:nvPr/>
        </p:nvSpPr>
        <p:spPr>
          <a:xfrm>
            <a:off x="7919185" y="4120748"/>
            <a:ext cx="272382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100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品质卓越，为现代都市男性打造自信风采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9F89C34-4622-8EC5-7248-25C971D1AA5A}"/>
              </a:ext>
            </a:extLst>
          </p:cNvPr>
          <p:cNvSpPr txBox="1"/>
          <p:nvPr/>
        </p:nvSpPr>
        <p:spPr>
          <a:xfrm>
            <a:off x="3323120" y="4703339"/>
            <a:ext cx="4089581" cy="64485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050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现代都市：简约、大气、自信，适合追求品质生活的现代都市男性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专业可靠：注重细节与品质，传递品牌的可靠性和专业性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时尚先锋：引领潮流，为消费者提供符合时代审美的时尚选择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1AC14E0-49CE-2695-446C-CD9E57A9A17D}"/>
              </a:ext>
            </a:extLst>
          </p:cNvPr>
          <p:cNvSpPr txBox="1"/>
          <p:nvPr/>
        </p:nvSpPr>
        <p:spPr>
          <a:xfrm>
            <a:off x="401644" y="1403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商品销售</a:t>
            </a: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战略屋</a:t>
            </a:r>
          </a:p>
        </p:txBody>
      </p:sp>
      <p:sp>
        <p:nvSpPr>
          <p:cNvPr id="51" name="矩形: 圆角 8">
            <a:extLst>
              <a:ext uri="{FF2B5EF4-FFF2-40B4-BE49-F238E27FC236}">
                <a16:creationId xmlns:a16="http://schemas.microsoft.com/office/drawing/2014/main" id="{EB276F56-3613-6F94-423E-1D86BBF3410A}"/>
              </a:ext>
            </a:extLst>
          </p:cNvPr>
          <p:cNvSpPr/>
          <p:nvPr/>
        </p:nvSpPr>
        <p:spPr>
          <a:xfrm>
            <a:off x="305874" y="257309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707">
            <a:extLst>
              <a:ext uri="{FF2B5EF4-FFF2-40B4-BE49-F238E27FC236}">
                <a16:creationId xmlns:a16="http://schemas.microsoft.com/office/drawing/2014/main" id="{F74F4BA1-47A3-0103-D86D-BC2C8D62DB46}"/>
              </a:ext>
            </a:extLst>
          </p:cNvPr>
          <p:cNvSpPr/>
          <p:nvPr/>
        </p:nvSpPr>
        <p:spPr>
          <a:xfrm>
            <a:off x="990470" y="1837985"/>
            <a:ext cx="4675346" cy="3651180"/>
          </a:xfrm>
          <a:prstGeom prst="roundRect">
            <a:avLst>
              <a:gd name="adj" fmla="val 8932"/>
            </a:avLst>
          </a:prstGeom>
          <a:solidFill>
            <a:schemeClr val="bg1"/>
          </a:solidFill>
          <a:ln w="31750">
            <a:noFill/>
            <a:prstDash val="solid"/>
          </a:ln>
          <a:effectLst>
            <a:outerShdw blurRad="381000" dist="1524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OPPOSans B" panose="00020600040101010101" pitchFamily="18" charset="-122"/>
            </a:endParaRPr>
          </a:p>
        </p:txBody>
      </p:sp>
      <p:grpSp>
        <p:nvGrpSpPr>
          <p:cNvPr id="129083" name="组合 129082">
            <a:extLst>
              <a:ext uri="{FF2B5EF4-FFF2-40B4-BE49-F238E27FC236}">
                <a16:creationId xmlns:a16="http://schemas.microsoft.com/office/drawing/2014/main" id="{9ADD4284-68C9-DD44-A067-9AA92641A792}"/>
              </a:ext>
            </a:extLst>
          </p:cNvPr>
          <p:cNvGrpSpPr/>
          <p:nvPr/>
        </p:nvGrpSpPr>
        <p:grpSpPr>
          <a:xfrm>
            <a:off x="3355523" y="2345732"/>
            <a:ext cx="80953" cy="348694"/>
            <a:chOff x="9073060" y="1784350"/>
            <a:chExt cx="80953" cy="348694"/>
          </a:xfrm>
        </p:grpSpPr>
        <p:cxnSp>
          <p:nvCxnSpPr>
            <p:cNvPr id="129084" name="直接连接符 116">
              <a:extLst>
                <a:ext uri="{FF2B5EF4-FFF2-40B4-BE49-F238E27FC236}">
                  <a16:creationId xmlns:a16="http://schemas.microsoft.com/office/drawing/2014/main" id="{CB17C91B-F595-7AA5-CC83-4772998784B4}"/>
                </a:ext>
              </a:extLst>
            </p:cNvPr>
            <p:cNvCxnSpPr/>
            <p:nvPr/>
          </p:nvCxnSpPr>
          <p:spPr>
            <a:xfrm>
              <a:off x="9113536" y="1784350"/>
              <a:ext cx="0" cy="28470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9085" name="椭圆 129084">
              <a:extLst>
                <a:ext uri="{FF2B5EF4-FFF2-40B4-BE49-F238E27FC236}">
                  <a16:creationId xmlns:a16="http://schemas.microsoft.com/office/drawing/2014/main" id="{97ABF58A-5010-2BC1-9419-7E679765EA0D}"/>
                </a:ext>
              </a:extLst>
            </p:cNvPr>
            <p:cNvSpPr/>
            <p:nvPr/>
          </p:nvSpPr>
          <p:spPr>
            <a:xfrm rot="5400000">
              <a:off x="9073055" y="2052086"/>
              <a:ext cx="80963" cy="809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endParaRPr>
            </a:p>
          </p:txBody>
        </p:sp>
      </p:grpSp>
      <p:sp>
        <p:nvSpPr>
          <p:cNvPr id="10" name="矩形: 圆角 582">
            <a:extLst>
              <a:ext uri="{FF2B5EF4-FFF2-40B4-BE49-F238E27FC236}">
                <a16:creationId xmlns:a16="http://schemas.microsoft.com/office/drawing/2014/main" id="{7ADE8AC5-B9D4-6A2B-577B-B9EC75AC38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673378" y="5701388"/>
            <a:ext cx="10941096" cy="871959"/>
          </a:xfrm>
          <a:prstGeom prst="roundRect">
            <a:avLst>
              <a:gd name="adj" fmla="val 23720"/>
            </a:avLst>
          </a:prstGeom>
          <a:solidFill>
            <a:schemeClr val="accent1"/>
          </a:solidFill>
          <a:ln w="9525">
            <a:noFill/>
            <a:prstDash val="dash"/>
          </a:ln>
          <a:effectLst>
            <a:outerShdw blurRad="381000" dist="1905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dirty="0">
              <a:solidFill>
                <a:schemeClr val="l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4" name="矩形: 圆角 707"/>
          <p:cNvSpPr/>
          <p:nvPr/>
        </p:nvSpPr>
        <p:spPr>
          <a:xfrm>
            <a:off x="8886336" y="1828393"/>
            <a:ext cx="2613025" cy="3651180"/>
          </a:xfrm>
          <a:prstGeom prst="roundRect">
            <a:avLst>
              <a:gd name="adj" fmla="val 8932"/>
            </a:avLst>
          </a:prstGeom>
          <a:solidFill>
            <a:schemeClr val="bg1"/>
          </a:solidFill>
          <a:ln w="31750">
            <a:noFill/>
            <a:prstDash val="solid"/>
          </a:ln>
          <a:effectLst>
            <a:outerShdw blurRad="381000" dist="1524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OPPOSans B" panose="00020600040101010101" pitchFamily="18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786672" y="5864225"/>
            <a:ext cx="850900" cy="57060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项目</a:t>
            </a:r>
            <a:endParaRPr lang="en-US" altLang="zh-CN" sz="1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阶段</a:t>
            </a:r>
            <a:endParaRPr lang="en-US" altLang="zh-CN" sz="1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726472" y="5848350"/>
            <a:ext cx="1878013" cy="5381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策划与定义</a:t>
            </a:r>
            <a:endParaRPr lang="en-US" altLang="zh-CN" sz="1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明确产品目标，确定差异化</a:t>
            </a:r>
          </a:p>
        </p:txBody>
      </p:sp>
      <p:cxnSp>
        <p:nvCxnSpPr>
          <p:cNvPr id="120" name="直接连接符 729"/>
          <p:cNvCxnSpPr/>
          <p:nvPr/>
        </p:nvCxnSpPr>
        <p:spPr>
          <a:xfrm>
            <a:off x="1586772" y="5981700"/>
            <a:ext cx="0" cy="355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文本框 161"/>
          <p:cNvSpPr txBox="1"/>
          <p:nvPr/>
        </p:nvSpPr>
        <p:spPr>
          <a:xfrm>
            <a:off x="4283935" y="5848350"/>
            <a:ext cx="2018501" cy="53097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设计与准备</a:t>
            </a:r>
            <a:endParaRPr lang="en-US" altLang="zh-CN" sz="1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全面设计准备，保证符合预期</a:t>
            </a:r>
          </a:p>
        </p:txBody>
      </p:sp>
      <p:sp>
        <p:nvSpPr>
          <p:cNvPr id="163" name="文本框 162"/>
          <p:cNvSpPr txBox="1"/>
          <p:nvPr/>
        </p:nvSpPr>
        <p:spPr>
          <a:xfrm>
            <a:off x="6749276" y="5848350"/>
            <a:ext cx="2108269" cy="51296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测试与优化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小范围测试反馈，发现并纠正问题</a:t>
            </a:r>
          </a:p>
        </p:txBody>
      </p:sp>
      <p:sp>
        <p:nvSpPr>
          <p:cNvPr id="164" name="文本框 163"/>
          <p:cNvSpPr txBox="1"/>
          <p:nvPr/>
        </p:nvSpPr>
        <p:spPr>
          <a:xfrm>
            <a:off x="9179535" y="5848350"/>
            <a:ext cx="2159000" cy="5381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上线与评估</a:t>
            </a:r>
            <a:endParaRPr lang="en-US" altLang="zh-CN" sz="1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分析优化，实现商业和用户价值</a:t>
            </a:r>
          </a:p>
        </p:txBody>
      </p:sp>
      <p:sp>
        <p:nvSpPr>
          <p:cNvPr id="165" name="L 形 164"/>
          <p:cNvSpPr/>
          <p:nvPr/>
        </p:nvSpPr>
        <p:spPr>
          <a:xfrm rot="13500000">
            <a:off x="3715610" y="5981700"/>
            <a:ext cx="314325" cy="314325"/>
          </a:xfrm>
          <a:prstGeom prst="corner">
            <a:avLst>
              <a:gd name="adj1" fmla="val 39709"/>
              <a:gd name="adj2" fmla="val 39709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39000">
                <a:schemeClr val="bg2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OPPOSans B" panose="00020600040101010101" pitchFamily="18" charset="-122"/>
            </a:endParaRPr>
          </a:p>
        </p:txBody>
      </p:sp>
      <p:sp>
        <p:nvSpPr>
          <p:cNvPr id="166" name="L 形 165"/>
          <p:cNvSpPr/>
          <p:nvPr/>
        </p:nvSpPr>
        <p:spPr>
          <a:xfrm rot="13500000">
            <a:off x="6336289" y="5981700"/>
            <a:ext cx="314325" cy="314325"/>
          </a:xfrm>
          <a:prstGeom prst="corner">
            <a:avLst>
              <a:gd name="adj1" fmla="val 39709"/>
              <a:gd name="adj2" fmla="val 39709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39000">
                <a:schemeClr val="bg2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OPPOSans B" panose="00020600040101010101" pitchFamily="18" charset="-122"/>
            </a:endParaRPr>
          </a:p>
        </p:txBody>
      </p:sp>
      <p:sp>
        <p:nvSpPr>
          <p:cNvPr id="167" name="L 形 166"/>
          <p:cNvSpPr/>
          <p:nvPr/>
        </p:nvSpPr>
        <p:spPr>
          <a:xfrm rot="13500000">
            <a:off x="8765267" y="5981700"/>
            <a:ext cx="314325" cy="314325"/>
          </a:xfrm>
          <a:prstGeom prst="corner">
            <a:avLst>
              <a:gd name="adj1" fmla="val 39709"/>
              <a:gd name="adj2" fmla="val 39709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39000">
                <a:schemeClr val="bg2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OPPOSans B" panose="00020600040101010101" pitchFamily="18" charset="-122"/>
            </a:endParaRPr>
          </a:p>
        </p:txBody>
      </p:sp>
      <p:sp>
        <p:nvSpPr>
          <p:cNvPr id="18" name="文本框 63"/>
          <p:cNvSpPr txBox="1">
            <a:spLocks noChangeArrowheads="1"/>
          </p:cNvSpPr>
          <p:nvPr/>
        </p:nvSpPr>
        <p:spPr bwMode="auto">
          <a:xfrm>
            <a:off x="9080389" y="2618254"/>
            <a:ext cx="646331" cy="4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测试</a:t>
            </a:r>
          </a:p>
        </p:txBody>
      </p:sp>
      <p:sp>
        <p:nvSpPr>
          <p:cNvPr id="20" name="文本框 63"/>
          <p:cNvSpPr txBox="1">
            <a:spLocks noChangeArrowheads="1"/>
          </p:cNvSpPr>
          <p:nvPr/>
        </p:nvSpPr>
        <p:spPr bwMode="auto">
          <a:xfrm>
            <a:off x="9080389" y="3331746"/>
            <a:ext cx="646331" cy="4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蓄水</a:t>
            </a:r>
          </a:p>
        </p:txBody>
      </p:sp>
      <p:sp>
        <p:nvSpPr>
          <p:cNvPr id="21" name="文本框 63"/>
          <p:cNvSpPr txBox="1">
            <a:spLocks noChangeArrowheads="1"/>
          </p:cNvSpPr>
          <p:nvPr/>
        </p:nvSpPr>
        <p:spPr bwMode="auto">
          <a:xfrm>
            <a:off x="9080389" y="4028826"/>
            <a:ext cx="646331" cy="4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爆发</a:t>
            </a:r>
          </a:p>
        </p:txBody>
      </p:sp>
      <p:sp>
        <p:nvSpPr>
          <p:cNvPr id="22" name="文本框 63"/>
          <p:cNvSpPr txBox="1">
            <a:spLocks noChangeArrowheads="1"/>
          </p:cNvSpPr>
          <p:nvPr/>
        </p:nvSpPr>
        <p:spPr bwMode="auto">
          <a:xfrm>
            <a:off x="9080389" y="4717743"/>
            <a:ext cx="646331" cy="4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转化</a:t>
            </a:r>
          </a:p>
        </p:txBody>
      </p:sp>
      <p:sp>
        <p:nvSpPr>
          <p:cNvPr id="23" name="文本框 16"/>
          <p:cNvSpPr txBox="1">
            <a:spLocks noChangeArrowheads="1"/>
          </p:cNvSpPr>
          <p:nvPr/>
        </p:nvSpPr>
        <p:spPr bwMode="auto">
          <a:xfrm>
            <a:off x="9739409" y="4662210"/>
            <a:ext cx="1590305" cy="4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激发用户购买欲，转化为付费用户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739409" y="3960720"/>
            <a:ext cx="1590305" cy="497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热点话题带动讨论热议，引发分享传播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749727" y="3275324"/>
            <a:ext cx="1579987" cy="497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场景化内容渗透用户品类，认知产品理念</a:t>
            </a:r>
          </a:p>
        </p:txBody>
      </p:sp>
      <p:sp>
        <p:nvSpPr>
          <p:cNvPr id="33" name="文本框 63"/>
          <p:cNvSpPr txBox="1">
            <a:spLocks noChangeArrowheads="1"/>
          </p:cNvSpPr>
          <p:nvPr/>
        </p:nvSpPr>
        <p:spPr bwMode="auto">
          <a:xfrm>
            <a:off x="9734646" y="2573834"/>
            <a:ext cx="1583531" cy="4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测试不同内容及人群定向探寻爆文模型</a:t>
            </a:r>
          </a:p>
        </p:txBody>
      </p:sp>
      <p:sp>
        <p:nvSpPr>
          <p:cNvPr id="3" name="梯形 2">
            <a:extLst>
              <a:ext uri="{FF2B5EF4-FFF2-40B4-BE49-F238E27FC236}">
                <a16:creationId xmlns:a16="http://schemas.microsoft.com/office/drawing/2014/main" id="{FA1123C4-7C51-45B5-4DAF-B7210A4F4E13}"/>
              </a:ext>
            </a:extLst>
          </p:cNvPr>
          <p:cNvSpPr/>
          <p:nvPr/>
        </p:nvSpPr>
        <p:spPr>
          <a:xfrm>
            <a:off x="671559" y="880294"/>
            <a:ext cx="10827802" cy="644866"/>
          </a:xfrm>
          <a:prstGeom prst="trapezoid">
            <a:avLst>
              <a:gd name="adj" fmla="val 123512"/>
            </a:avLst>
          </a:prstGeom>
          <a:solidFill>
            <a:schemeClr val="accent1"/>
          </a:solidFill>
          <a:ln>
            <a:solidFill>
              <a:srgbClr val="444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提升用户体验，增强用户粘性，推动品牌增长</a:t>
            </a:r>
            <a:endParaRPr lang="zh-CN" altLang="en-US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E3AEA56-04BF-0CEE-0982-D70C7365C56F}"/>
              </a:ext>
            </a:extLst>
          </p:cNvPr>
          <p:cNvSpPr/>
          <p:nvPr/>
        </p:nvSpPr>
        <p:spPr>
          <a:xfrm>
            <a:off x="9228144" y="1948022"/>
            <a:ext cx="1914264" cy="467998"/>
          </a:xfrm>
          <a:prstGeom prst="roundRect">
            <a:avLst>
              <a:gd name="adj" fmla="val 12168"/>
            </a:avLst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投放策略</a:t>
            </a:r>
          </a:p>
        </p:txBody>
      </p:sp>
      <p:cxnSp>
        <p:nvCxnSpPr>
          <p:cNvPr id="34" name="直接连接符 16">
            <a:extLst>
              <a:ext uri="{FF2B5EF4-FFF2-40B4-BE49-F238E27FC236}">
                <a16:creationId xmlns:a16="http://schemas.microsoft.com/office/drawing/2014/main" id="{E5B82345-85B5-3C78-8A7E-03228F74787A}"/>
              </a:ext>
            </a:extLst>
          </p:cNvPr>
          <p:cNvCxnSpPr>
            <a:cxnSpLocks/>
          </p:cNvCxnSpPr>
          <p:nvPr/>
        </p:nvCxnSpPr>
        <p:spPr>
          <a:xfrm flipH="1">
            <a:off x="9228144" y="3180580"/>
            <a:ext cx="199169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6">
            <a:extLst>
              <a:ext uri="{FF2B5EF4-FFF2-40B4-BE49-F238E27FC236}">
                <a16:creationId xmlns:a16="http://schemas.microsoft.com/office/drawing/2014/main" id="{07AA150A-631D-AF8F-6DFF-48112EAE1C13}"/>
              </a:ext>
            </a:extLst>
          </p:cNvPr>
          <p:cNvCxnSpPr>
            <a:cxnSpLocks/>
          </p:cNvCxnSpPr>
          <p:nvPr/>
        </p:nvCxnSpPr>
        <p:spPr>
          <a:xfrm flipH="1">
            <a:off x="9228144" y="3892849"/>
            <a:ext cx="199169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16">
            <a:extLst>
              <a:ext uri="{FF2B5EF4-FFF2-40B4-BE49-F238E27FC236}">
                <a16:creationId xmlns:a16="http://schemas.microsoft.com/office/drawing/2014/main" id="{4665F4BA-977A-103F-2B0E-5B3F73116586}"/>
              </a:ext>
            </a:extLst>
          </p:cNvPr>
          <p:cNvCxnSpPr>
            <a:cxnSpLocks/>
          </p:cNvCxnSpPr>
          <p:nvPr/>
        </p:nvCxnSpPr>
        <p:spPr>
          <a:xfrm flipH="1">
            <a:off x="9228144" y="4595494"/>
            <a:ext cx="199169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圆角 707">
            <a:extLst>
              <a:ext uri="{FF2B5EF4-FFF2-40B4-BE49-F238E27FC236}">
                <a16:creationId xmlns:a16="http://schemas.microsoft.com/office/drawing/2014/main" id="{203DD2F8-1B89-DC16-87C8-1D628BE9F84E}"/>
              </a:ext>
            </a:extLst>
          </p:cNvPr>
          <p:cNvSpPr/>
          <p:nvPr/>
        </p:nvSpPr>
        <p:spPr>
          <a:xfrm>
            <a:off x="5969881" y="1828393"/>
            <a:ext cx="2613025" cy="3651180"/>
          </a:xfrm>
          <a:prstGeom prst="roundRect">
            <a:avLst>
              <a:gd name="adj" fmla="val 8932"/>
            </a:avLst>
          </a:prstGeom>
          <a:solidFill>
            <a:schemeClr val="bg1"/>
          </a:solidFill>
          <a:ln w="31750">
            <a:noFill/>
            <a:prstDash val="solid"/>
          </a:ln>
          <a:effectLst>
            <a:outerShdw blurRad="381000" dist="1524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OPPOSans B" panose="00020600040101010101" pitchFamily="18" charset="-122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BABFD676-3A1B-085D-FCEC-DC32BED0A727}"/>
              </a:ext>
            </a:extLst>
          </p:cNvPr>
          <p:cNvSpPr/>
          <p:nvPr/>
        </p:nvSpPr>
        <p:spPr>
          <a:xfrm>
            <a:off x="6311689" y="1948022"/>
            <a:ext cx="1914264" cy="467998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内容方法论</a:t>
            </a:r>
          </a:p>
        </p:txBody>
      </p:sp>
      <p:sp>
        <p:nvSpPr>
          <p:cNvPr id="129047" name="文本框 63"/>
          <p:cNvSpPr txBox="1">
            <a:spLocks noChangeArrowheads="1"/>
          </p:cNvSpPr>
          <p:nvPr/>
        </p:nvSpPr>
        <p:spPr bwMode="auto">
          <a:xfrm>
            <a:off x="6846646" y="2577146"/>
            <a:ext cx="1583531" cy="4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筛选品类下高热度场景的话题</a:t>
            </a:r>
          </a:p>
        </p:txBody>
      </p:sp>
      <p:sp>
        <p:nvSpPr>
          <p:cNvPr id="9" name="文本框 63"/>
          <p:cNvSpPr txBox="1">
            <a:spLocks noChangeArrowheads="1"/>
          </p:cNvSpPr>
          <p:nvPr/>
        </p:nvSpPr>
        <p:spPr bwMode="auto">
          <a:xfrm>
            <a:off x="6128381" y="2621566"/>
            <a:ext cx="646331" cy="4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场景</a:t>
            </a:r>
          </a:p>
        </p:txBody>
      </p:sp>
      <p:cxnSp>
        <p:nvCxnSpPr>
          <p:cNvPr id="44" name="直接连接符 16">
            <a:extLst>
              <a:ext uri="{FF2B5EF4-FFF2-40B4-BE49-F238E27FC236}">
                <a16:creationId xmlns:a16="http://schemas.microsoft.com/office/drawing/2014/main" id="{96C4B56D-8830-623B-2EDF-9189705E4B57}"/>
              </a:ext>
            </a:extLst>
          </p:cNvPr>
          <p:cNvCxnSpPr>
            <a:cxnSpLocks/>
          </p:cNvCxnSpPr>
          <p:nvPr/>
        </p:nvCxnSpPr>
        <p:spPr>
          <a:xfrm flipH="1">
            <a:off x="6273188" y="3180580"/>
            <a:ext cx="199169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6">
            <a:extLst>
              <a:ext uri="{FF2B5EF4-FFF2-40B4-BE49-F238E27FC236}">
                <a16:creationId xmlns:a16="http://schemas.microsoft.com/office/drawing/2014/main" id="{0C8ABB2D-A929-7243-8A69-53681DCDB88C}"/>
              </a:ext>
            </a:extLst>
          </p:cNvPr>
          <p:cNvCxnSpPr>
            <a:cxnSpLocks/>
          </p:cNvCxnSpPr>
          <p:nvPr/>
        </p:nvCxnSpPr>
        <p:spPr>
          <a:xfrm flipH="1">
            <a:off x="6273188" y="3892849"/>
            <a:ext cx="199169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16">
            <a:extLst>
              <a:ext uri="{FF2B5EF4-FFF2-40B4-BE49-F238E27FC236}">
                <a16:creationId xmlns:a16="http://schemas.microsoft.com/office/drawing/2014/main" id="{87F9E8A8-EFF1-70A2-B00F-66731559046C}"/>
              </a:ext>
            </a:extLst>
          </p:cNvPr>
          <p:cNvCxnSpPr>
            <a:cxnSpLocks/>
          </p:cNvCxnSpPr>
          <p:nvPr/>
        </p:nvCxnSpPr>
        <p:spPr>
          <a:xfrm flipH="1">
            <a:off x="6273188" y="4595494"/>
            <a:ext cx="199169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882921" y="3276907"/>
            <a:ext cx="1579987" cy="497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筛选品类下高赞内容的人设</a:t>
            </a:r>
          </a:p>
        </p:txBody>
      </p:sp>
      <p:sp>
        <p:nvSpPr>
          <p:cNvPr id="11" name="文本框 63"/>
          <p:cNvSpPr txBox="1">
            <a:spLocks noChangeArrowheads="1"/>
          </p:cNvSpPr>
          <p:nvPr/>
        </p:nvSpPr>
        <p:spPr bwMode="auto">
          <a:xfrm>
            <a:off x="6149575" y="3333329"/>
            <a:ext cx="646331" cy="4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人设</a:t>
            </a:r>
          </a:p>
        </p:txBody>
      </p:sp>
      <p:sp>
        <p:nvSpPr>
          <p:cNvPr id="129030" name="文本框 16"/>
          <p:cNvSpPr txBox="1">
            <a:spLocks noChangeArrowheads="1"/>
          </p:cNvSpPr>
          <p:nvPr/>
        </p:nvSpPr>
        <p:spPr bwMode="auto">
          <a:xfrm>
            <a:off x="6882921" y="4719581"/>
            <a:ext cx="1590305" cy="4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为</a:t>
            </a:r>
            <a:r>
              <a:rPr lang="en-US" altLang="zh-CN" sz="1100" dirty="0" err="1">
                <a:latin typeface="SimHei" panose="02010609060101010101" pitchFamily="49" charset="-122"/>
                <a:ea typeface="SimHei" panose="02010609060101010101" pitchFamily="49" charset="-122"/>
              </a:rPr>
              <a:t>kol</a:t>
            </a: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匹配人设的产品互动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882921" y="3973643"/>
            <a:ext cx="1590305" cy="497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根据场景话需求匹配产品买点</a:t>
            </a:r>
          </a:p>
        </p:txBody>
      </p:sp>
      <p:sp>
        <p:nvSpPr>
          <p:cNvPr id="14" name="文本框 63"/>
          <p:cNvSpPr txBox="1">
            <a:spLocks noChangeArrowheads="1"/>
          </p:cNvSpPr>
          <p:nvPr/>
        </p:nvSpPr>
        <p:spPr bwMode="auto">
          <a:xfrm>
            <a:off x="6159893" y="4041749"/>
            <a:ext cx="646331" cy="4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共鸣</a:t>
            </a:r>
          </a:p>
        </p:txBody>
      </p:sp>
      <p:sp>
        <p:nvSpPr>
          <p:cNvPr id="15" name="文本框 63"/>
          <p:cNvSpPr txBox="1">
            <a:spLocks noChangeArrowheads="1"/>
          </p:cNvSpPr>
          <p:nvPr/>
        </p:nvSpPr>
        <p:spPr bwMode="auto">
          <a:xfrm>
            <a:off x="6159893" y="4775114"/>
            <a:ext cx="646331" cy="4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行为</a:t>
            </a:r>
          </a:p>
        </p:txBody>
      </p:sp>
      <p:sp>
        <p:nvSpPr>
          <p:cNvPr id="129070" name="文本框 129069">
            <a:extLst>
              <a:ext uri="{FF2B5EF4-FFF2-40B4-BE49-F238E27FC236}">
                <a16:creationId xmlns:a16="http://schemas.microsoft.com/office/drawing/2014/main" id="{661F7CBC-CC2B-95A8-FA8F-AAD17573DFAB}"/>
              </a:ext>
            </a:extLst>
          </p:cNvPr>
          <p:cNvSpPr txBox="1"/>
          <p:nvPr/>
        </p:nvSpPr>
        <p:spPr>
          <a:xfrm>
            <a:off x="2226448" y="5157940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交互减步长，提升学习效率</a:t>
            </a:r>
          </a:p>
        </p:txBody>
      </p:sp>
      <p:sp>
        <p:nvSpPr>
          <p:cNvPr id="129071" name="矩形: 圆角 75">
            <a:extLst>
              <a:ext uri="{FF2B5EF4-FFF2-40B4-BE49-F238E27FC236}">
                <a16:creationId xmlns:a16="http://schemas.microsoft.com/office/drawing/2014/main" id="{56CB790E-A978-B7B4-E64D-90E69D399941}"/>
              </a:ext>
            </a:extLst>
          </p:cNvPr>
          <p:cNvSpPr/>
          <p:nvPr/>
        </p:nvSpPr>
        <p:spPr>
          <a:xfrm>
            <a:off x="2219090" y="2681807"/>
            <a:ext cx="2353819" cy="4639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  <a:effectLst>
            <a:outerShdw blurRad="317500" dist="127000" dir="5400000" sx="95000" sy="95000" algn="t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29072" name="文本框 129071">
            <a:extLst>
              <a:ext uri="{FF2B5EF4-FFF2-40B4-BE49-F238E27FC236}">
                <a16:creationId xmlns:a16="http://schemas.microsoft.com/office/drawing/2014/main" id="{D76C4422-60BD-7C5B-1E05-387ABEBF1538}"/>
              </a:ext>
            </a:extLst>
          </p:cNvPr>
          <p:cNvSpPr txBox="1"/>
          <p:nvPr/>
        </p:nvSpPr>
        <p:spPr>
          <a:xfrm>
            <a:off x="2457281" y="2790546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行动前置，缩短关键路径</a:t>
            </a:r>
          </a:p>
        </p:txBody>
      </p:sp>
      <p:sp>
        <p:nvSpPr>
          <p:cNvPr id="129073" name="矩形: 圆角 73">
            <a:extLst>
              <a:ext uri="{FF2B5EF4-FFF2-40B4-BE49-F238E27FC236}">
                <a16:creationId xmlns:a16="http://schemas.microsoft.com/office/drawing/2014/main" id="{EA4F30C9-26FA-4A24-59EA-065616F2F494}"/>
              </a:ext>
            </a:extLst>
          </p:cNvPr>
          <p:cNvSpPr/>
          <p:nvPr/>
        </p:nvSpPr>
        <p:spPr>
          <a:xfrm>
            <a:off x="2297592" y="3459634"/>
            <a:ext cx="2196814" cy="4639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  <a:effectLst>
            <a:outerShdw blurRad="317500" dist="127000" dir="5400000" sx="95000" sy="95000" algn="t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29074" name="文本框 129073">
            <a:extLst>
              <a:ext uri="{FF2B5EF4-FFF2-40B4-BE49-F238E27FC236}">
                <a16:creationId xmlns:a16="http://schemas.microsoft.com/office/drawing/2014/main" id="{DCAD8063-1EE4-E72F-A5F1-DF7B66DCAA05}"/>
              </a:ext>
            </a:extLst>
          </p:cNvPr>
          <p:cNvSpPr txBox="1"/>
          <p:nvPr/>
        </p:nvSpPr>
        <p:spPr>
          <a:xfrm>
            <a:off x="2534225" y="356837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增加动效，提升趣味性</a:t>
            </a:r>
          </a:p>
        </p:txBody>
      </p:sp>
      <p:sp>
        <p:nvSpPr>
          <p:cNvPr id="129077" name="矩形: 圆角 76">
            <a:extLst>
              <a:ext uri="{FF2B5EF4-FFF2-40B4-BE49-F238E27FC236}">
                <a16:creationId xmlns:a16="http://schemas.microsoft.com/office/drawing/2014/main" id="{B2DF0EE3-52F5-A1C6-439C-32DA4FF95F1E}"/>
              </a:ext>
            </a:extLst>
          </p:cNvPr>
          <p:cNvSpPr/>
          <p:nvPr/>
        </p:nvSpPr>
        <p:spPr>
          <a:xfrm>
            <a:off x="2124906" y="1942480"/>
            <a:ext cx="2542186" cy="4639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  <a:effectLst>
            <a:outerShdw blurRad="317500" dist="127000" dir="5400000" sx="95000" sy="95000" algn="t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29078" name="文本框 129077">
            <a:extLst>
              <a:ext uri="{FF2B5EF4-FFF2-40B4-BE49-F238E27FC236}">
                <a16:creationId xmlns:a16="http://schemas.microsoft.com/office/drawing/2014/main" id="{8E0148E0-C466-0988-0C2B-F7402E4792E1}"/>
              </a:ext>
            </a:extLst>
          </p:cNvPr>
          <p:cNvSpPr txBox="1"/>
          <p:nvPr/>
        </p:nvSpPr>
        <p:spPr>
          <a:xfrm>
            <a:off x="2376329" y="2051219"/>
            <a:ext cx="2039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明确知道用户接下来的意图</a:t>
            </a:r>
          </a:p>
        </p:txBody>
      </p:sp>
      <p:grpSp>
        <p:nvGrpSpPr>
          <p:cNvPr id="129086" name="组合 129085">
            <a:extLst>
              <a:ext uri="{FF2B5EF4-FFF2-40B4-BE49-F238E27FC236}">
                <a16:creationId xmlns:a16="http://schemas.microsoft.com/office/drawing/2014/main" id="{780D5168-6170-3506-62ED-ED2C921B79A3}"/>
              </a:ext>
            </a:extLst>
          </p:cNvPr>
          <p:cNvGrpSpPr/>
          <p:nvPr/>
        </p:nvGrpSpPr>
        <p:grpSpPr>
          <a:xfrm>
            <a:off x="3355523" y="3113934"/>
            <a:ext cx="80953" cy="348694"/>
            <a:chOff x="9073060" y="1784350"/>
            <a:chExt cx="80953" cy="348694"/>
          </a:xfrm>
        </p:grpSpPr>
        <p:cxnSp>
          <p:nvCxnSpPr>
            <p:cNvPr id="129087" name="直接连接符 119">
              <a:extLst>
                <a:ext uri="{FF2B5EF4-FFF2-40B4-BE49-F238E27FC236}">
                  <a16:creationId xmlns:a16="http://schemas.microsoft.com/office/drawing/2014/main" id="{0E2D47CA-D982-944A-FB61-E0141AAA559D}"/>
                </a:ext>
              </a:extLst>
            </p:cNvPr>
            <p:cNvCxnSpPr/>
            <p:nvPr/>
          </p:nvCxnSpPr>
          <p:spPr>
            <a:xfrm>
              <a:off x="9113536" y="1784350"/>
              <a:ext cx="0" cy="28470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8214CD06-1109-7C9B-FF5A-3F8FA911A919}"/>
                </a:ext>
              </a:extLst>
            </p:cNvPr>
            <p:cNvSpPr/>
            <p:nvPr/>
          </p:nvSpPr>
          <p:spPr>
            <a:xfrm rot="5400000">
              <a:off x="9073055" y="2052086"/>
              <a:ext cx="80963" cy="809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08FF1E4-A7E8-D916-18D2-6F5C8A2769CC}"/>
              </a:ext>
            </a:extLst>
          </p:cNvPr>
          <p:cNvGrpSpPr/>
          <p:nvPr/>
        </p:nvGrpSpPr>
        <p:grpSpPr>
          <a:xfrm>
            <a:off x="1698659" y="4326677"/>
            <a:ext cx="1421417" cy="463997"/>
            <a:chOff x="7416196" y="4889315"/>
            <a:chExt cx="1421417" cy="463997"/>
          </a:xfrm>
        </p:grpSpPr>
        <p:sp>
          <p:nvSpPr>
            <p:cNvPr id="71" name="矩形: 圆角 79">
              <a:extLst>
                <a:ext uri="{FF2B5EF4-FFF2-40B4-BE49-F238E27FC236}">
                  <a16:creationId xmlns:a16="http://schemas.microsoft.com/office/drawing/2014/main" id="{FAA4FA9C-C788-34C8-21F3-F5551298A5D0}"/>
                </a:ext>
              </a:extLst>
            </p:cNvPr>
            <p:cNvSpPr/>
            <p:nvPr/>
          </p:nvSpPr>
          <p:spPr>
            <a:xfrm>
              <a:off x="7416196" y="4889315"/>
              <a:ext cx="1421417" cy="4639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E88F57A2-C11F-457E-B770-44BA7E8396A0}"/>
                </a:ext>
              </a:extLst>
            </p:cNvPr>
            <p:cNvSpPr txBox="1"/>
            <p:nvPr/>
          </p:nvSpPr>
          <p:spPr>
            <a:xfrm>
              <a:off x="7572906" y="5001431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SimHei" panose="02010609060101010101" pitchFamily="49" charset="-122"/>
                  <a:ea typeface="SimHei" panose="02010609060101010101" pitchFamily="49" charset="-122"/>
                  <a:cs typeface="Gill Sans MT" panose="020B0502020104020203" charset="0"/>
                </a:rPr>
                <a:t>加深用户认知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D67BBDF-041E-E1AF-EEE5-6A43B6E411D1}"/>
              </a:ext>
            </a:extLst>
          </p:cNvPr>
          <p:cNvGrpSpPr/>
          <p:nvPr/>
        </p:nvGrpSpPr>
        <p:grpSpPr>
          <a:xfrm>
            <a:off x="3671922" y="4326677"/>
            <a:ext cx="1421417" cy="463997"/>
            <a:chOff x="7416196" y="4889315"/>
            <a:chExt cx="1421417" cy="463997"/>
          </a:xfrm>
        </p:grpSpPr>
        <p:sp>
          <p:nvSpPr>
            <p:cNvPr id="69" name="矩形: 圆角 145">
              <a:extLst>
                <a:ext uri="{FF2B5EF4-FFF2-40B4-BE49-F238E27FC236}">
                  <a16:creationId xmlns:a16="http://schemas.microsoft.com/office/drawing/2014/main" id="{8E856D3E-621E-8040-FBD5-2638F4B19254}"/>
                </a:ext>
              </a:extLst>
            </p:cNvPr>
            <p:cNvSpPr/>
            <p:nvPr/>
          </p:nvSpPr>
          <p:spPr>
            <a:xfrm>
              <a:off x="7416196" y="4889315"/>
              <a:ext cx="1421417" cy="4639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816DDC87-9963-0C22-EA80-AC5DDE9232CE}"/>
                </a:ext>
              </a:extLst>
            </p:cNvPr>
            <p:cNvSpPr txBox="1"/>
            <p:nvPr/>
          </p:nvSpPr>
          <p:spPr>
            <a:xfrm>
              <a:off x="7572906" y="5001431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SimHei" panose="02010609060101010101" pitchFamily="49" charset="-122"/>
                  <a:ea typeface="SimHei" panose="02010609060101010101" pitchFamily="49" charset="-122"/>
                  <a:cs typeface="Gill Sans MT" panose="020B0502020104020203" charset="0"/>
                </a:rPr>
                <a:t>提升用户体验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A7721CF1-C79E-B3A2-26A8-96715E99669B}"/>
              </a:ext>
            </a:extLst>
          </p:cNvPr>
          <p:cNvGrpSpPr/>
          <p:nvPr/>
        </p:nvGrpSpPr>
        <p:grpSpPr>
          <a:xfrm>
            <a:off x="2368891" y="3938910"/>
            <a:ext cx="2054217" cy="395286"/>
            <a:chOff x="8086427" y="4465639"/>
            <a:chExt cx="2054217" cy="395286"/>
          </a:xfrm>
        </p:grpSpPr>
        <p:cxnSp>
          <p:nvCxnSpPr>
            <p:cNvPr id="75" name="直接连接符 132">
              <a:extLst>
                <a:ext uri="{FF2B5EF4-FFF2-40B4-BE49-F238E27FC236}">
                  <a16:creationId xmlns:a16="http://schemas.microsoft.com/office/drawing/2014/main" id="{8EF4D83B-61B1-0495-AFDC-01D9EE12D541}"/>
                </a:ext>
              </a:extLst>
            </p:cNvPr>
            <p:cNvCxnSpPr/>
            <p:nvPr/>
          </p:nvCxnSpPr>
          <p:spPr>
            <a:xfrm>
              <a:off x="8118645" y="4624389"/>
              <a:ext cx="198978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直接连接符 138">
              <a:extLst>
                <a:ext uri="{FF2B5EF4-FFF2-40B4-BE49-F238E27FC236}">
                  <a16:creationId xmlns:a16="http://schemas.microsoft.com/office/drawing/2014/main" id="{FEF00C26-4C7F-FE35-1297-BC6019FD7ACE}"/>
                </a:ext>
              </a:extLst>
            </p:cNvPr>
            <p:cNvCxnSpPr/>
            <p:nvPr/>
          </p:nvCxnSpPr>
          <p:spPr>
            <a:xfrm>
              <a:off x="9113536" y="4465639"/>
              <a:ext cx="0" cy="15875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直接连接符 150">
              <a:extLst>
                <a:ext uri="{FF2B5EF4-FFF2-40B4-BE49-F238E27FC236}">
                  <a16:creationId xmlns:a16="http://schemas.microsoft.com/office/drawing/2014/main" id="{212DA854-6FB0-EC8D-F2ED-95BD5C5D1645}"/>
                </a:ext>
              </a:extLst>
            </p:cNvPr>
            <p:cNvCxnSpPr>
              <a:endCxn id="80" idx="6"/>
            </p:cNvCxnSpPr>
            <p:nvPr/>
          </p:nvCxnSpPr>
          <p:spPr>
            <a:xfrm flipH="1">
              <a:off x="8126903" y="4636640"/>
              <a:ext cx="1" cy="20783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直接连接符 151">
              <a:extLst>
                <a:ext uri="{FF2B5EF4-FFF2-40B4-BE49-F238E27FC236}">
                  <a16:creationId xmlns:a16="http://schemas.microsoft.com/office/drawing/2014/main" id="{B2C89ACE-3979-1A70-E149-BDC16836C8B9}"/>
                </a:ext>
              </a:extLst>
            </p:cNvPr>
            <p:cNvCxnSpPr/>
            <p:nvPr/>
          </p:nvCxnSpPr>
          <p:spPr>
            <a:xfrm>
              <a:off x="10100167" y="4636640"/>
              <a:ext cx="0" cy="2242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CB78B478-07E8-EE1E-D97D-BC5C854D61AD}"/>
                </a:ext>
              </a:extLst>
            </p:cNvPr>
            <p:cNvSpPr/>
            <p:nvPr/>
          </p:nvSpPr>
          <p:spPr>
            <a:xfrm rot="5400000">
              <a:off x="8086422" y="4763513"/>
              <a:ext cx="80963" cy="809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598DF0CE-F691-F5BD-699D-FAEF051E8497}"/>
                </a:ext>
              </a:extLst>
            </p:cNvPr>
            <p:cNvSpPr/>
            <p:nvPr/>
          </p:nvSpPr>
          <p:spPr>
            <a:xfrm rot="5400000">
              <a:off x="10059686" y="4763513"/>
              <a:ext cx="80963" cy="809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7F9C40-E7FB-28E0-1C9F-75B99297FB94}"/>
              </a:ext>
            </a:extLst>
          </p:cNvPr>
          <p:cNvGrpSpPr/>
          <p:nvPr/>
        </p:nvGrpSpPr>
        <p:grpSpPr>
          <a:xfrm flipV="1">
            <a:off x="2368891" y="4785537"/>
            <a:ext cx="2054217" cy="395286"/>
            <a:chOff x="8086427" y="4465639"/>
            <a:chExt cx="2054217" cy="395286"/>
          </a:xfrm>
        </p:grpSpPr>
        <p:cxnSp>
          <p:nvCxnSpPr>
            <p:cNvPr id="83" name="直接连接符 159">
              <a:extLst>
                <a:ext uri="{FF2B5EF4-FFF2-40B4-BE49-F238E27FC236}">
                  <a16:creationId xmlns:a16="http://schemas.microsoft.com/office/drawing/2014/main" id="{7B3C33D2-6E1C-3CD4-8682-E21FF024499E}"/>
                </a:ext>
              </a:extLst>
            </p:cNvPr>
            <p:cNvCxnSpPr/>
            <p:nvPr/>
          </p:nvCxnSpPr>
          <p:spPr>
            <a:xfrm>
              <a:off x="8118645" y="4624389"/>
              <a:ext cx="198978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直接连接符 160">
              <a:extLst>
                <a:ext uri="{FF2B5EF4-FFF2-40B4-BE49-F238E27FC236}">
                  <a16:creationId xmlns:a16="http://schemas.microsoft.com/office/drawing/2014/main" id="{BA582C13-FFB3-03F4-7B87-A8D59251EA8C}"/>
                </a:ext>
              </a:extLst>
            </p:cNvPr>
            <p:cNvCxnSpPr/>
            <p:nvPr/>
          </p:nvCxnSpPr>
          <p:spPr>
            <a:xfrm>
              <a:off x="9113536" y="4465639"/>
              <a:ext cx="0" cy="15875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" name="直接连接符 161">
              <a:extLst>
                <a:ext uri="{FF2B5EF4-FFF2-40B4-BE49-F238E27FC236}">
                  <a16:creationId xmlns:a16="http://schemas.microsoft.com/office/drawing/2014/main" id="{180BF647-2089-C5F7-48E3-E876C0446192}"/>
                </a:ext>
              </a:extLst>
            </p:cNvPr>
            <p:cNvCxnSpPr>
              <a:endCxn id="87" idx="6"/>
            </p:cNvCxnSpPr>
            <p:nvPr/>
          </p:nvCxnSpPr>
          <p:spPr>
            <a:xfrm flipH="1">
              <a:off x="8126903" y="4636640"/>
              <a:ext cx="1" cy="20783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直接连接符 162">
              <a:extLst>
                <a:ext uri="{FF2B5EF4-FFF2-40B4-BE49-F238E27FC236}">
                  <a16:creationId xmlns:a16="http://schemas.microsoft.com/office/drawing/2014/main" id="{CE633451-3450-8CFD-D294-35E5D6C0B2E6}"/>
                </a:ext>
              </a:extLst>
            </p:cNvPr>
            <p:cNvCxnSpPr/>
            <p:nvPr/>
          </p:nvCxnSpPr>
          <p:spPr>
            <a:xfrm>
              <a:off x="10100167" y="4636640"/>
              <a:ext cx="0" cy="2242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8E856CE0-BE22-3F03-C0AE-BFAC567F0710}"/>
                </a:ext>
              </a:extLst>
            </p:cNvPr>
            <p:cNvSpPr/>
            <p:nvPr/>
          </p:nvSpPr>
          <p:spPr>
            <a:xfrm rot="5400000">
              <a:off x="8086422" y="4763513"/>
              <a:ext cx="80963" cy="809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209F9D88-24D9-48AC-D1FA-0CB58B96DD01}"/>
                </a:ext>
              </a:extLst>
            </p:cNvPr>
            <p:cNvSpPr/>
            <p:nvPr/>
          </p:nvSpPr>
          <p:spPr>
            <a:xfrm rot="5400000">
              <a:off x="10059686" y="4763513"/>
              <a:ext cx="80963" cy="809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E56EA0E8-B2E2-6FEA-5C47-A35AE8FC5AD5}"/>
              </a:ext>
            </a:extLst>
          </p:cNvPr>
          <p:cNvSpPr txBox="1"/>
          <p:nvPr/>
        </p:nvSpPr>
        <p:spPr>
          <a:xfrm>
            <a:off x="401644" y="14035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产品解决方案</a:t>
            </a: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战略屋</a:t>
            </a:r>
          </a:p>
        </p:txBody>
      </p:sp>
      <p:sp>
        <p:nvSpPr>
          <p:cNvPr id="91" name="矩形: 圆角 8">
            <a:extLst>
              <a:ext uri="{FF2B5EF4-FFF2-40B4-BE49-F238E27FC236}">
                <a16:creationId xmlns:a16="http://schemas.microsoft.com/office/drawing/2014/main" id="{B10F6C23-C077-EC31-C274-02EB78CFC1F9}"/>
              </a:ext>
            </a:extLst>
          </p:cNvPr>
          <p:cNvSpPr/>
          <p:nvPr/>
        </p:nvSpPr>
        <p:spPr>
          <a:xfrm>
            <a:off x="305874" y="257309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2" name="文本框 63">
            <a:extLst>
              <a:ext uri="{FF2B5EF4-FFF2-40B4-BE49-F238E27FC236}">
                <a16:creationId xmlns:a16="http://schemas.microsoft.com/office/drawing/2014/main" id="{DFE5EF79-FCB5-521E-4B2A-DD9E043C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92" y="1980251"/>
            <a:ext cx="5447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行动路径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extLst>
              <a:ext uri="{FF2B5EF4-FFF2-40B4-BE49-F238E27FC236}">
                <a16:creationId xmlns:a16="http://schemas.microsoft.com/office/drawing/2014/main" id="{A99C473A-A440-4308-0399-8FA38BF64D1A}"/>
              </a:ext>
            </a:extLst>
          </p:cNvPr>
          <p:cNvSpPr/>
          <p:nvPr/>
        </p:nvSpPr>
        <p:spPr>
          <a:xfrm flipH="1">
            <a:off x="1461212" y="4876325"/>
            <a:ext cx="10231655" cy="1532762"/>
          </a:xfrm>
          <a:prstGeom prst="roundRect">
            <a:avLst>
              <a:gd name="adj" fmla="val 10609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9" name="弧形 88"/>
          <p:cNvSpPr/>
          <p:nvPr/>
        </p:nvSpPr>
        <p:spPr>
          <a:xfrm>
            <a:off x="5309482" y="2897306"/>
            <a:ext cx="2391272" cy="3257704"/>
          </a:xfrm>
          <a:prstGeom prst="arc">
            <a:avLst>
              <a:gd name="adj1" fmla="val 12097233"/>
              <a:gd name="adj2" fmla="val 20316038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7" name="弧形 66"/>
          <p:cNvSpPr/>
          <p:nvPr/>
        </p:nvSpPr>
        <p:spPr>
          <a:xfrm>
            <a:off x="2043335" y="2897306"/>
            <a:ext cx="8923567" cy="3257704"/>
          </a:xfrm>
          <a:prstGeom prst="arc">
            <a:avLst>
              <a:gd name="adj1" fmla="val 11199662"/>
              <a:gd name="adj2" fmla="val 21252052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708627" y="4886683"/>
            <a:ext cx="535587" cy="15125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708627" y="3242290"/>
            <a:ext cx="535587" cy="15125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4243" y="3459971"/>
            <a:ext cx="40435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阶段目标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8627" y="2019882"/>
            <a:ext cx="535587" cy="1098550"/>
            <a:chOff x="668867" y="1557868"/>
            <a:chExt cx="535587" cy="1098550"/>
          </a:xfrm>
        </p:grpSpPr>
        <p:sp>
          <p:nvSpPr>
            <p:cNvPr id="9" name="矩形: 圆角 8"/>
            <p:cNvSpPr/>
            <p:nvPr/>
          </p:nvSpPr>
          <p:spPr>
            <a:xfrm>
              <a:off x="668867" y="1557868"/>
              <a:ext cx="535587" cy="10985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4483" y="1567838"/>
              <a:ext cx="40435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Gill Sans MT" panose="020B0502020104020203" charset="0"/>
                </a:rPr>
                <a:t>产品目标</a:t>
              </a:r>
            </a:p>
          </p:txBody>
        </p:sp>
      </p:grpSp>
      <p:sp>
        <p:nvSpPr>
          <p:cNvPr id="51" name="矩形: 圆角 50"/>
          <p:cNvSpPr/>
          <p:nvPr/>
        </p:nvSpPr>
        <p:spPr>
          <a:xfrm>
            <a:off x="1656804" y="5732384"/>
            <a:ext cx="1588169" cy="550841"/>
          </a:xfrm>
          <a:prstGeom prst="roundRect">
            <a:avLst>
              <a:gd name="adj" fmla="val 11729"/>
            </a:avLst>
          </a:prstGeom>
          <a:solidFill>
            <a:schemeClr val="accent3">
              <a:lumMod val="20000"/>
              <a:lumOff val="80000"/>
              <a:alpha val="3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传感完善</a:t>
            </a:r>
          </a:p>
        </p:txBody>
      </p:sp>
      <p:sp>
        <p:nvSpPr>
          <p:cNvPr id="55" name="矩形: 圆角 54"/>
          <p:cNvSpPr/>
          <p:nvPr/>
        </p:nvSpPr>
        <p:spPr>
          <a:xfrm>
            <a:off x="3413974" y="5732384"/>
            <a:ext cx="2541195" cy="550841"/>
          </a:xfrm>
          <a:prstGeom prst="roundRect">
            <a:avLst>
              <a:gd name="adj" fmla="val 1172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售后服务环节完善</a:t>
            </a:r>
          </a:p>
        </p:txBody>
      </p:sp>
      <p:sp>
        <p:nvSpPr>
          <p:cNvPr id="56" name="矩形: 圆角 55"/>
          <p:cNvSpPr/>
          <p:nvPr/>
        </p:nvSpPr>
        <p:spPr>
          <a:xfrm>
            <a:off x="6185028" y="5732384"/>
            <a:ext cx="2541195" cy="550841"/>
          </a:xfrm>
          <a:prstGeom prst="roundRect">
            <a:avLst>
              <a:gd name="adj" fmla="val 1172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产品价格策略</a:t>
            </a:r>
          </a:p>
        </p:txBody>
      </p:sp>
      <p:sp>
        <p:nvSpPr>
          <p:cNvPr id="57" name="矩形: 圆角 56"/>
          <p:cNvSpPr/>
          <p:nvPr/>
        </p:nvSpPr>
        <p:spPr>
          <a:xfrm>
            <a:off x="8956082" y="5732384"/>
            <a:ext cx="2541195" cy="550841"/>
          </a:xfrm>
          <a:prstGeom prst="roundRect">
            <a:avLst>
              <a:gd name="adj" fmla="val 1172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三方品牌合作</a:t>
            </a:r>
          </a:p>
        </p:txBody>
      </p:sp>
      <p:sp>
        <p:nvSpPr>
          <p:cNvPr id="39" name="矩形: 圆角 38"/>
          <p:cNvSpPr/>
          <p:nvPr/>
        </p:nvSpPr>
        <p:spPr>
          <a:xfrm>
            <a:off x="1656804" y="5002721"/>
            <a:ext cx="3141977" cy="550841"/>
          </a:xfrm>
          <a:prstGeom prst="roundRect">
            <a:avLst>
              <a:gd name="adj" fmla="val 1172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能源使用数据可视化</a:t>
            </a:r>
          </a:p>
        </p:txBody>
      </p:sp>
      <p:sp>
        <p:nvSpPr>
          <p:cNvPr id="40" name="矩形: 圆角 39"/>
          <p:cNvSpPr/>
          <p:nvPr/>
        </p:nvSpPr>
        <p:spPr>
          <a:xfrm>
            <a:off x="5006052" y="5002721"/>
            <a:ext cx="3141977" cy="550841"/>
          </a:xfrm>
          <a:prstGeom prst="roundRect">
            <a:avLst>
              <a:gd name="adj" fmla="val 11729"/>
            </a:avLst>
          </a:prstGeom>
          <a:solidFill>
            <a:schemeClr val="accent3">
              <a:lumMod val="20000"/>
              <a:lumOff val="80000"/>
              <a:alpha val="3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增强互联互通性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557193" y="4103213"/>
            <a:ext cx="748205" cy="316548"/>
          </a:xfrm>
          <a:prstGeom prst="rect">
            <a:avLst/>
          </a:prstGeom>
          <a:noFill/>
          <a:effectLst/>
        </p:spPr>
        <p:txBody>
          <a:bodyPr wrap="none" lIns="85496" tIns="42748" rIns="85496" bIns="4274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95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阶段一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1557193" y="4357290"/>
            <a:ext cx="1602540" cy="363330"/>
          </a:xfrm>
          <a:prstGeom prst="rect">
            <a:avLst/>
          </a:prstGeom>
          <a:noFill/>
          <a:effectLst/>
        </p:spPr>
        <p:txBody>
          <a:bodyPr wrap="none" lIns="85496" tIns="42748" rIns="85496" bIns="4274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提升用户体验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990861" y="4103213"/>
            <a:ext cx="760964" cy="316522"/>
          </a:xfrm>
          <a:prstGeom prst="rect">
            <a:avLst/>
          </a:prstGeom>
          <a:noFill/>
          <a:effectLst/>
        </p:spPr>
        <p:txBody>
          <a:bodyPr wrap="none" lIns="85496" tIns="42748" rIns="85496" bIns="4274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95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阶段二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4592518" y="4357290"/>
            <a:ext cx="1557656" cy="363330"/>
          </a:xfrm>
          <a:prstGeom prst="rect">
            <a:avLst/>
          </a:prstGeom>
          <a:noFill/>
          <a:effectLst/>
        </p:spPr>
        <p:txBody>
          <a:bodyPr wrap="none" lIns="85496" tIns="42748" rIns="85496" bIns="4274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推动节能环保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279665" y="4103213"/>
            <a:ext cx="749743" cy="316522"/>
          </a:xfrm>
          <a:prstGeom prst="rect">
            <a:avLst/>
          </a:prstGeom>
          <a:noFill/>
          <a:effectLst/>
        </p:spPr>
        <p:txBody>
          <a:bodyPr wrap="none" lIns="85496" tIns="42748" rIns="85496" bIns="4274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95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阶段三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644879" y="4357290"/>
            <a:ext cx="2019321" cy="363330"/>
          </a:xfrm>
          <a:prstGeom prst="rect">
            <a:avLst/>
          </a:prstGeom>
          <a:noFill/>
          <a:effectLst/>
        </p:spPr>
        <p:txBody>
          <a:bodyPr wrap="none" lIns="85496" tIns="42748" rIns="85496" bIns="4274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实现设备互联互通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0849134" y="4103213"/>
            <a:ext cx="749743" cy="316522"/>
          </a:xfrm>
          <a:prstGeom prst="rect">
            <a:avLst/>
          </a:prstGeom>
          <a:noFill/>
          <a:effectLst/>
        </p:spPr>
        <p:txBody>
          <a:bodyPr wrap="none" lIns="85496" tIns="42748" rIns="85496" bIns="42748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95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阶段四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810388" y="4357290"/>
            <a:ext cx="1788489" cy="363330"/>
          </a:xfrm>
          <a:prstGeom prst="rect">
            <a:avLst/>
          </a:prstGeom>
          <a:noFill/>
          <a:effectLst/>
        </p:spPr>
        <p:txBody>
          <a:bodyPr wrap="none" lIns="85496" tIns="42748" rIns="85496" bIns="42748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拓展生态兼容性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FF67B88D-47AC-D3CA-6E92-8B78CAE8106F}"/>
              </a:ext>
            </a:extLst>
          </p:cNvPr>
          <p:cNvSpPr/>
          <p:nvPr/>
        </p:nvSpPr>
        <p:spPr>
          <a:xfrm flipH="1">
            <a:off x="1537418" y="1940422"/>
            <a:ext cx="1784058" cy="1301868"/>
          </a:xfrm>
          <a:prstGeom prst="roundRect">
            <a:avLst>
              <a:gd name="adj" fmla="val 14512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A975D2-BE22-49B1-F862-60B2BA89D3C6}"/>
              </a:ext>
            </a:extLst>
          </p:cNvPr>
          <p:cNvSpPr txBox="1"/>
          <p:nvPr/>
        </p:nvSpPr>
        <p:spPr>
          <a:xfrm flipH="1">
            <a:off x="1712765" y="2012832"/>
            <a:ext cx="1330552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远程控制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设备连接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环境监测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rgbClr val="1A45D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安防摄像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1886208D-51CD-D73B-082B-F24C43B95733}"/>
              </a:ext>
            </a:extLst>
          </p:cNvPr>
          <p:cNvSpPr/>
          <p:nvPr/>
        </p:nvSpPr>
        <p:spPr>
          <a:xfrm>
            <a:off x="4004752" y="1828505"/>
            <a:ext cx="4888238" cy="15336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D010D330-8360-2AF9-90E3-288064D1488F}"/>
              </a:ext>
            </a:extLst>
          </p:cNvPr>
          <p:cNvSpPr/>
          <p:nvPr/>
        </p:nvSpPr>
        <p:spPr>
          <a:xfrm flipH="1">
            <a:off x="9639514" y="1940422"/>
            <a:ext cx="1784058" cy="1301868"/>
          </a:xfrm>
          <a:prstGeom prst="roundRect">
            <a:avLst>
              <a:gd name="adj" fmla="val 14512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30302F-5181-5862-5450-C1EA3C17A40B}"/>
              </a:ext>
            </a:extLst>
          </p:cNvPr>
          <p:cNvSpPr txBox="1"/>
          <p:nvPr/>
        </p:nvSpPr>
        <p:spPr>
          <a:xfrm>
            <a:off x="9618955" y="2019882"/>
            <a:ext cx="1834089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趋势预测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智能提醒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故障排查</a:t>
            </a:r>
            <a:endParaRPr lang="en-US" altLang="zh-CN" sz="1200" dirty="0">
              <a:solidFill>
                <a:srgbClr val="1A45D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1A45D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自定义场景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rgbClr val="1A45D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3" name="梯形 12">
            <a:extLst>
              <a:ext uri="{FF2B5EF4-FFF2-40B4-BE49-F238E27FC236}">
                <a16:creationId xmlns:a16="http://schemas.microsoft.com/office/drawing/2014/main" id="{E08D02FE-F7FF-84B5-CBF2-B72062AF3F83}"/>
              </a:ext>
            </a:extLst>
          </p:cNvPr>
          <p:cNvSpPr/>
          <p:nvPr/>
        </p:nvSpPr>
        <p:spPr>
          <a:xfrm>
            <a:off x="671559" y="939430"/>
            <a:ext cx="10827802" cy="644866"/>
          </a:xfrm>
          <a:prstGeom prst="trapezoid">
            <a:avLst>
              <a:gd name="adj" fmla="val 123512"/>
            </a:avLst>
          </a:prstGeom>
          <a:solidFill>
            <a:schemeClr val="accent1"/>
          </a:solidFill>
          <a:ln>
            <a:solidFill>
              <a:srgbClr val="444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提升用户体验，增强用户粘性，推动品牌增长</a:t>
            </a:r>
            <a:endParaRPr lang="zh-CN" altLang="en-US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B29610-A112-3FB9-AF7C-9ADF44A26650}"/>
              </a:ext>
            </a:extLst>
          </p:cNvPr>
          <p:cNvSpPr txBox="1"/>
          <p:nvPr/>
        </p:nvSpPr>
        <p:spPr>
          <a:xfrm>
            <a:off x="401644" y="14035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产品解决方案</a:t>
            </a: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战略屋</a:t>
            </a:r>
          </a:p>
        </p:txBody>
      </p:sp>
      <p:sp>
        <p:nvSpPr>
          <p:cNvPr id="17" name="矩形: 圆角 8">
            <a:extLst>
              <a:ext uri="{FF2B5EF4-FFF2-40B4-BE49-F238E27FC236}">
                <a16:creationId xmlns:a16="http://schemas.microsoft.com/office/drawing/2014/main" id="{3B6AEC77-D9AE-8816-0D27-E98EC9578114}"/>
              </a:ext>
            </a:extLst>
          </p:cNvPr>
          <p:cNvSpPr/>
          <p:nvPr/>
        </p:nvSpPr>
        <p:spPr>
          <a:xfrm>
            <a:off x="305874" y="257309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5FBC3370-FC4C-D944-F94D-B5F30B36F9BD}"/>
              </a:ext>
            </a:extLst>
          </p:cNvPr>
          <p:cNvSpPr/>
          <p:nvPr/>
        </p:nvSpPr>
        <p:spPr>
          <a:xfrm rot="5400000">
            <a:off x="9051734" y="2325093"/>
            <a:ext cx="420693" cy="532527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任意形状 20">
            <a:extLst>
              <a:ext uri="{FF2B5EF4-FFF2-40B4-BE49-F238E27FC236}">
                <a16:creationId xmlns:a16="http://schemas.microsoft.com/office/drawing/2014/main" id="{4B1B63B2-0258-BC3D-87CB-9E0562BB3970}"/>
              </a:ext>
            </a:extLst>
          </p:cNvPr>
          <p:cNvSpPr/>
          <p:nvPr/>
        </p:nvSpPr>
        <p:spPr>
          <a:xfrm rot="16200000" flipH="1">
            <a:off x="3448596" y="2325093"/>
            <a:ext cx="420693" cy="532527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C65A284-1A04-C262-8A40-C4EECE999085}"/>
              </a:ext>
            </a:extLst>
          </p:cNvPr>
          <p:cNvSpPr txBox="1"/>
          <p:nvPr/>
        </p:nvSpPr>
        <p:spPr>
          <a:xfrm>
            <a:off x="3412087" y="215309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技术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94DA347-47BC-1361-B478-89159EFF9CF0}"/>
              </a:ext>
            </a:extLst>
          </p:cNvPr>
          <p:cNvSpPr txBox="1"/>
          <p:nvPr/>
        </p:nvSpPr>
        <p:spPr>
          <a:xfrm>
            <a:off x="9004366" y="215309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服务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44106" y="1988793"/>
            <a:ext cx="3262433" cy="11690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</a:rPr>
              <a:t>终极目标</a:t>
            </a:r>
            <a:endParaRPr lang="en-US" altLang="zh-CN" sz="1200" dirty="0">
              <a:solidFill>
                <a:schemeClr val="bg1"/>
              </a:solidFill>
              <a:effectLst/>
              <a:latin typeface="SimHei" panose="02010609060101010101" pitchFamily="49" charset="-122"/>
            </a:endParaRPr>
          </a:p>
          <a:p>
            <a:pPr algn="ctr" fontAlgn="base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</a:rPr>
              <a:t>提升用户体验，优化功能与交互设计</a:t>
            </a:r>
          </a:p>
          <a:p>
            <a:pPr algn="ctr" fontAlgn="base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</a:rPr>
              <a:t>推动节能环保，提高产品可靠性与稳定性</a:t>
            </a:r>
          </a:p>
          <a:p>
            <a:pPr algn="ctr" fontAlgn="base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</a:rPr>
              <a:t>构建生态系统，增强市场竞争力与品牌价值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965991F-7DB1-D547-CAD1-DB478EE18719}"/>
              </a:ext>
            </a:extLst>
          </p:cNvPr>
          <p:cNvSpPr txBox="1"/>
          <p:nvPr/>
        </p:nvSpPr>
        <p:spPr>
          <a:xfrm>
            <a:off x="774243" y="5077015"/>
            <a:ext cx="40435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具体举措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44" name="矩形: 圆角 39">
            <a:extLst>
              <a:ext uri="{FF2B5EF4-FFF2-40B4-BE49-F238E27FC236}">
                <a16:creationId xmlns:a16="http://schemas.microsoft.com/office/drawing/2014/main" id="{9E42AE43-14E6-03E3-EF80-02BEFE8AA55D}"/>
              </a:ext>
            </a:extLst>
          </p:cNvPr>
          <p:cNvSpPr/>
          <p:nvPr/>
        </p:nvSpPr>
        <p:spPr>
          <a:xfrm>
            <a:off x="8346019" y="5002721"/>
            <a:ext cx="3141977" cy="550841"/>
          </a:xfrm>
          <a:prstGeom prst="roundRect">
            <a:avLst>
              <a:gd name="adj" fmla="val 11729"/>
            </a:avLst>
          </a:prstGeom>
          <a:solidFill>
            <a:schemeClr val="accent3">
              <a:lumMod val="20000"/>
              <a:lumOff val="80000"/>
              <a:alpha val="3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完善质量检测体系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>
            <a:extLst>
              <a:ext uri="{FF2B5EF4-FFF2-40B4-BE49-F238E27FC236}">
                <a16:creationId xmlns:a16="http://schemas.microsoft.com/office/drawing/2014/main" id="{278EA167-31B0-53B0-9523-110A104D81C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01069" y="3882485"/>
            <a:ext cx="2327910" cy="1424305"/>
          </a:xfrm>
          <a:prstGeom prst="roundRect">
            <a:avLst>
              <a:gd name="adj" fmla="val 703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1B18FF7F-6AF9-DCC4-E92D-0B9C9E1F23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93149" y="3882485"/>
            <a:ext cx="2327910" cy="1424305"/>
          </a:xfrm>
          <a:prstGeom prst="roundRect">
            <a:avLst>
              <a:gd name="adj" fmla="val 703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F43374CF-84F8-F335-7A66-6F8ADED35E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09661" y="2949035"/>
            <a:ext cx="1857066" cy="853759"/>
          </a:xfrm>
          <a:prstGeom prst="roundRect">
            <a:avLst>
              <a:gd name="adj" fmla="val 1041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01CF55DF-D798-39E3-DA80-BDE08B295E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00469" y="3882485"/>
            <a:ext cx="2327910" cy="1424305"/>
          </a:xfrm>
          <a:prstGeom prst="roundRect">
            <a:avLst>
              <a:gd name="adj" fmla="val 703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>
            <a:off x="812714" y="1221835"/>
            <a:ext cx="10680700" cy="780415"/>
          </a:xfrm>
          <a:prstGeom prst="triangle">
            <a:avLst>
              <a:gd name="adj" fmla="val 4990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8" name="TextBox 32"/>
          <p:cNvSpPr txBox="1"/>
          <p:nvPr>
            <p:custDataLst>
              <p:tags r:id="rId6"/>
            </p:custDataLst>
          </p:nvPr>
        </p:nvSpPr>
        <p:spPr>
          <a:xfrm>
            <a:off x="4220759" y="1502143"/>
            <a:ext cx="3766820" cy="31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打造致趣专业品牌形象、推动业务高质量增长</a:t>
            </a:r>
            <a:endParaRPr lang="en-US" altLang="zh-CN" sz="1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2" name="矩形: 圆角 41"/>
          <p:cNvSpPr/>
          <p:nvPr>
            <p:custDataLst>
              <p:tags r:id="rId7"/>
            </p:custDataLst>
          </p:nvPr>
        </p:nvSpPr>
        <p:spPr>
          <a:xfrm>
            <a:off x="881191" y="2089137"/>
            <a:ext cx="952029" cy="801226"/>
          </a:xfrm>
          <a:prstGeom prst="roundRect">
            <a:avLst>
              <a:gd name="adj" fmla="val 640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用户触点</a:t>
            </a:r>
          </a:p>
        </p:txBody>
      </p:sp>
      <p:sp>
        <p:nvSpPr>
          <p:cNvPr id="110" name="Rectangle 3"/>
          <p:cNvSpPr/>
          <p:nvPr>
            <p:custDataLst>
              <p:tags r:id="rId8"/>
            </p:custDataLst>
          </p:nvPr>
        </p:nvSpPr>
        <p:spPr>
          <a:xfrm>
            <a:off x="1916980" y="5396325"/>
            <a:ext cx="9542638" cy="911860"/>
          </a:xfrm>
          <a:prstGeom prst="roundRect">
            <a:avLst/>
          </a:prstGeom>
          <a:solidFill>
            <a:schemeClr val="bg1"/>
          </a:solidFill>
          <a:ln w="15875"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3" name="Rectangle 3"/>
          <p:cNvSpPr/>
          <p:nvPr>
            <p:custDataLst>
              <p:tags r:id="rId9"/>
            </p:custDataLst>
          </p:nvPr>
        </p:nvSpPr>
        <p:spPr>
          <a:xfrm>
            <a:off x="9131849" y="3882485"/>
            <a:ext cx="2327910" cy="1424305"/>
          </a:xfrm>
          <a:prstGeom prst="roundRect">
            <a:avLst>
              <a:gd name="adj" fmla="val 703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圆角矩形 109">
            <a:extLst>
              <a:ext uri="{FF2B5EF4-FFF2-40B4-BE49-F238E27FC236}">
                <a16:creationId xmlns:a16="http://schemas.microsoft.com/office/drawing/2014/main" id="{81F5BC2B-CFF2-F1F7-D306-439680903730}"/>
              </a:ext>
            </a:extLst>
          </p:cNvPr>
          <p:cNvSpPr/>
          <p:nvPr/>
        </p:nvSpPr>
        <p:spPr>
          <a:xfrm>
            <a:off x="1922700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线下门店</a:t>
            </a:r>
          </a:p>
        </p:txBody>
      </p:sp>
      <p:sp>
        <p:nvSpPr>
          <p:cNvPr id="8" name="圆角矩形 109">
            <a:extLst>
              <a:ext uri="{FF2B5EF4-FFF2-40B4-BE49-F238E27FC236}">
                <a16:creationId xmlns:a16="http://schemas.microsoft.com/office/drawing/2014/main" id="{7A6F4BC1-0174-C3D1-7C6E-EBC893840FD0}"/>
              </a:ext>
            </a:extLst>
          </p:cNvPr>
          <p:cNvSpPr/>
          <p:nvPr/>
        </p:nvSpPr>
        <p:spPr>
          <a:xfrm>
            <a:off x="2885047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街头广告</a:t>
            </a:r>
          </a:p>
        </p:txBody>
      </p:sp>
      <p:sp>
        <p:nvSpPr>
          <p:cNvPr id="10" name="圆角矩形 109">
            <a:extLst>
              <a:ext uri="{FF2B5EF4-FFF2-40B4-BE49-F238E27FC236}">
                <a16:creationId xmlns:a16="http://schemas.microsoft.com/office/drawing/2014/main" id="{CFBC6020-B061-A702-23E8-48B294121D84}"/>
              </a:ext>
            </a:extLst>
          </p:cNvPr>
          <p:cNvSpPr/>
          <p:nvPr/>
        </p:nvSpPr>
        <p:spPr>
          <a:xfrm>
            <a:off x="3847394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社交媒体</a:t>
            </a:r>
          </a:p>
        </p:txBody>
      </p:sp>
      <p:sp>
        <p:nvSpPr>
          <p:cNvPr id="12" name="圆角矩形 109">
            <a:extLst>
              <a:ext uri="{FF2B5EF4-FFF2-40B4-BE49-F238E27FC236}">
                <a16:creationId xmlns:a16="http://schemas.microsoft.com/office/drawing/2014/main" id="{FEE14C75-8D9D-AF30-C8B5-F43683AC97C4}"/>
              </a:ext>
            </a:extLst>
          </p:cNvPr>
          <p:cNvSpPr/>
          <p:nvPr/>
        </p:nvSpPr>
        <p:spPr>
          <a:xfrm>
            <a:off x="4809741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电商平台</a:t>
            </a:r>
          </a:p>
        </p:txBody>
      </p:sp>
      <p:sp>
        <p:nvSpPr>
          <p:cNvPr id="14" name="圆角矩形 109">
            <a:extLst>
              <a:ext uri="{FF2B5EF4-FFF2-40B4-BE49-F238E27FC236}">
                <a16:creationId xmlns:a16="http://schemas.microsoft.com/office/drawing/2014/main" id="{805706C6-FBD7-1740-C6E7-BA0DAD143E97}"/>
              </a:ext>
            </a:extLst>
          </p:cNvPr>
          <p:cNvSpPr/>
          <p:nvPr/>
        </p:nvSpPr>
        <p:spPr>
          <a:xfrm>
            <a:off x="5772088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内容平台</a:t>
            </a:r>
          </a:p>
        </p:txBody>
      </p:sp>
      <p:sp>
        <p:nvSpPr>
          <p:cNvPr id="15" name="圆角矩形 109">
            <a:extLst>
              <a:ext uri="{FF2B5EF4-FFF2-40B4-BE49-F238E27FC236}">
                <a16:creationId xmlns:a16="http://schemas.microsoft.com/office/drawing/2014/main" id="{B9E315AF-2CEA-75D6-19F0-9E0967CFEA3A}"/>
              </a:ext>
            </a:extLst>
          </p:cNvPr>
          <p:cNvSpPr/>
          <p:nvPr/>
        </p:nvSpPr>
        <p:spPr>
          <a:xfrm>
            <a:off x="6734435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官网</a:t>
            </a:r>
          </a:p>
        </p:txBody>
      </p:sp>
      <p:sp>
        <p:nvSpPr>
          <p:cNvPr id="16" name="圆角矩形 109">
            <a:extLst>
              <a:ext uri="{FF2B5EF4-FFF2-40B4-BE49-F238E27FC236}">
                <a16:creationId xmlns:a16="http://schemas.microsoft.com/office/drawing/2014/main" id="{EFF9D445-258C-B791-0BD6-D7464B7F61B6}"/>
              </a:ext>
            </a:extLst>
          </p:cNvPr>
          <p:cNvSpPr/>
          <p:nvPr/>
        </p:nvSpPr>
        <p:spPr>
          <a:xfrm>
            <a:off x="7696782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活动</a:t>
            </a:r>
          </a:p>
        </p:txBody>
      </p:sp>
      <p:sp>
        <p:nvSpPr>
          <p:cNvPr id="17" name="圆角矩形 109">
            <a:extLst>
              <a:ext uri="{FF2B5EF4-FFF2-40B4-BE49-F238E27FC236}">
                <a16:creationId xmlns:a16="http://schemas.microsoft.com/office/drawing/2014/main" id="{7E0C41C2-1131-E7EC-BAA2-0A5CD8A8C268}"/>
              </a:ext>
            </a:extLst>
          </p:cNvPr>
          <p:cNvSpPr/>
          <p:nvPr/>
        </p:nvSpPr>
        <p:spPr>
          <a:xfrm>
            <a:off x="8659129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快闪店</a:t>
            </a:r>
          </a:p>
        </p:txBody>
      </p:sp>
      <p:sp>
        <p:nvSpPr>
          <p:cNvPr id="18" name="圆角矩形 109">
            <a:extLst>
              <a:ext uri="{FF2B5EF4-FFF2-40B4-BE49-F238E27FC236}">
                <a16:creationId xmlns:a16="http://schemas.microsoft.com/office/drawing/2014/main" id="{28625576-C3CB-8DC8-1C57-1EB67E365B99}"/>
              </a:ext>
            </a:extLst>
          </p:cNvPr>
          <p:cNvSpPr/>
          <p:nvPr/>
        </p:nvSpPr>
        <p:spPr>
          <a:xfrm>
            <a:off x="9621476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展会展馆</a:t>
            </a:r>
          </a:p>
        </p:txBody>
      </p:sp>
      <p:sp>
        <p:nvSpPr>
          <p:cNvPr id="19" name="圆角矩形 109">
            <a:extLst>
              <a:ext uri="{FF2B5EF4-FFF2-40B4-BE49-F238E27FC236}">
                <a16:creationId xmlns:a16="http://schemas.microsoft.com/office/drawing/2014/main" id="{7BCD041C-B22C-BA20-753C-FD573F542E6C}"/>
              </a:ext>
            </a:extLst>
          </p:cNvPr>
          <p:cNvSpPr/>
          <p:nvPr/>
        </p:nvSpPr>
        <p:spPr>
          <a:xfrm>
            <a:off x="10583825" y="210164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媒体广告</a:t>
            </a:r>
          </a:p>
        </p:txBody>
      </p:sp>
      <p:sp>
        <p:nvSpPr>
          <p:cNvPr id="20" name="矩形: 圆角 41">
            <a:extLst>
              <a:ext uri="{FF2B5EF4-FFF2-40B4-BE49-F238E27FC236}">
                <a16:creationId xmlns:a16="http://schemas.microsoft.com/office/drawing/2014/main" id="{95647250-B5F3-F02F-3B48-DC613A1CF62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81191" y="2950528"/>
            <a:ext cx="952029" cy="852266"/>
          </a:xfrm>
          <a:prstGeom prst="roundRect">
            <a:avLst>
              <a:gd name="adj" fmla="val 64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品牌理念</a:t>
            </a:r>
          </a:p>
        </p:txBody>
      </p:sp>
      <p:sp>
        <p:nvSpPr>
          <p:cNvPr id="21" name="矩形: 圆角 41">
            <a:extLst>
              <a:ext uri="{FF2B5EF4-FFF2-40B4-BE49-F238E27FC236}">
                <a16:creationId xmlns:a16="http://schemas.microsoft.com/office/drawing/2014/main" id="{81555382-0A6C-4DB0-2144-BC21A7039DA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81191" y="3887788"/>
            <a:ext cx="952029" cy="1403761"/>
          </a:xfrm>
          <a:prstGeom prst="roundRect">
            <a:avLst>
              <a:gd name="adj" fmla="val 640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产品要点</a:t>
            </a:r>
          </a:p>
        </p:txBody>
      </p:sp>
      <p:sp>
        <p:nvSpPr>
          <p:cNvPr id="22" name="矩形: 圆角 41">
            <a:extLst>
              <a:ext uri="{FF2B5EF4-FFF2-40B4-BE49-F238E27FC236}">
                <a16:creationId xmlns:a16="http://schemas.microsoft.com/office/drawing/2014/main" id="{41E232BD-D0B4-BED4-2001-502E98DF2F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81191" y="5386359"/>
            <a:ext cx="952029" cy="911860"/>
          </a:xfrm>
          <a:prstGeom prst="roundRect">
            <a:avLst>
              <a:gd name="adj" fmla="val 64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数据监控</a:t>
            </a:r>
          </a:p>
        </p:txBody>
      </p:sp>
      <p:sp>
        <p:nvSpPr>
          <p:cNvPr id="23" name="矩形: 圆角 65">
            <a:extLst>
              <a:ext uri="{FF2B5EF4-FFF2-40B4-BE49-F238E27FC236}">
                <a16:creationId xmlns:a16="http://schemas.microsoft.com/office/drawing/2014/main" id="{D620887A-A9B4-558F-C0CA-DEC7AE30EA29}"/>
              </a:ext>
            </a:extLst>
          </p:cNvPr>
          <p:cNvSpPr/>
          <p:nvPr/>
        </p:nvSpPr>
        <p:spPr>
          <a:xfrm>
            <a:off x="2624566" y="4057068"/>
            <a:ext cx="973555" cy="2399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核心功能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E97F598-8257-7E88-3CEB-E88AD9D0B498}"/>
              </a:ext>
            </a:extLst>
          </p:cNvPr>
          <p:cNvSpPr txBox="1"/>
          <p:nvPr/>
        </p:nvSpPr>
        <p:spPr>
          <a:xfrm>
            <a:off x="2062855" y="4321877"/>
            <a:ext cx="1967597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确保产品具备基本的、与生存相关的功能，满足用户的生理需求</a:t>
            </a:r>
            <a:endParaRPr lang="zh-CN" altLang="en-US" sz="105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5" name="矩形: 圆角 65">
            <a:extLst>
              <a:ext uri="{FF2B5EF4-FFF2-40B4-BE49-F238E27FC236}">
                <a16:creationId xmlns:a16="http://schemas.microsoft.com/office/drawing/2014/main" id="{D7895CDE-E3DB-9349-E451-3DA52E45E984}"/>
              </a:ext>
            </a:extLst>
          </p:cNvPr>
          <p:cNvSpPr/>
          <p:nvPr/>
        </p:nvSpPr>
        <p:spPr>
          <a:xfrm>
            <a:off x="5010014" y="4051665"/>
            <a:ext cx="973555" cy="2399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稳定可靠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542C4AC-5C51-5893-2195-274AF0CA59D9}"/>
              </a:ext>
            </a:extLst>
          </p:cNvPr>
          <p:cNvSpPr txBox="1"/>
          <p:nvPr/>
        </p:nvSpPr>
        <p:spPr>
          <a:xfrm>
            <a:off x="4485793" y="4321877"/>
            <a:ext cx="2028144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提供稳定可靠的服务，确保用户在使用过程中不会遇到频繁的故障或问题</a:t>
            </a:r>
            <a:endParaRPr lang="zh-CN" altLang="en-US" sz="105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" name="矩形: 圆角 65">
            <a:extLst>
              <a:ext uri="{FF2B5EF4-FFF2-40B4-BE49-F238E27FC236}">
                <a16:creationId xmlns:a16="http://schemas.microsoft.com/office/drawing/2014/main" id="{7A95A9C4-88BE-DCCC-384C-C608DDC5DAB4}"/>
              </a:ext>
            </a:extLst>
          </p:cNvPr>
          <p:cNvSpPr/>
          <p:nvPr/>
        </p:nvSpPr>
        <p:spPr>
          <a:xfrm>
            <a:off x="7416028" y="4027541"/>
            <a:ext cx="973555" cy="2399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界面直观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B63C83-AF7E-15FD-926C-14E0AF232072}"/>
              </a:ext>
            </a:extLst>
          </p:cNvPr>
          <p:cNvSpPr txBox="1"/>
          <p:nvPr/>
        </p:nvSpPr>
        <p:spPr>
          <a:xfrm>
            <a:off x="6903773" y="4321877"/>
            <a:ext cx="2030311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设计简洁明了的用户界面，让用户能够快速理解和使用产品的基本功能</a:t>
            </a:r>
            <a:endParaRPr lang="zh-CN" altLang="en-US" sz="105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3" name="矩形: 圆角 65">
            <a:extLst>
              <a:ext uri="{FF2B5EF4-FFF2-40B4-BE49-F238E27FC236}">
                <a16:creationId xmlns:a16="http://schemas.microsoft.com/office/drawing/2014/main" id="{1BB37107-7EF2-222B-5199-F580CF829EE6}"/>
              </a:ext>
            </a:extLst>
          </p:cNvPr>
          <p:cNvSpPr/>
          <p:nvPr/>
        </p:nvSpPr>
        <p:spPr>
          <a:xfrm>
            <a:off x="9815463" y="4027541"/>
            <a:ext cx="973555" cy="2399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情感共鸣</a:t>
            </a:r>
            <a:endParaRPr kumimoji="0" lang="zh-CN" altLang="en-US" sz="105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9725AFA-D4C8-FC51-C9C6-E7B1525A57A6}"/>
              </a:ext>
            </a:extLst>
          </p:cNvPr>
          <p:cNvSpPr txBox="1"/>
          <p:nvPr/>
        </p:nvSpPr>
        <p:spPr>
          <a:xfrm>
            <a:off x="9319260" y="4321877"/>
            <a:ext cx="1965960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通过设计和内容，与用户建立情感连接，在使用时感受到愉悦和满足</a:t>
            </a:r>
            <a:endParaRPr lang="zh-CN" altLang="en-US" sz="105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0" name="Flowchart: Terminator 16">
            <a:extLst>
              <a:ext uri="{FF2B5EF4-FFF2-40B4-BE49-F238E27FC236}">
                <a16:creationId xmlns:a16="http://schemas.microsoft.com/office/drawing/2014/main" id="{C2EEA86C-6C12-BB3E-EC70-666BDAB2A14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415028" y="5465075"/>
            <a:ext cx="1597660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正品溯源查询体系</a:t>
            </a:r>
          </a:p>
        </p:txBody>
      </p:sp>
      <p:sp>
        <p:nvSpPr>
          <p:cNvPr id="61" name="Flowchart: Terminator 18">
            <a:extLst>
              <a:ext uri="{FF2B5EF4-FFF2-40B4-BE49-F238E27FC236}">
                <a16:creationId xmlns:a16="http://schemas.microsoft.com/office/drawing/2014/main" id="{DA476EC4-16C7-79DA-D348-7B2645D9F9F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842768" y="5465075"/>
            <a:ext cx="1541145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品牌素材库</a:t>
            </a:r>
          </a:p>
        </p:txBody>
      </p:sp>
      <p:sp>
        <p:nvSpPr>
          <p:cNvPr id="74" name="Flowchart: Terminator 19">
            <a:extLst>
              <a:ext uri="{FF2B5EF4-FFF2-40B4-BE49-F238E27FC236}">
                <a16:creationId xmlns:a16="http://schemas.microsoft.com/office/drawing/2014/main" id="{95CB330D-8AE9-B879-3362-984E9523182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731778" y="5465075"/>
            <a:ext cx="1334770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会员小程序</a:t>
            </a:r>
          </a:p>
        </p:txBody>
      </p:sp>
      <p:sp>
        <p:nvSpPr>
          <p:cNvPr id="75" name="Flowchart: Terminator 20">
            <a:extLst>
              <a:ext uri="{FF2B5EF4-FFF2-40B4-BE49-F238E27FC236}">
                <a16:creationId xmlns:a16="http://schemas.microsoft.com/office/drawing/2014/main" id="{C9B989CE-2184-9B9A-3A2F-75FD7266D2F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097663" y="5465075"/>
            <a:ext cx="1141730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微商城</a:t>
            </a:r>
          </a:p>
        </p:txBody>
      </p:sp>
      <p:sp>
        <p:nvSpPr>
          <p:cNvPr id="76" name="Flowchart: Terminator 21">
            <a:extLst>
              <a:ext uri="{FF2B5EF4-FFF2-40B4-BE49-F238E27FC236}">
                <a16:creationId xmlns:a16="http://schemas.microsoft.com/office/drawing/2014/main" id="{260EACAB-1681-9558-4CE4-3F278BAAAEF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213742" y="5465075"/>
            <a:ext cx="1398905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公众号</a:t>
            </a:r>
          </a:p>
        </p:txBody>
      </p:sp>
      <p:sp>
        <p:nvSpPr>
          <p:cNvPr id="77" name="Flowchart: Terminator 20">
            <a:extLst>
              <a:ext uri="{FF2B5EF4-FFF2-40B4-BE49-F238E27FC236}">
                <a16:creationId xmlns:a16="http://schemas.microsoft.com/office/drawing/2014/main" id="{408B10C5-D529-20E2-DB98-1616F958E3B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270508" y="5465075"/>
            <a:ext cx="1541145" cy="360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微社群工具</a:t>
            </a:r>
          </a:p>
        </p:txBody>
      </p:sp>
      <p:sp>
        <p:nvSpPr>
          <p:cNvPr id="78" name="圆角矩形 77">
            <a:extLst>
              <a:ext uri="{FF2B5EF4-FFF2-40B4-BE49-F238E27FC236}">
                <a16:creationId xmlns:a16="http://schemas.microsoft.com/office/drawing/2014/main" id="{1E449A79-A7D3-3D08-08A4-6ABE1E57B85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127903" y="5901781"/>
            <a:ext cx="9041450" cy="3293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消费者大数据库：数据收集</a:t>
            </a:r>
            <a:r>
              <a:rPr lang="en-US" altLang="zh-CN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打标</a:t>
            </a:r>
            <a:r>
              <a:rPr lang="en-US" altLang="zh-CN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追踪</a:t>
            </a:r>
            <a:r>
              <a:rPr lang="en-US" altLang="zh-CN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分析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E382F3BB-72E9-166E-DEE0-C78B8657FD19}"/>
              </a:ext>
            </a:extLst>
          </p:cNvPr>
          <p:cNvSpPr txBox="1"/>
          <p:nvPr/>
        </p:nvSpPr>
        <p:spPr>
          <a:xfrm>
            <a:off x="401644" y="1403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品牌发展战略屋</a:t>
            </a:r>
          </a:p>
        </p:txBody>
      </p:sp>
      <p:sp>
        <p:nvSpPr>
          <p:cNvPr id="84" name="矩形: 圆角 8">
            <a:extLst>
              <a:ext uri="{FF2B5EF4-FFF2-40B4-BE49-F238E27FC236}">
                <a16:creationId xmlns:a16="http://schemas.microsoft.com/office/drawing/2014/main" id="{329FE37C-C47E-FC03-BE5A-869D1DDFD299}"/>
              </a:ext>
            </a:extLst>
          </p:cNvPr>
          <p:cNvSpPr/>
          <p:nvPr/>
        </p:nvSpPr>
        <p:spPr>
          <a:xfrm>
            <a:off x="305874" y="257309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3E4AAA71-4374-B48A-CF78-081F5438D6D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837521" y="2949035"/>
            <a:ext cx="1857066" cy="853759"/>
          </a:xfrm>
          <a:prstGeom prst="roundRect">
            <a:avLst>
              <a:gd name="adj" fmla="val 1041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94" name="Rectangle 3">
            <a:extLst>
              <a:ext uri="{FF2B5EF4-FFF2-40B4-BE49-F238E27FC236}">
                <a16:creationId xmlns:a16="http://schemas.microsoft.com/office/drawing/2014/main" id="{3628A68F-430D-97A9-734F-762AF7BAD64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765381" y="2949035"/>
            <a:ext cx="1857066" cy="853759"/>
          </a:xfrm>
          <a:prstGeom prst="roundRect">
            <a:avLst>
              <a:gd name="adj" fmla="val 1041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743B927A-E51D-8D04-2B30-118571571CB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693241" y="2949035"/>
            <a:ext cx="1857066" cy="853759"/>
          </a:xfrm>
          <a:prstGeom prst="roundRect">
            <a:avLst>
              <a:gd name="adj" fmla="val 1041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F553DCC5-4895-F4FB-F690-71978583E1F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621101" y="2949035"/>
            <a:ext cx="1857066" cy="853759"/>
          </a:xfrm>
          <a:prstGeom prst="roundRect">
            <a:avLst>
              <a:gd name="adj" fmla="val 1041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D4851-0703-449B-A0A3-2B69E61CC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>
            <a:extLst>
              <a:ext uri="{FF2B5EF4-FFF2-40B4-BE49-F238E27FC236}">
                <a16:creationId xmlns:a16="http://schemas.microsoft.com/office/drawing/2014/main" id="{ED94BF5D-ED13-2192-038F-BE48CF2C340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3761" y="5533616"/>
            <a:ext cx="10773526" cy="1029556"/>
          </a:xfrm>
          <a:prstGeom prst="roundRect">
            <a:avLst>
              <a:gd name="adj" fmla="val 14912"/>
            </a:avLst>
          </a:prstGeom>
          <a:solidFill>
            <a:schemeClr val="accent1"/>
          </a:solidFill>
          <a:ln w="15875"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386EF5-EA5E-0974-C6CD-4DA6A7AA11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22507" y="2027367"/>
            <a:ext cx="4295813" cy="3347938"/>
          </a:xfrm>
          <a:prstGeom prst="roundRect">
            <a:avLst>
              <a:gd name="adj" fmla="val 5781"/>
            </a:avLst>
          </a:prstGeom>
          <a:solidFill>
            <a:schemeClr val="bg1"/>
          </a:solidFill>
          <a:ln w="15875"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C8E3A01-5F53-A1E5-4625-FA1E7FD7D5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2083" y="974686"/>
            <a:ext cx="10680700" cy="894369"/>
          </a:xfrm>
          <a:prstGeom prst="triangle">
            <a:avLst>
              <a:gd name="adj" fmla="val 49909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3C1A965D-71BD-0AC4-EFF8-860B1B0B507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50128" y="1348318"/>
            <a:ext cx="3766820" cy="31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打造致趣专业品牌形象、推动业务高质量增长</a:t>
            </a:r>
            <a:endParaRPr lang="en-US" altLang="zh-CN" sz="1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2680784E-FDA8-7A30-A2E1-B6DA47974E1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22507" y="2027366"/>
            <a:ext cx="4295813" cy="529291"/>
          </a:xfrm>
          <a:prstGeom prst="roundRect">
            <a:avLst>
              <a:gd name="adj" fmla="val 193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用户触点</a:t>
            </a:r>
          </a:p>
        </p:txBody>
      </p:sp>
      <p:sp>
        <p:nvSpPr>
          <p:cNvPr id="5" name="圆角矩形 109">
            <a:extLst>
              <a:ext uri="{FF2B5EF4-FFF2-40B4-BE49-F238E27FC236}">
                <a16:creationId xmlns:a16="http://schemas.microsoft.com/office/drawing/2014/main" id="{C4B33DD7-E591-06DD-6B7E-7F441DB89C03}"/>
              </a:ext>
            </a:extLst>
          </p:cNvPr>
          <p:cNvSpPr/>
          <p:nvPr/>
        </p:nvSpPr>
        <p:spPr>
          <a:xfrm>
            <a:off x="1384603" y="2736893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线下门店</a:t>
            </a:r>
          </a:p>
        </p:txBody>
      </p:sp>
      <p:sp>
        <p:nvSpPr>
          <p:cNvPr id="8" name="圆角矩形 109">
            <a:extLst>
              <a:ext uri="{FF2B5EF4-FFF2-40B4-BE49-F238E27FC236}">
                <a16:creationId xmlns:a16="http://schemas.microsoft.com/office/drawing/2014/main" id="{099D5D90-A190-F73B-02E7-C7DCD7E170A5}"/>
              </a:ext>
            </a:extLst>
          </p:cNvPr>
          <p:cNvSpPr/>
          <p:nvPr/>
        </p:nvSpPr>
        <p:spPr>
          <a:xfrm>
            <a:off x="2346950" y="2736893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街头广告</a:t>
            </a:r>
          </a:p>
        </p:txBody>
      </p:sp>
      <p:sp>
        <p:nvSpPr>
          <p:cNvPr id="10" name="圆角矩形 109">
            <a:extLst>
              <a:ext uri="{FF2B5EF4-FFF2-40B4-BE49-F238E27FC236}">
                <a16:creationId xmlns:a16="http://schemas.microsoft.com/office/drawing/2014/main" id="{B179621F-2819-FA1F-EB50-223823882449}"/>
              </a:ext>
            </a:extLst>
          </p:cNvPr>
          <p:cNvSpPr/>
          <p:nvPr/>
        </p:nvSpPr>
        <p:spPr>
          <a:xfrm>
            <a:off x="3317441" y="2736892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社交媒体</a:t>
            </a:r>
          </a:p>
        </p:txBody>
      </p:sp>
      <p:sp>
        <p:nvSpPr>
          <p:cNvPr id="12" name="圆角矩形 109">
            <a:extLst>
              <a:ext uri="{FF2B5EF4-FFF2-40B4-BE49-F238E27FC236}">
                <a16:creationId xmlns:a16="http://schemas.microsoft.com/office/drawing/2014/main" id="{488F39A2-2133-B094-61C1-1A7AB52B3B9D}"/>
              </a:ext>
            </a:extLst>
          </p:cNvPr>
          <p:cNvSpPr/>
          <p:nvPr/>
        </p:nvSpPr>
        <p:spPr>
          <a:xfrm>
            <a:off x="4287932" y="2736892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电商平台</a:t>
            </a:r>
          </a:p>
        </p:txBody>
      </p:sp>
      <p:sp>
        <p:nvSpPr>
          <p:cNvPr id="14" name="圆角矩形 109">
            <a:extLst>
              <a:ext uri="{FF2B5EF4-FFF2-40B4-BE49-F238E27FC236}">
                <a16:creationId xmlns:a16="http://schemas.microsoft.com/office/drawing/2014/main" id="{D5ACE34B-AC92-85F8-7D01-83FDB17AB375}"/>
              </a:ext>
            </a:extLst>
          </p:cNvPr>
          <p:cNvSpPr/>
          <p:nvPr/>
        </p:nvSpPr>
        <p:spPr>
          <a:xfrm>
            <a:off x="1384603" y="357925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内容平台</a:t>
            </a:r>
          </a:p>
        </p:txBody>
      </p:sp>
      <p:sp>
        <p:nvSpPr>
          <p:cNvPr id="15" name="圆角矩形 109">
            <a:extLst>
              <a:ext uri="{FF2B5EF4-FFF2-40B4-BE49-F238E27FC236}">
                <a16:creationId xmlns:a16="http://schemas.microsoft.com/office/drawing/2014/main" id="{D6274717-33C2-6884-9E5B-5238174333CE}"/>
              </a:ext>
            </a:extLst>
          </p:cNvPr>
          <p:cNvSpPr/>
          <p:nvPr/>
        </p:nvSpPr>
        <p:spPr>
          <a:xfrm>
            <a:off x="2346950" y="357925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官网</a:t>
            </a:r>
          </a:p>
        </p:txBody>
      </p:sp>
      <p:sp>
        <p:nvSpPr>
          <p:cNvPr id="16" name="圆角矩形 109">
            <a:extLst>
              <a:ext uri="{FF2B5EF4-FFF2-40B4-BE49-F238E27FC236}">
                <a16:creationId xmlns:a16="http://schemas.microsoft.com/office/drawing/2014/main" id="{383FC37C-0566-A544-F198-C25F14E4F7B8}"/>
              </a:ext>
            </a:extLst>
          </p:cNvPr>
          <p:cNvSpPr/>
          <p:nvPr/>
        </p:nvSpPr>
        <p:spPr>
          <a:xfrm>
            <a:off x="3317843" y="357925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活动</a:t>
            </a:r>
          </a:p>
        </p:txBody>
      </p:sp>
      <p:sp>
        <p:nvSpPr>
          <p:cNvPr id="17" name="圆角矩形 109">
            <a:extLst>
              <a:ext uri="{FF2B5EF4-FFF2-40B4-BE49-F238E27FC236}">
                <a16:creationId xmlns:a16="http://schemas.microsoft.com/office/drawing/2014/main" id="{24B874E8-1F08-8C55-E5AF-47BF1FC485E2}"/>
              </a:ext>
            </a:extLst>
          </p:cNvPr>
          <p:cNvSpPr/>
          <p:nvPr/>
        </p:nvSpPr>
        <p:spPr>
          <a:xfrm>
            <a:off x="4287932" y="3579255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快闪店</a:t>
            </a:r>
          </a:p>
        </p:txBody>
      </p:sp>
      <p:sp>
        <p:nvSpPr>
          <p:cNvPr id="18" name="圆角矩形 109">
            <a:extLst>
              <a:ext uri="{FF2B5EF4-FFF2-40B4-BE49-F238E27FC236}">
                <a16:creationId xmlns:a16="http://schemas.microsoft.com/office/drawing/2014/main" id="{2C8E6861-14A3-EBE0-29ED-3A0E14AEA4CF}"/>
              </a:ext>
            </a:extLst>
          </p:cNvPr>
          <p:cNvSpPr/>
          <p:nvPr/>
        </p:nvSpPr>
        <p:spPr>
          <a:xfrm>
            <a:off x="1387062" y="4421617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展会展馆</a:t>
            </a:r>
          </a:p>
        </p:txBody>
      </p:sp>
      <p:sp>
        <p:nvSpPr>
          <p:cNvPr id="19" name="圆角矩形 109">
            <a:extLst>
              <a:ext uri="{FF2B5EF4-FFF2-40B4-BE49-F238E27FC236}">
                <a16:creationId xmlns:a16="http://schemas.microsoft.com/office/drawing/2014/main" id="{06D0AE3E-2AD4-D6D5-64F2-220F2C501E3F}"/>
              </a:ext>
            </a:extLst>
          </p:cNvPr>
          <p:cNvSpPr/>
          <p:nvPr/>
        </p:nvSpPr>
        <p:spPr>
          <a:xfrm>
            <a:off x="2346950" y="4421616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媒体广告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3564CB8-2C7B-7EF0-2CE7-229EF026DE78}"/>
              </a:ext>
            </a:extLst>
          </p:cNvPr>
          <p:cNvSpPr txBox="1"/>
          <p:nvPr/>
        </p:nvSpPr>
        <p:spPr>
          <a:xfrm>
            <a:off x="401644" y="14035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品牌发展战略屋</a:t>
            </a:r>
          </a:p>
        </p:txBody>
      </p:sp>
      <p:sp>
        <p:nvSpPr>
          <p:cNvPr id="84" name="矩形: 圆角 8">
            <a:extLst>
              <a:ext uri="{FF2B5EF4-FFF2-40B4-BE49-F238E27FC236}">
                <a16:creationId xmlns:a16="http://schemas.microsoft.com/office/drawing/2014/main" id="{08321B53-929D-FEDE-306A-D2E2CA7337D7}"/>
              </a:ext>
            </a:extLst>
          </p:cNvPr>
          <p:cNvSpPr/>
          <p:nvPr/>
        </p:nvSpPr>
        <p:spPr>
          <a:xfrm>
            <a:off x="305874" y="257309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圆角矩形 109">
            <a:extLst>
              <a:ext uri="{FF2B5EF4-FFF2-40B4-BE49-F238E27FC236}">
                <a16:creationId xmlns:a16="http://schemas.microsoft.com/office/drawing/2014/main" id="{B69EB3D0-8228-F7F6-C79D-9D17939D2047}"/>
              </a:ext>
            </a:extLst>
          </p:cNvPr>
          <p:cNvSpPr/>
          <p:nvPr/>
        </p:nvSpPr>
        <p:spPr>
          <a:xfrm>
            <a:off x="3309866" y="4421617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供应商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门店</a:t>
            </a:r>
          </a:p>
        </p:txBody>
      </p:sp>
      <p:sp>
        <p:nvSpPr>
          <p:cNvPr id="3" name="圆角矩形 109">
            <a:extLst>
              <a:ext uri="{FF2B5EF4-FFF2-40B4-BE49-F238E27FC236}">
                <a16:creationId xmlns:a16="http://schemas.microsoft.com/office/drawing/2014/main" id="{2D61D1DB-733E-7F1F-900C-5DE003650644}"/>
              </a:ext>
            </a:extLst>
          </p:cNvPr>
          <p:cNvSpPr/>
          <p:nvPr/>
        </p:nvSpPr>
        <p:spPr>
          <a:xfrm>
            <a:off x="4286846" y="4421616"/>
            <a:ext cx="881680" cy="780415"/>
          </a:xfrm>
          <a:prstGeom prst="roundRect">
            <a:avLst>
              <a:gd name="adj" fmla="val 9101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9525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电视广告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8ADE89-6427-2E90-8257-1CEBDA663F7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83980" y="5732528"/>
            <a:ext cx="1857066" cy="624000"/>
          </a:xfrm>
          <a:prstGeom prst="roundRect">
            <a:avLst>
              <a:gd name="adj" fmla="val 10419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9" name="矩形: 圆角 41">
            <a:extLst>
              <a:ext uri="{FF2B5EF4-FFF2-40B4-BE49-F238E27FC236}">
                <a16:creationId xmlns:a16="http://schemas.microsoft.com/office/drawing/2014/main" id="{70B2458A-755E-C7FA-074F-69B7D3A3C5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5510" y="5734020"/>
            <a:ext cx="952029" cy="622909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品牌理念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A0C3A20-F6DF-8EBE-8659-3F73DDFD2C9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711840" y="5732528"/>
            <a:ext cx="1857066" cy="624000"/>
          </a:xfrm>
          <a:prstGeom prst="roundRect">
            <a:avLst>
              <a:gd name="adj" fmla="val 10419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C96FC59-7988-C799-67AB-4AB6D265DD3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39700" y="5732528"/>
            <a:ext cx="1857066" cy="624000"/>
          </a:xfrm>
          <a:prstGeom prst="roundRect">
            <a:avLst>
              <a:gd name="adj" fmla="val 10419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7E41C0C1-D977-EA33-AB5A-1C2B16E7D9A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67560" y="5732528"/>
            <a:ext cx="1857066" cy="624000"/>
          </a:xfrm>
          <a:prstGeom prst="roundRect">
            <a:avLst>
              <a:gd name="adj" fmla="val 10419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F906F058-F766-0923-9A8A-F2E749F2911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495420" y="5732528"/>
            <a:ext cx="1857066" cy="624000"/>
          </a:xfrm>
          <a:prstGeom prst="roundRect">
            <a:avLst>
              <a:gd name="adj" fmla="val 10419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品牌定位清晰化统一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812113BB-750C-EFB3-0032-8E37D92CEBE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574866" y="2027367"/>
            <a:ext cx="5358469" cy="3347938"/>
          </a:xfrm>
          <a:prstGeom prst="roundRect">
            <a:avLst>
              <a:gd name="adj" fmla="val 5781"/>
            </a:avLst>
          </a:prstGeom>
          <a:solidFill>
            <a:schemeClr val="bg1"/>
          </a:solidFill>
          <a:ln w="15875">
            <a:noFill/>
          </a:ln>
          <a:effectLst>
            <a:outerShdw blurRad="355600" dist="508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3" name="矩形: 圆角 41">
            <a:extLst>
              <a:ext uri="{FF2B5EF4-FFF2-40B4-BE49-F238E27FC236}">
                <a16:creationId xmlns:a16="http://schemas.microsoft.com/office/drawing/2014/main" id="{67DFF587-4A54-5C65-B2F5-BE5EBDC8505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574866" y="2027366"/>
            <a:ext cx="5358469" cy="529291"/>
          </a:xfrm>
          <a:prstGeom prst="roundRect">
            <a:avLst>
              <a:gd name="adj" fmla="val 19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产品要点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1369A74A-49C1-F0D4-D3F1-CEE37D505B9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890851" y="4010786"/>
            <a:ext cx="2327910" cy="1208337"/>
          </a:xfrm>
          <a:prstGeom prst="roundRect">
            <a:avLst>
              <a:gd name="adj" fmla="val 703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383B2C94-5DC7-1AB2-21FA-ECA5A05F465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321631" y="4010786"/>
            <a:ext cx="2327910" cy="1208337"/>
          </a:xfrm>
          <a:prstGeom prst="roundRect">
            <a:avLst>
              <a:gd name="adj" fmla="val 703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5" name="矩形: 圆角 65">
            <a:extLst>
              <a:ext uri="{FF2B5EF4-FFF2-40B4-BE49-F238E27FC236}">
                <a16:creationId xmlns:a16="http://schemas.microsoft.com/office/drawing/2014/main" id="{78090FE9-1CCB-2C54-EAE7-9FF493C79D1C}"/>
              </a:ext>
            </a:extLst>
          </p:cNvPr>
          <p:cNvSpPr/>
          <p:nvPr/>
        </p:nvSpPr>
        <p:spPr>
          <a:xfrm>
            <a:off x="6605810" y="4105324"/>
            <a:ext cx="973555" cy="2399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界面直观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3E04C43-560A-AEA4-2587-A707F9C2916C}"/>
              </a:ext>
            </a:extLst>
          </p:cNvPr>
          <p:cNvSpPr txBox="1"/>
          <p:nvPr/>
        </p:nvSpPr>
        <p:spPr>
          <a:xfrm>
            <a:off x="6093555" y="4376762"/>
            <a:ext cx="2030311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设计简洁明了的用户界面，让用户能够快速理解和使用产品的基本功能</a:t>
            </a:r>
            <a:endParaRPr lang="zh-CN" altLang="en-US" sz="105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7" name="矩形: 圆角 65">
            <a:extLst>
              <a:ext uri="{FF2B5EF4-FFF2-40B4-BE49-F238E27FC236}">
                <a16:creationId xmlns:a16="http://schemas.microsoft.com/office/drawing/2014/main" id="{ED4E9AEC-55BA-42B1-DD78-3FF2A45811EE}"/>
              </a:ext>
            </a:extLst>
          </p:cNvPr>
          <p:cNvSpPr/>
          <p:nvPr/>
        </p:nvSpPr>
        <p:spPr>
          <a:xfrm>
            <a:off x="9005245" y="4105324"/>
            <a:ext cx="973555" cy="2399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情感共鸣</a:t>
            </a:r>
            <a:endParaRPr kumimoji="0" lang="zh-CN" altLang="en-US" sz="105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AFF68ED-15E7-660F-DB36-64F5670A5398}"/>
              </a:ext>
            </a:extLst>
          </p:cNvPr>
          <p:cNvSpPr txBox="1"/>
          <p:nvPr/>
        </p:nvSpPr>
        <p:spPr>
          <a:xfrm>
            <a:off x="8509042" y="4376762"/>
            <a:ext cx="1965960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通过设计和内容，与用户建立情感连接，在使用时感受到愉悦和满足</a:t>
            </a:r>
            <a:endParaRPr lang="zh-CN" altLang="en-US" sz="105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7DE05D45-EBAE-9235-92A8-C5203CB9A73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890851" y="2737462"/>
            <a:ext cx="2327910" cy="1208337"/>
          </a:xfrm>
          <a:prstGeom prst="roundRect">
            <a:avLst>
              <a:gd name="adj" fmla="val 703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0" name="Rectangle 3">
            <a:extLst>
              <a:ext uri="{FF2B5EF4-FFF2-40B4-BE49-F238E27FC236}">
                <a16:creationId xmlns:a16="http://schemas.microsoft.com/office/drawing/2014/main" id="{0953FC59-8175-6160-3078-2FE8D8EE67F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321631" y="2737462"/>
            <a:ext cx="2327910" cy="1208337"/>
          </a:xfrm>
          <a:prstGeom prst="roundRect">
            <a:avLst>
              <a:gd name="adj" fmla="val 703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1" name="矩形: 圆角 65">
            <a:extLst>
              <a:ext uri="{FF2B5EF4-FFF2-40B4-BE49-F238E27FC236}">
                <a16:creationId xmlns:a16="http://schemas.microsoft.com/office/drawing/2014/main" id="{88BA20DE-D524-1057-78C3-07B99ED87422}"/>
              </a:ext>
            </a:extLst>
          </p:cNvPr>
          <p:cNvSpPr/>
          <p:nvPr/>
        </p:nvSpPr>
        <p:spPr>
          <a:xfrm>
            <a:off x="6605810" y="2832000"/>
            <a:ext cx="973555" cy="2399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核心功能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A6BF7D5-D289-CC93-1D12-11F400216821}"/>
              </a:ext>
            </a:extLst>
          </p:cNvPr>
          <p:cNvSpPr txBox="1"/>
          <p:nvPr/>
        </p:nvSpPr>
        <p:spPr>
          <a:xfrm>
            <a:off x="6093555" y="3103438"/>
            <a:ext cx="2030311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05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zh-CN" altLang="en-US" dirty="0"/>
              <a:t>确保产品具备基本的、与生存相关的功能，满足用户的生理需求</a:t>
            </a:r>
          </a:p>
        </p:txBody>
      </p:sp>
      <p:sp>
        <p:nvSpPr>
          <p:cNvPr id="73" name="矩形: 圆角 65">
            <a:extLst>
              <a:ext uri="{FF2B5EF4-FFF2-40B4-BE49-F238E27FC236}">
                <a16:creationId xmlns:a16="http://schemas.microsoft.com/office/drawing/2014/main" id="{BA322595-D641-25E4-E3E1-D28CFCF7492B}"/>
              </a:ext>
            </a:extLst>
          </p:cNvPr>
          <p:cNvSpPr/>
          <p:nvPr/>
        </p:nvSpPr>
        <p:spPr>
          <a:xfrm>
            <a:off x="9005245" y="2832000"/>
            <a:ext cx="973555" cy="2399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情感共鸣</a:t>
            </a:r>
            <a:endParaRPr kumimoji="0" lang="zh-CN" altLang="en-US" sz="105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3646112-4442-BA00-A8AC-6A7FFB93C02C}"/>
              </a:ext>
            </a:extLst>
          </p:cNvPr>
          <p:cNvSpPr txBox="1"/>
          <p:nvPr/>
        </p:nvSpPr>
        <p:spPr>
          <a:xfrm>
            <a:off x="8509042" y="3103438"/>
            <a:ext cx="1965960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05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zh-CN" altLang="en-US" dirty="0"/>
              <a:t>提供稳定可靠的服务，确保用户在使用过程中不会遇到频繁的故障或问题</a:t>
            </a:r>
          </a:p>
        </p:txBody>
      </p:sp>
    </p:spTree>
    <p:extLst>
      <p:ext uri="{BB962C8B-B14F-4D97-AF65-F5344CB8AC3E}">
        <p14:creationId xmlns:p14="http://schemas.microsoft.com/office/powerpoint/2010/main" val="25849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think-cell data - do not delete" hidden="1">
            <a:extLst>
              <a:ext uri="{FF2B5EF4-FFF2-40B4-BE49-F238E27FC236}">
                <a16:creationId xmlns:a16="http://schemas.microsoft.com/office/drawing/2014/main" id="{2E696802-00B5-889D-80B3-50D0E28239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05950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7" imgW="7772400" imgH="10058400" progId="TCLayout.ActiveDocument.1">
                  <p:embed/>
                </p:oleObj>
              </mc:Choice>
              <mc:Fallback>
                <p:oleObj name="think-cell 幻灯片" r:id="rId27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24">
            <a:extLst>
              <a:ext uri="{FF2B5EF4-FFF2-40B4-BE49-F238E27FC236}">
                <a16:creationId xmlns:a16="http://schemas.microsoft.com/office/drawing/2014/main" id="{D4AE42A6-F894-012C-E88B-792B62E166C7}"/>
              </a:ext>
            </a:extLst>
          </p:cNvPr>
          <p:cNvSpPr/>
          <p:nvPr/>
        </p:nvSpPr>
        <p:spPr>
          <a:xfrm>
            <a:off x="1437268" y="8539599"/>
            <a:ext cx="9817779" cy="137288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10" name="圆角矩形 24">
            <a:extLst>
              <a:ext uri="{FF2B5EF4-FFF2-40B4-BE49-F238E27FC236}">
                <a16:creationId xmlns:a16="http://schemas.microsoft.com/office/drawing/2014/main" id="{5CBFE1BB-83E1-3C81-3387-D508B8B24A2C}"/>
              </a:ext>
            </a:extLst>
          </p:cNvPr>
          <p:cNvSpPr/>
          <p:nvPr/>
        </p:nvSpPr>
        <p:spPr>
          <a:xfrm>
            <a:off x="3816223" y="8632044"/>
            <a:ext cx="2364273" cy="137288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圆角矩形 109">
            <a:extLst>
              <a:ext uri="{FF2B5EF4-FFF2-40B4-BE49-F238E27FC236}">
                <a16:creationId xmlns:a16="http://schemas.microsoft.com/office/drawing/2014/main" id="{C52ADBC4-BAEC-5F7A-4554-7438EE29EBBC}"/>
              </a:ext>
            </a:extLst>
          </p:cNvPr>
          <p:cNvSpPr/>
          <p:nvPr/>
        </p:nvSpPr>
        <p:spPr>
          <a:xfrm>
            <a:off x="3816223" y="8632896"/>
            <a:ext cx="2364273" cy="393334"/>
          </a:xfrm>
          <a:prstGeom prst="roundRect">
            <a:avLst/>
          </a:prstGeom>
          <a:solidFill>
            <a:srgbClr val="4860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他有我优（</a:t>
            </a:r>
            <a:r>
              <a:rPr lang="en-US" altLang="zh-CN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BEAT)</a:t>
            </a: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DC7DFD6-FD58-5298-618E-4BF7D623E29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47" y="2214163"/>
            <a:ext cx="3108812" cy="2276875"/>
          </a:xfrm>
          <a:prstGeom prst="rect">
            <a:avLst/>
          </a:prstGeom>
        </p:spPr>
      </p:pic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806F68C3-4B67-695B-89C8-B9351217D91E}"/>
              </a:ext>
            </a:extLst>
          </p:cNvPr>
          <p:cNvGrpSpPr/>
          <p:nvPr/>
        </p:nvGrpSpPr>
        <p:grpSpPr>
          <a:xfrm>
            <a:off x="3878095" y="9082520"/>
            <a:ext cx="2240561" cy="873080"/>
            <a:chOff x="1451867" y="5858148"/>
            <a:chExt cx="2240561" cy="873080"/>
          </a:xfrm>
        </p:grpSpPr>
        <p:cxnSp>
          <p:nvCxnSpPr>
            <p:cNvPr id="231" name="直接连接符 17">
              <a:extLst>
                <a:ext uri="{FF2B5EF4-FFF2-40B4-BE49-F238E27FC236}">
                  <a16:creationId xmlns:a16="http://schemas.microsoft.com/office/drawing/2014/main" id="{00346F9C-F9A8-6A53-4A78-28E9386D9371}"/>
                </a:ext>
              </a:extLst>
            </p:cNvPr>
            <p:cNvCxnSpPr>
              <a:cxnSpLocks/>
            </p:cNvCxnSpPr>
            <p:nvPr/>
          </p:nvCxnSpPr>
          <p:spPr>
            <a:xfrm>
              <a:off x="2226364" y="5923331"/>
              <a:ext cx="0" cy="807897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圆角矩形 231">
              <a:extLst>
                <a:ext uri="{FF2B5EF4-FFF2-40B4-BE49-F238E27FC236}">
                  <a16:creationId xmlns:a16="http://schemas.microsoft.com/office/drawing/2014/main" id="{0BEE22B9-13A1-341B-3133-B6F7739FFFA0}"/>
                </a:ext>
              </a:extLst>
            </p:cNvPr>
            <p:cNvSpPr/>
            <p:nvPr/>
          </p:nvSpPr>
          <p:spPr>
            <a:xfrm>
              <a:off x="1451867" y="5858628"/>
              <a:ext cx="746427" cy="872600"/>
            </a:xfrm>
            <a:prstGeom prst="roundRect">
              <a:avLst/>
            </a:prstGeom>
            <a:noFill/>
            <a:ln>
              <a:solidFill>
                <a:srgbClr val="D9DAFC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3" name="矩形: 圆角 161">
              <a:extLst>
                <a:ext uri="{FF2B5EF4-FFF2-40B4-BE49-F238E27FC236}">
                  <a16:creationId xmlns:a16="http://schemas.microsoft.com/office/drawing/2014/main" id="{306079EC-2E69-62DC-AEC3-933E8B0F931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472693" y="5868430"/>
              <a:ext cx="708992" cy="204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44"/>
              </a:schemeClr>
            </a:solidFill>
            <a:ln>
              <a:gradFill>
                <a:gsLst>
                  <a:gs pos="23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kern="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代表商家</a:t>
              </a:r>
            </a:p>
          </p:txBody>
        </p:sp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56FD0AD9-1422-DB02-B6DF-4FF0A2500EAE}"/>
                </a:ext>
              </a:extLst>
            </p:cNvPr>
            <p:cNvSpPr txBox="1"/>
            <p:nvPr/>
          </p:nvSpPr>
          <p:spPr>
            <a:xfrm>
              <a:off x="1494362" y="6119598"/>
              <a:ext cx="708992" cy="55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</a:t>
              </a:r>
            </a:p>
          </p:txBody>
        </p:sp>
        <p:sp>
          <p:nvSpPr>
            <p:cNvPr id="235" name="圆角矩形 234">
              <a:extLst>
                <a:ext uri="{FF2B5EF4-FFF2-40B4-BE49-F238E27FC236}">
                  <a16:creationId xmlns:a16="http://schemas.microsoft.com/office/drawing/2014/main" id="{6FFE6631-57E8-F571-08E0-0BA6AB93B999}"/>
                </a:ext>
              </a:extLst>
            </p:cNvPr>
            <p:cNvSpPr/>
            <p:nvPr/>
          </p:nvSpPr>
          <p:spPr>
            <a:xfrm>
              <a:off x="2267686" y="5858148"/>
              <a:ext cx="1415149" cy="872600"/>
            </a:xfrm>
            <a:prstGeom prst="roundRect">
              <a:avLst/>
            </a:prstGeom>
            <a:noFill/>
            <a:ln>
              <a:solidFill>
                <a:srgbClr val="D9DAFC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6" name="矩形: 圆角 161">
              <a:extLst>
                <a:ext uri="{FF2B5EF4-FFF2-40B4-BE49-F238E27FC236}">
                  <a16:creationId xmlns:a16="http://schemas.microsoft.com/office/drawing/2014/main" id="{A0D8751E-54A2-09CF-EE6F-B7BE8C01AA1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07170" y="5867950"/>
              <a:ext cx="1344176" cy="204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44"/>
              </a:schemeClr>
            </a:solidFill>
            <a:ln>
              <a:gradFill>
                <a:gsLst>
                  <a:gs pos="23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kern="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核心措施</a:t>
              </a:r>
            </a:p>
          </p:txBody>
        </p:sp>
        <p:sp>
          <p:nvSpPr>
            <p:cNvPr id="237" name="文本框 236">
              <a:extLst>
                <a:ext uri="{FF2B5EF4-FFF2-40B4-BE49-F238E27FC236}">
                  <a16:creationId xmlns:a16="http://schemas.microsoft.com/office/drawing/2014/main" id="{D974AF9F-38E0-E7CC-8B12-08DC5D133D97}"/>
                </a:ext>
              </a:extLst>
            </p:cNvPr>
            <p:cNvSpPr txBox="1"/>
            <p:nvPr/>
          </p:nvSpPr>
          <p:spPr>
            <a:xfrm>
              <a:off x="2348252" y="6119118"/>
              <a:ext cx="1344176" cy="55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</a:t>
              </a:r>
            </a:p>
          </p:txBody>
        </p:sp>
      </p:grpSp>
      <p:sp>
        <p:nvSpPr>
          <p:cNvPr id="374" name="矩形 373">
            <a:extLst>
              <a:ext uri="{FF2B5EF4-FFF2-40B4-BE49-F238E27FC236}">
                <a16:creationId xmlns:a16="http://schemas.microsoft.com/office/drawing/2014/main" id="{7AD2B832-DF03-7DAD-E09B-033910633D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560888" y="4541837"/>
            <a:ext cx="1338263" cy="2603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1" name="矩形 370">
            <a:extLst>
              <a:ext uri="{FF2B5EF4-FFF2-40B4-BE49-F238E27FC236}">
                <a16:creationId xmlns:a16="http://schemas.microsoft.com/office/drawing/2014/main" id="{3C3B3C3A-73E9-F62B-CEDD-B9219080447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560888" y="4056064"/>
            <a:ext cx="1338263" cy="4857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7" name="矩形 366">
            <a:extLst>
              <a:ext uri="{FF2B5EF4-FFF2-40B4-BE49-F238E27FC236}">
                <a16:creationId xmlns:a16="http://schemas.microsoft.com/office/drawing/2014/main" id="{7C56D67B-FC93-46DC-75F1-38F3611EB7D3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560888" y="1944689"/>
            <a:ext cx="1338263" cy="21113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0" name="矩形 349">
            <a:extLst>
              <a:ext uri="{FF2B5EF4-FFF2-40B4-BE49-F238E27FC236}">
                <a16:creationId xmlns:a16="http://schemas.microsoft.com/office/drawing/2014/main" id="{FD20F242-5533-E187-AC01-AC9BBD87574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041649" y="4030663"/>
            <a:ext cx="1519238" cy="77152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4" name="矩形 353">
            <a:extLst>
              <a:ext uri="{FF2B5EF4-FFF2-40B4-BE49-F238E27FC236}">
                <a16:creationId xmlns:a16="http://schemas.microsoft.com/office/drawing/2014/main" id="{7BDD3796-F497-D1EC-3C2D-63FAD35C55C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041649" y="3859212"/>
            <a:ext cx="1519238" cy="1714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4" name="矩形 343">
            <a:extLst>
              <a:ext uri="{FF2B5EF4-FFF2-40B4-BE49-F238E27FC236}">
                <a16:creationId xmlns:a16="http://schemas.microsoft.com/office/drawing/2014/main" id="{0EFCA532-A171-81F0-F4AC-605101C4E2B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3041649" y="1944688"/>
            <a:ext cx="1519238" cy="19145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27" name="直线连接符 326">
            <a:extLst>
              <a:ext uri="{FF2B5EF4-FFF2-40B4-BE49-F238E27FC236}">
                <a16:creationId xmlns:a16="http://schemas.microsoft.com/office/drawing/2014/main" id="{8B94B7A5-C172-719C-7CC1-D365496F2A63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3036888" y="4802188"/>
            <a:ext cx="28670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直线连接符 384">
            <a:extLst>
              <a:ext uri="{FF2B5EF4-FFF2-40B4-BE49-F238E27FC236}">
                <a16:creationId xmlns:a16="http://schemas.microsoft.com/office/drawing/2014/main" id="{194DA6F2-9DC8-4B34-937A-B7355AE76F8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5822950" y="4584700"/>
            <a:ext cx="98425" cy="873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Text Placeholder 2">
            <a:extLst>
              <a:ext uri="{FF2B5EF4-FFF2-40B4-BE49-F238E27FC236}">
                <a16:creationId xmlns:a16="http://schemas.microsoft.com/office/drawing/2014/main" id="{1275F07E-EA23-2AF6-86A0-82B18624380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3641725" y="3752850"/>
            <a:ext cx="317500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F310A9-8249-41DF-AA9E-7DC275D6C7B9}" type="datetime'''''''''6''''''''''''''''%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B3E5487F-48D1-420D-A269-4A7A13654FF2}" type="datetime'''''''''''''''''''''''''''''6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</a:t>
            </a:fld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69" name="Text Placeholder 2">
            <a:extLst>
              <a:ext uri="{FF2B5EF4-FFF2-40B4-BE49-F238E27FC236}">
                <a16:creationId xmlns:a16="http://schemas.microsoft.com/office/drawing/2014/main" id="{68333657-DFDF-0BED-CB59-25116D1B639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5026025" y="2808288"/>
            <a:ext cx="40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6E7F3F-EEE9-4BCB-B342-EB4104050D45}" type="datetime'''7''''''4%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74%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2689B3F5-974C-4129-B0CF-B43E7A4C20B6}" type="datetime'''''''''''''''''''''''6''''''''''''''''''''''''''5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65</a:t>
            </a:fld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49" name="Text Placeholder 2">
            <a:extLst>
              <a:ext uri="{FF2B5EF4-FFF2-40B4-BE49-F238E27FC236}">
                <a16:creationId xmlns:a16="http://schemas.microsoft.com/office/drawing/2014/main" id="{F5EF8F42-B645-A627-FE01-97907DC9BD24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3597275" y="4224338"/>
            <a:ext cx="40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F8553C-7EF8-4C04-9B54-6ED5D65B4B74}" type="datetime'''''''''''''2''''''7''''''''''''''''%'''''''''">
              <a:rPr lang="en-US" altLang="en-US" sz="1400" smtClean="0">
                <a:ea typeface="等线" panose="02010600030101010101" pitchFamily="2" charset="-122"/>
              </a:rPr>
              <a:pPr/>
              <a:t>27%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4036D8CB-E35F-49C7-BDFC-0F3230AD0161}" type="datetime'2''''''7'''''''''''''''''''''''''">
              <a:rPr lang="en-US" altLang="en-US" sz="1400" smtClean="0">
                <a:ea typeface="等线" panose="02010600030101010101" pitchFamily="2" charset="-122"/>
              </a:rPr>
              <a:pPr/>
              <a:t>27</a:t>
            </a:fld>
            <a:r>
              <a:rPr lang="en-US" altLang="en-US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8" name="Text Placeholder 2">
            <a:extLst>
              <a:ext uri="{FF2B5EF4-FFF2-40B4-BE49-F238E27FC236}">
                <a16:creationId xmlns:a16="http://schemas.microsoft.com/office/drawing/2014/main" id="{0E958BAE-DF7B-E831-DC58-5A64D1A5723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026025" y="4106863"/>
            <a:ext cx="40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736E-5497-4342-BAEC-23A4701B1E8B}" type="datetime'''''''''1''''''''''''''''''''7''''%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17%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7FF23512-4018-43FD-B276-B655573B0861}" type="datetime'1''''''''5''''''''''''''''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15</a:t>
            </a:fld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3223908B-9879-6A50-8A9D-F90A14EA7EE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3597275" y="2709863"/>
            <a:ext cx="40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4FAAEC-C7DF-41E8-8182-52B15F0F8322}" type="datetime'''''''''6''''''7''''''''''''''''''%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67%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6ACF708A-7EED-4704-974B-E521B95BB50D}" type="datetime'''''''''''''''6''''7''''''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67</a:t>
            </a:fld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72" name="Text Placeholder 2">
            <a:extLst>
              <a:ext uri="{FF2B5EF4-FFF2-40B4-BE49-F238E27FC236}">
                <a16:creationId xmlns:a16="http://schemas.microsoft.com/office/drawing/2014/main" id="{76E4D30F-25F2-E530-C4FE-AFA711E1195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5921375" y="4392613"/>
            <a:ext cx="3175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6A2BB61-12D1-4B2C-A700-CE5CBEE2B6A5}" type="datetime'''''9''''''''''''%'''">
              <a:rPr lang="en-US" altLang="en-US" sz="1400" smtClean="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br>
              <a:rPr lang="en-US" altLang="en-US" sz="1400" dirty="0">
                <a:ea typeface="等线" panose="02010600030101010101" pitchFamily="2" charset="-122"/>
              </a:rPr>
            </a:br>
            <a:r>
              <a:rPr lang="en-US" altLang="en-US" sz="1400" dirty="0">
                <a:ea typeface="等线" panose="02010600030101010101" pitchFamily="2" charset="-122"/>
              </a:rPr>
              <a:t>(</a:t>
            </a:r>
            <a:fld id="{C7A4D0C7-BFB4-4A5E-8F3E-69497061A694}" type="datetime'''''8'''''''">
              <a:rPr lang="en-US" altLang="en-US" sz="1400" smtClean="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r>
              <a:rPr lang="en-US" altLang="en-US" sz="1400" dirty="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40" name="Text Placeholder 2">
            <a:extLst>
              <a:ext uri="{FF2B5EF4-FFF2-40B4-BE49-F238E27FC236}">
                <a16:creationId xmlns:a16="http://schemas.microsoft.com/office/drawing/2014/main" id="{F71CC1DA-2D9B-7662-E473-42E1EEFE9C67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3444875" y="486092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E2B588-2F48-405F-A6C2-F7D1E7D046CC}" type="datetime'''''''''''''''教''''''''''''''''培''''''行''''业'''''''''''''''">
              <a:rPr lang="zh-CN" altLang="en-US" sz="1400" smtClean="0"/>
              <a:pPr/>
              <a:t>教培行业</a:t>
            </a:fld>
            <a:endParaRPr lang="zh-CN" altLang="en-US" sz="1400" dirty="0"/>
          </a:p>
        </p:txBody>
      </p:sp>
      <p:sp>
        <p:nvSpPr>
          <p:cNvPr id="343" name="Text Placeholder 2">
            <a:extLst>
              <a:ext uri="{FF2B5EF4-FFF2-40B4-BE49-F238E27FC236}">
                <a16:creationId xmlns:a16="http://schemas.microsoft.com/office/drawing/2014/main" id="{173BE36B-3211-4FBD-A51E-D6D5884FD3B5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187575" y="28067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A5FE0AE-C632-4362-A122-31E19D801F10}" type="datetime'''双''''''''''方''''''''''''''''''合''''作''''''''''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双方合作</a:t>
            </a:fld>
            <a:endParaRPr lang="zh-CN" altLang="en-US" sz="1400" dirty="0"/>
          </a:p>
        </p:txBody>
      </p:sp>
      <p:sp>
        <p:nvSpPr>
          <p:cNvPr id="345" name="Text Placeholder 2">
            <a:extLst>
              <a:ext uri="{FF2B5EF4-FFF2-40B4-BE49-F238E27FC236}">
                <a16:creationId xmlns:a16="http://schemas.microsoft.com/office/drawing/2014/main" id="{1DF75F12-9471-EDD9-D176-498913D4BBF0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387475" y="3849688"/>
            <a:ext cx="1511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6BB7F43-D651-4D63-9911-25934D76D7CC}" type="datetime'我在他''不''''''''在''''''''''''''（B''EAT'''''''''''''''')'">
              <a:rPr lang="zh-CN" altLang="en-US" sz="1400" smtClean="0"/>
              <a:pPr/>
              <a:t>我在他不在（BEAT)</a:t>
            </a:fld>
            <a:endParaRPr lang="zh-CN" altLang="en-US" sz="1400" dirty="0"/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5BD6927D-47BA-C214-4CBA-65EE43FB9441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387475" y="4321175"/>
            <a:ext cx="1511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041EC37-4CFC-4097-85B9-C758CA7BC805}" type="datetime'他''''''在''''''我不''''''''在''''''（L''O''''''''''SE)'''''''''''">
              <a:rPr lang="zh-CN" altLang="en-US" sz="1400" smtClean="0"/>
              <a:pPr/>
              <a:t>他在我不在（LOSE)</a:t>
            </a:fld>
            <a:endParaRPr lang="zh-CN" altLang="en-US" sz="1400" dirty="0"/>
          </a:p>
        </p:txBody>
      </p:sp>
      <p:sp>
        <p:nvSpPr>
          <p:cNvPr id="342" name="Text Placeholder 2">
            <a:extLst>
              <a:ext uri="{FF2B5EF4-FFF2-40B4-BE49-F238E27FC236}">
                <a16:creationId xmlns:a16="http://schemas.microsoft.com/office/drawing/2014/main" id="{25414669-BA8A-20FE-0CBC-881DA4A95F0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3641725" y="1727200"/>
            <a:ext cx="317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19768C-BF9F-4B6C-B5F2-603CC1491B3F}" type="datetime'''''1''0''''''''''''''''0'''''">
              <a:rPr lang="zh-CN" altLang="en-US" sz="1400" smtClean="0"/>
              <a:pPr/>
              <a:t>100</a:t>
            </a:fld>
            <a:endParaRPr lang="zh-CN" altLang="en-US" sz="1400" dirty="0"/>
          </a:p>
        </p:txBody>
      </p:sp>
      <p:sp>
        <p:nvSpPr>
          <p:cNvPr id="365" name="Text Placeholder 2">
            <a:extLst>
              <a:ext uri="{FF2B5EF4-FFF2-40B4-BE49-F238E27FC236}">
                <a16:creationId xmlns:a16="http://schemas.microsoft.com/office/drawing/2014/main" id="{36B679A8-8768-B6E6-C299-8F71A6DDCB9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5114925" y="1727200"/>
            <a:ext cx="228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C218BC-05FC-4195-A403-4D324B35845A}" type="datetime'''''''''''''''8''''''''8'">
              <a:rPr lang="zh-CN" altLang="en-US" sz="1400" smtClean="0"/>
              <a:pPr/>
              <a:t>88</a:t>
            </a:fld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4" name="Text Placeholder 2">
            <a:extLst>
              <a:ext uri="{FF2B5EF4-FFF2-40B4-BE49-F238E27FC236}">
                <a16:creationId xmlns:a16="http://schemas.microsoft.com/office/drawing/2014/main" id="{D72E8555-FDC3-7371-AF86-41C85DED8B2D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4873625" y="486092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imHei" panose="02010609060101010101" pitchFamily="49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6EC665-0629-4D39-B1B7-33AFB0994475}" type="datetime'医疗''''''''行''''''''''''''''''''''''''''''''''''''业'''''''''''">
              <a:rPr lang="zh-CN" altLang="en-US" sz="1400" smtClean="0"/>
              <a:pPr/>
              <a:t>医疗行业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422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think-cell data - do not delete" hidden="1">
            <a:extLst>
              <a:ext uri="{FF2B5EF4-FFF2-40B4-BE49-F238E27FC236}">
                <a16:creationId xmlns:a16="http://schemas.microsoft.com/office/drawing/2014/main" id="{2E696802-00B5-889D-80B3-50D0E28239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0" imgW="7772400" imgH="10058400" progId="TCLayout.ActiveDocument.1">
                  <p:embed/>
                </p:oleObj>
              </mc:Choice>
              <mc:Fallback>
                <p:oleObj name="think-cell 幻灯片" r:id="rId40" imgW="7772400" imgH="10058400" progId="TCLayout.ActiveDocument.1">
                  <p:embed/>
                  <p:pic>
                    <p:nvPicPr>
                      <p:cNvPr id="19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696802-00B5-889D-80B3-50D0E28239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圆角矩形 100"/>
          <p:cNvSpPr/>
          <p:nvPr>
            <p:custDataLst>
              <p:tags r:id="rId2"/>
            </p:custDataLst>
          </p:nvPr>
        </p:nvSpPr>
        <p:spPr>
          <a:xfrm>
            <a:off x="708632" y="5356266"/>
            <a:ext cx="661035" cy="14173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落地措施</a:t>
            </a:r>
          </a:p>
        </p:txBody>
      </p:sp>
      <p:sp>
        <p:nvSpPr>
          <p:cNvPr id="8" name="圆角矩形 24">
            <a:extLst>
              <a:ext uri="{FF2B5EF4-FFF2-40B4-BE49-F238E27FC236}">
                <a16:creationId xmlns:a16="http://schemas.microsoft.com/office/drawing/2014/main" id="{D4AE42A6-F894-012C-E88B-792B62E166C7}"/>
              </a:ext>
            </a:extLst>
          </p:cNvPr>
          <p:cNvSpPr/>
          <p:nvPr/>
        </p:nvSpPr>
        <p:spPr>
          <a:xfrm>
            <a:off x="1437268" y="8539599"/>
            <a:ext cx="9817779" cy="137288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9" name="圆角矩形 109">
            <a:extLst>
              <a:ext uri="{FF2B5EF4-FFF2-40B4-BE49-F238E27FC236}">
                <a16:creationId xmlns:a16="http://schemas.microsoft.com/office/drawing/2014/main" id="{F0B9F5D7-B613-5785-FC58-A7A1557133D4}"/>
              </a:ext>
            </a:extLst>
          </p:cNvPr>
          <p:cNvSpPr/>
          <p:nvPr/>
        </p:nvSpPr>
        <p:spPr>
          <a:xfrm>
            <a:off x="1409273" y="5388526"/>
            <a:ext cx="3223659" cy="393334"/>
          </a:xfrm>
          <a:prstGeom prst="roundRect">
            <a:avLst/>
          </a:prstGeom>
          <a:solidFill>
            <a:srgbClr val="5793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业务侧</a:t>
            </a: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0" name="圆角矩形 24">
            <a:extLst>
              <a:ext uri="{FF2B5EF4-FFF2-40B4-BE49-F238E27FC236}">
                <a16:creationId xmlns:a16="http://schemas.microsoft.com/office/drawing/2014/main" id="{5CBFE1BB-83E1-3C81-3387-D508B8B24A2C}"/>
              </a:ext>
            </a:extLst>
          </p:cNvPr>
          <p:cNvSpPr/>
          <p:nvPr/>
        </p:nvSpPr>
        <p:spPr>
          <a:xfrm>
            <a:off x="3816223" y="8632044"/>
            <a:ext cx="2364273" cy="137288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圆角矩形 109">
            <a:extLst>
              <a:ext uri="{FF2B5EF4-FFF2-40B4-BE49-F238E27FC236}">
                <a16:creationId xmlns:a16="http://schemas.microsoft.com/office/drawing/2014/main" id="{C52ADBC4-BAEC-5F7A-4554-7438EE29EBBC}"/>
              </a:ext>
            </a:extLst>
          </p:cNvPr>
          <p:cNvSpPr/>
          <p:nvPr/>
        </p:nvSpPr>
        <p:spPr>
          <a:xfrm>
            <a:off x="3816223" y="8632896"/>
            <a:ext cx="2364273" cy="393334"/>
          </a:xfrm>
          <a:prstGeom prst="roundRect">
            <a:avLst/>
          </a:prstGeom>
          <a:solidFill>
            <a:srgbClr val="4860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他有我优（</a:t>
            </a:r>
            <a:r>
              <a:rPr lang="en-US" altLang="zh-CN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BEAT)</a:t>
            </a: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32" name="圆角矩形 31"/>
          <p:cNvSpPr/>
          <p:nvPr>
            <p:custDataLst>
              <p:tags r:id="rId3"/>
            </p:custDataLst>
          </p:nvPr>
        </p:nvSpPr>
        <p:spPr>
          <a:xfrm>
            <a:off x="708633" y="1435047"/>
            <a:ext cx="661035" cy="19693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关键问题</a:t>
            </a:r>
          </a:p>
        </p:txBody>
      </p:sp>
      <p:sp>
        <p:nvSpPr>
          <p:cNvPr id="28" name="TextBox 32"/>
          <p:cNvSpPr txBox="1"/>
          <p:nvPr>
            <p:custDataLst>
              <p:tags r:id="rId4"/>
            </p:custDataLst>
          </p:nvPr>
        </p:nvSpPr>
        <p:spPr>
          <a:xfrm>
            <a:off x="4434178" y="227432"/>
            <a:ext cx="3241040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消费品行业数字化营销及运营体系</a:t>
            </a:r>
          </a:p>
        </p:txBody>
      </p:sp>
      <p:sp>
        <p:nvSpPr>
          <p:cNvPr id="22" name="圆角矩形 24">
            <a:extLst>
              <a:ext uri="{FF2B5EF4-FFF2-40B4-BE49-F238E27FC236}">
                <a16:creationId xmlns:a16="http://schemas.microsoft.com/office/drawing/2014/main" id="{011CF8FA-F1D2-BC0B-35AF-3B3E51761AA9}"/>
              </a:ext>
            </a:extLst>
          </p:cNvPr>
          <p:cNvSpPr/>
          <p:nvPr/>
        </p:nvSpPr>
        <p:spPr>
          <a:xfrm>
            <a:off x="1429357" y="1435046"/>
            <a:ext cx="3203575" cy="385496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24" name="圆角矩形 109">
            <a:extLst>
              <a:ext uri="{FF2B5EF4-FFF2-40B4-BE49-F238E27FC236}">
                <a16:creationId xmlns:a16="http://schemas.microsoft.com/office/drawing/2014/main" id="{D4B9A96B-E003-EFB2-88FD-F0234719AAA0}"/>
              </a:ext>
            </a:extLst>
          </p:cNvPr>
          <p:cNvSpPr/>
          <p:nvPr/>
        </p:nvSpPr>
        <p:spPr>
          <a:xfrm>
            <a:off x="1429357" y="1435782"/>
            <a:ext cx="3203575" cy="365130"/>
          </a:xfrm>
          <a:prstGeom prst="roundRect">
            <a:avLst/>
          </a:prstGeom>
          <a:solidFill>
            <a:srgbClr val="494BED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effectLst/>
              </a:rPr>
              <a:t>从预算风口看增量</a:t>
            </a:r>
            <a:endParaRPr lang="zh-CN" altLang="en-US" sz="1400" dirty="0">
              <a:effectLst/>
            </a:endParaRPr>
          </a:p>
        </p:txBody>
      </p:sp>
      <p:sp>
        <p:nvSpPr>
          <p:cNvPr id="2" name="圆角矩形 109">
            <a:extLst>
              <a:ext uri="{FF2B5EF4-FFF2-40B4-BE49-F238E27FC236}">
                <a16:creationId xmlns:a16="http://schemas.microsoft.com/office/drawing/2014/main" id="{ECB47CB4-C483-752A-AC72-5626B871BBAF}"/>
              </a:ext>
            </a:extLst>
          </p:cNvPr>
          <p:cNvSpPr/>
          <p:nvPr/>
        </p:nvSpPr>
        <p:spPr>
          <a:xfrm>
            <a:off x="1440152" y="832408"/>
            <a:ext cx="3146158" cy="545900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F9A9B605-852E-3184-EBB0-8430BD9CD37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3398" y="871019"/>
            <a:ext cx="636270" cy="4635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经营目标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DC7DFD6-FD58-5298-618E-4BF7D623E29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3713" y="4290109"/>
            <a:ext cx="3108812" cy="2276875"/>
          </a:xfrm>
          <a:prstGeom prst="rect">
            <a:avLst/>
          </a:prstGeom>
        </p:spPr>
      </p:pic>
      <p:sp>
        <p:nvSpPr>
          <p:cNvPr id="55" name="矩形: 圆角 160">
            <a:extLst>
              <a:ext uri="{FF2B5EF4-FFF2-40B4-BE49-F238E27FC236}">
                <a16:creationId xmlns:a16="http://schemas.microsoft.com/office/drawing/2014/main" id="{A5032570-F086-6CF1-987D-CD22CDD69CC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30098" y="1857650"/>
            <a:ext cx="3163156" cy="33506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60" name="矩形: 圆角 161">
            <a:extLst>
              <a:ext uri="{FF2B5EF4-FFF2-40B4-BE49-F238E27FC236}">
                <a16:creationId xmlns:a16="http://schemas.microsoft.com/office/drawing/2014/main" id="{9F8C8889-7768-5B1C-F9B9-8ECEC698CD2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62233" y="1860501"/>
            <a:ext cx="2843893" cy="324095"/>
          </a:xfrm>
          <a:prstGeom prst="roundRect">
            <a:avLst>
              <a:gd name="adj" fmla="val 50000"/>
            </a:avLst>
          </a:prstGeom>
          <a:solidFill>
            <a:schemeClr val="accent1">
              <a:alpha val="72086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收入规模和增速低于竞对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027B823-EA83-819B-8A92-00C460997581}"/>
              </a:ext>
            </a:extLst>
          </p:cNvPr>
          <p:cNvSpPr txBox="1"/>
          <p:nvPr/>
        </p:nvSpPr>
        <p:spPr>
          <a:xfrm>
            <a:off x="1635086" y="2519416"/>
            <a:ext cx="683321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900" dirty="0">
                <a:latin typeface="SimHei" panose="02010609060101010101" pitchFamily="49" charset="-122"/>
                <a:ea typeface="SimHei" panose="02010609060101010101" pitchFamily="49" charset="-122"/>
              </a:rPr>
              <a:t>在线教育</a:t>
            </a:r>
            <a:endParaRPr lang="en-US" altLang="zh-CN" sz="9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900" dirty="0">
                <a:latin typeface="SimHei" panose="02010609060101010101" pitchFamily="49" charset="-122"/>
                <a:ea typeface="SimHei" panose="02010609060101010101" pitchFamily="49" charset="-122"/>
              </a:rPr>
              <a:t>兴趣培训</a:t>
            </a:r>
            <a:endParaRPr lang="en-US" altLang="zh-CN" sz="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127D3A5-96F6-D8E1-45D8-664B21AF4C08}"/>
              </a:ext>
            </a:extLst>
          </p:cNvPr>
          <p:cNvSpPr txBox="1"/>
          <p:nvPr/>
        </p:nvSpPr>
        <p:spPr>
          <a:xfrm>
            <a:off x="2489139" y="2524898"/>
            <a:ext cx="755481" cy="53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结婚、摄影舞蹈培训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语言培训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E83CE2A8-8F15-9E0A-C216-8AF97CE77253}"/>
              </a:ext>
            </a:extLst>
          </p:cNvPr>
          <p:cNvSpPr txBox="1"/>
          <p:nvPr/>
        </p:nvSpPr>
        <p:spPr>
          <a:xfrm>
            <a:off x="3511726" y="2522836"/>
            <a:ext cx="651510" cy="53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少儿才艺</a:t>
            </a:r>
            <a:endParaRPr kumimoji="0" lang="en-US" altLang="zh-CN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课后辅导</a:t>
            </a: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留学机构</a:t>
            </a:r>
            <a:endParaRPr kumimoji="0" lang="en-US" altLang="zh-CN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cxnSp>
        <p:nvCxnSpPr>
          <p:cNvPr id="67" name="直接连接符 16">
            <a:extLst>
              <a:ext uri="{FF2B5EF4-FFF2-40B4-BE49-F238E27FC236}">
                <a16:creationId xmlns:a16="http://schemas.microsoft.com/office/drawing/2014/main" id="{837FFAFF-D7F9-4AA9-31AE-77D780687CE2}"/>
              </a:ext>
            </a:extLst>
          </p:cNvPr>
          <p:cNvCxnSpPr>
            <a:cxnSpLocks/>
          </p:cNvCxnSpPr>
          <p:nvPr/>
        </p:nvCxnSpPr>
        <p:spPr>
          <a:xfrm>
            <a:off x="2470485" y="2370004"/>
            <a:ext cx="0" cy="578606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17">
            <a:extLst>
              <a:ext uri="{FF2B5EF4-FFF2-40B4-BE49-F238E27FC236}">
                <a16:creationId xmlns:a16="http://schemas.microsoft.com/office/drawing/2014/main" id="{1EEA5883-D51F-9134-B07C-AD6ECADC31BE}"/>
              </a:ext>
            </a:extLst>
          </p:cNvPr>
          <p:cNvCxnSpPr>
            <a:cxnSpLocks/>
          </p:cNvCxnSpPr>
          <p:nvPr/>
        </p:nvCxnSpPr>
        <p:spPr>
          <a:xfrm flipH="1">
            <a:off x="3334821" y="2378472"/>
            <a:ext cx="7451" cy="56319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任意形状 74">
            <a:extLst>
              <a:ext uri="{FF2B5EF4-FFF2-40B4-BE49-F238E27FC236}">
                <a16:creationId xmlns:a16="http://schemas.microsoft.com/office/drawing/2014/main" id="{FE76E432-DA4A-D6C1-0A79-D301F4080199}"/>
              </a:ext>
            </a:extLst>
          </p:cNvPr>
          <p:cNvSpPr/>
          <p:nvPr/>
        </p:nvSpPr>
        <p:spPr>
          <a:xfrm rot="10800000">
            <a:off x="2646438" y="3107412"/>
            <a:ext cx="432540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6" name="任意形状 75">
            <a:extLst>
              <a:ext uri="{FF2B5EF4-FFF2-40B4-BE49-F238E27FC236}">
                <a16:creationId xmlns:a16="http://schemas.microsoft.com/office/drawing/2014/main" id="{7B1136B8-F495-B900-3E95-F60AF55EEEF4}"/>
              </a:ext>
            </a:extLst>
          </p:cNvPr>
          <p:cNvSpPr/>
          <p:nvPr/>
        </p:nvSpPr>
        <p:spPr>
          <a:xfrm rot="10800000">
            <a:off x="3603229" y="3101673"/>
            <a:ext cx="432540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7" name="任意形状 76">
            <a:extLst>
              <a:ext uri="{FF2B5EF4-FFF2-40B4-BE49-F238E27FC236}">
                <a16:creationId xmlns:a16="http://schemas.microsoft.com/office/drawing/2014/main" id="{A340E416-7690-6E75-A3D7-614B9C2BCAB4}"/>
              </a:ext>
            </a:extLst>
          </p:cNvPr>
          <p:cNvSpPr/>
          <p:nvPr/>
        </p:nvSpPr>
        <p:spPr>
          <a:xfrm rot="10800000">
            <a:off x="1707528" y="3104635"/>
            <a:ext cx="432540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8" name="圆角矩形 77">
            <a:extLst>
              <a:ext uri="{FF2B5EF4-FFF2-40B4-BE49-F238E27FC236}">
                <a16:creationId xmlns:a16="http://schemas.microsoft.com/office/drawing/2014/main" id="{D0BDD985-2818-2A87-55BA-EBE0D82588B3}"/>
              </a:ext>
            </a:extLst>
          </p:cNvPr>
          <p:cNvSpPr/>
          <p:nvPr/>
        </p:nvSpPr>
        <p:spPr>
          <a:xfrm>
            <a:off x="1562309" y="2248812"/>
            <a:ext cx="882081" cy="79070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圆角矩形 78">
            <a:extLst>
              <a:ext uri="{FF2B5EF4-FFF2-40B4-BE49-F238E27FC236}">
                <a16:creationId xmlns:a16="http://schemas.microsoft.com/office/drawing/2014/main" id="{DDF5B126-143A-794E-8836-30ADF729A966}"/>
              </a:ext>
            </a:extLst>
          </p:cNvPr>
          <p:cNvSpPr/>
          <p:nvPr/>
        </p:nvSpPr>
        <p:spPr>
          <a:xfrm>
            <a:off x="2511418" y="2273125"/>
            <a:ext cx="797346" cy="79070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圆角矩形 79">
            <a:extLst>
              <a:ext uri="{FF2B5EF4-FFF2-40B4-BE49-F238E27FC236}">
                <a16:creationId xmlns:a16="http://schemas.microsoft.com/office/drawing/2014/main" id="{65179562-6335-1545-6AF3-E2711F14EE01}"/>
              </a:ext>
            </a:extLst>
          </p:cNvPr>
          <p:cNvSpPr/>
          <p:nvPr/>
        </p:nvSpPr>
        <p:spPr>
          <a:xfrm>
            <a:off x="3361723" y="2290741"/>
            <a:ext cx="999771" cy="79070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圆角矩形 80">
            <a:extLst>
              <a:ext uri="{FF2B5EF4-FFF2-40B4-BE49-F238E27FC236}">
                <a16:creationId xmlns:a16="http://schemas.microsoft.com/office/drawing/2014/main" id="{5C1E6745-0A8B-45DC-5DC2-C850E494DB0B}"/>
              </a:ext>
            </a:extLst>
          </p:cNvPr>
          <p:cNvSpPr/>
          <p:nvPr/>
        </p:nvSpPr>
        <p:spPr>
          <a:xfrm>
            <a:off x="1511669" y="3514314"/>
            <a:ext cx="882081" cy="72887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矩形: 圆角 161">
            <a:extLst>
              <a:ext uri="{FF2B5EF4-FFF2-40B4-BE49-F238E27FC236}">
                <a16:creationId xmlns:a16="http://schemas.microsoft.com/office/drawing/2014/main" id="{A71DBB2F-31AC-E010-2461-AAA236B570F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567353" y="2252237"/>
            <a:ext cx="882080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78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开发程度低</a:t>
            </a:r>
          </a:p>
        </p:txBody>
      </p:sp>
      <p:sp>
        <p:nvSpPr>
          <p:cNvPr id="85" name="矩形: 圆角 161">
            <a:extLst>
              <a:ext uri="{FF2B5EF4-FFF2-40B4-BE49-F238E27FC236}">
                <a16:creationId xmlns:a16="http://schemas.microsoft.com/office/drawing/2014/main" id="{69720BB5-6C84-49ED-45A1-577614AC530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04876" y="2267960"/>
            <a:ext cx="797346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78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供给率低</a:t>
            </a:r>
          </a:p>
        </p:txBody>
      </p:sp>
      <p:sp>
        <p:nvSpPr>
          <p:cNvPr id="86" name="矩形: 圆角 161">
            <a:extLst>
              <a:ext uri="{FF2B5EF4-FFF2-40B4-BE49-F238E27FC236}">
                <a16:creationId xmlns:a16="http://schemas.microsoft.com/office/drawing/2014/main" id="{30D4E1C1-B1A3-F095-7203-C3C706994E9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349166" y="2271527"/>
            <a:ext cx="1019790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78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供给高 消耗率低</a:t>
            </a:r>
          </a:p>
        </p:txBody>
      </p:sp>
      <p:sp>
        <p:nvSpPr>
          <p:cNvPr id="87" name="矩形: 圆角 161">
            <a:extLst>
              <a:ext uri="{FF2B5EF4-FFF2-40B4-BE49-F238E27FC236}">
                <a16:creationId xmlns:a16="http://schemas.microsoft.com/office/drawing/2014/main" id="{DB403EFC-94A6-955F-98A1-72CC710260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511669" y="3521874"/>
            <a:ext cx="882080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供给侧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B1FD5493-F2E1-F912-6745-C2D1C8AAF4DB}"/>
              </a:ext>
            </a:extLst>
          </p:cNvPr>
          <p:cNvSpPr txBox="1"/>
          <p:nvPr/>
        </p:nvSpPr>
        <p:spPr>
          <a:xfrm>
            <a:off x="1471893" y="3738980"/>
            <a:ext cx="961632" cy="43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无</a:t>
            </a: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虚拟门店入驻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一址多店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入驻门店拉齐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0" name="圆角矩形 89">
            <a:extLst>
              <a:ext uri="{FF2B5EF4-FFF2-40B4-BE49-F238E27FC236}">
                <a16:creationId xmlns:a16="http://schemas.microsoft.com/office/drawing/2014/main" id="{94FD85CB-B11A-0E4A-C9CF-4B569E1FC90E}"/>
              </a:ext>
            </a:extLst>
          </p:cNvPr>
          <p:cNvSpPr/>
          <p:nvPr/>
        </p:nvSpPr>
        <p:spPr>
          <a:xfrm>
            <a:off x="1511669" y="4270825"/>
            <a:ext cx="882081" cy="72887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矩形: 圆角 161">
            <a:extLst>
              <a:ext uri="{FF2B5EF4-FFF2-40B4-BE49-F238E27FC236}">
                <a16:creationId xmlns:a16="http://schemas.microsoft.com/office/drawing/2014/main" id="{1CA0AB7C-72C4-0C7E-5991-380F6340C9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511669" y="4278385"/>
            <a:ext cx="882080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广告侧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DFC89D8-C2C4-D983-6448-CFB454707951}"/>
              </a:ext>
            </a:extLst>
          </p:cNvPr>
          <p:cNvSpPr txBox="1"/>
          <p:nvPr/>
        </p:nvSpPr>
        <p:spPr>
          <a:xfrm>
            <a:off x="1482758" y="4519591"/>
            <a:ext cx="961632" cy="43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虚拟门店投流平权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预约试听 获客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广告产品选型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4" name="圆角矩形 93">
            <a:extLst>
              <a:ext uri="{FF2B5EF4-FFF2-40B4-BE49-F238E27FC236}">
                <a16:creationId xmlns:a16="http://schemas.microsoft.com/office/drawing/2014/main" id="{6BBBA6FA-B53B-1CA4-3EB6-D590DB315034}"/>
              </a:ext>
            </a:extLst>
          </p:cNvPr>
          <p:cNvSpPr/>
          <p:nvPr/>
        </p:nvSpPr>
        <p:spPr>
          <a:xfrm>
            <a:off x="2441369" y="3511244"/>
            <a:ext cx="882081" cy="72887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: 圆角 161">
            <a:extLst>
              <a:ext uri="{FF2B5EF4-FFF2-40B4-BE49-F238E27FC236}">
                <a16:creationId xmlns:a16="http://schemas.microsoft.com/office/drawing/2014/main" id="{5361C3BA-0A0F-5A94-7746-885A115AB0B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441369" y="3518804"/>
            <a:ext cx="882080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供给侧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0E7F6B67-8143-4E86-F7A9-0DE2189FA643}"/>
              </a:ext>
            </a:extLst>
          </p:cNvPr>
          <p:cNvSpPr txBox="1"/>
          <p:nvPr/>
        </p:nvSpPr>
        <p:spPr>
          <a:xfrm>
            <a:off x="2401593" y="3735910"/>
            <a:ext cx="961632" cy="55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PC</a:t>
            </a: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合作拉供给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一址多店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" name="圆角矩形 96">
            <a:extLst>
              <a:ext uri="{FF2B5EF4-FFF2-40B4-BE49-F238E27FC236}">
                <a16:creationId xmlns:a16="http://schemas.microsoft.com/office/drawing/2014/main" id="{BBAD687E-ABEC-A2D8-E3A7-19676FFCBF8C}"/>
              </a:ext>
            </a:extLst>
          </p:cNvPr>
          <p:cNvSpPr/>
          <p:nvPr/>
        </p:nvSpPr>
        <p:spPr>
          <a:xfrm>
            <a:off x="2441369" y="4267755"/>
            <a:ext cx="882081" cy="72887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矩形: 圆角 161">
            <a:extLst>
              <a:ext uri="{FF2B5EF4-FFF2-40B4-BE49-F238E27FC236}">
                <a16:creationId xmlns:a16="http://schemas.microsoft.com/office/drawing/2014/main" id="{440639FF-7A9F-3F1A-DDA8-5AD92566FFC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441369" y="4275315"/>
            <a:ext cx="882080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广告侧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30B8ABC-C63D-5943-10D6-AFD9C4EDFCFF}"/>
              </a:ext>
            </a:extLst>
          </p:cNvPr>
          <p:cNvSpPr txBox="1"/>
          <p:nvPr/>
        </p:nvSpPr>
        <p:spPr>
          <a:xfrm>
            <a:off x="2412458" y="4516521"/>
            <a:ext cx="961632" cy="31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ATAG</a:t>
            </a: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 细化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广告跟搜索词细化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7409B436-FA40-E707-1C1A-EE6ED995B689}"/>
              </a:ext>
            </a:extLst>
          </p:cNvPr>
          <p:cNvSpPr/>
          <p:nvPr/>
        </p:nvSpPr>
        <p:spPr>
          <a:xfrm>
            <a:off x="3411882" y="3523593"/>
            <a:ext cx="969315" cy="72887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: 圆角 161">
            <a:extLst>
              <a:ext uri="{FF2B5EF4-FFF2-40B4-BE49-F238E27FC236}">
                <a16:creationId xmlns:a16="http://schemas.microsoft.com/office/drawing/2014/main" id="{BB6393BF-D27E-3635-29A0-AD753047508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411882" y="3531153"/>
            <a:ext cx="969314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供给侧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52EB1578-3E91-B4ED-B411-15EDB4B315ED}"/>
              </a:ext>
            </a:extLst>
          </p:cNvPr>
          <p:cNvSpPr txBox="1"/>
          <p:nvPr/>
        </p:nvSpPr>
        <p:spPr>
          <a:xfrm>
            <a:off x="3372105" y="3748259"/>
            <a:ext cx="1056733" cy="43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无</a:t>
            </a: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虚拟门店入驻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择优开拓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E2DFDEA4-6818-3B66-85D5-CCC27DD420B3}"/>
              </a:ext>
            </a:extLst>
          </p:cNvPr>
          <p:cNvSpPr/>
          <p:nvPr/>
        </p:nvSpPr>
        <p:spPr>
          <a:xfrm>
            <a:off x="3411882" y="4280104"/>
            <a:ext cx="969315" cy="72887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5" name="矩形: 圆角 161">
            <a:extLst>
              <a:ext uri="{FF2B5EF4-FFF2-40B4-BE49-F238E27FC236}">
                <a16:creationId xmlns:a16="http://schemas.microsoft.com/office/drawing/2014/main" id="{3D63FA58-ADD3-13D4-FF29-36D5A158333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411882" y="4287664"/>
            <a:ext cx="969314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广告侧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0F23CCB2-E4B6-B37E-33DE-3A335E50DB70}"/>
              </a:ext>
            </a:extLst>
          </p:cNvPr>
          <p:cNvSpPr txBox="1"/>
          <p:nvPr/>
        </p:nvSpPr>
        <p:spPr>
          <a:xfrm>
            <a:off x="3382970" y="4528870"/>
            <a:ext cx="1056733" cy="31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ATAG</a:t>
            </a: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 细化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XXXX</a:t>
            </a:r>
          </a:p>
        </p:txBody>
      </p:sp>
      <p:sp>
        <p:nvSpPr>
          <p:cNvPr id="107" name="圆角矩形 24">
            <a:extLst>
              <a:ext uri="{FF2B5EF4-FFF2-40B4-BE49-F238E27FC236}">
                <a16:creationId xmlns:a16="http://schemas.microsoft.com/office/drawing/2014/main" id="{11682340-F35D-D986-D9ED-1D4150DFF1E8}"/>
              </a:ext>
            </a:extLst>
          </p:cNvPr>
          <p:cNvSpPr/>
          <p:nvPr/>
        </p:nvSpPr>
        <p:spPr>
          <a:xfrm>
            <a:off x="4690347" y="1445428"/>
            <a:ext cx="3203575" cy="3835068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108" name="圆角矩形 109">
            <a:extLst>
              <a:ext uri="{FF2B5EF4-FFF2-40B4-BE49-F238E27FC236}">
                <a16:creationId xmlns:a16="http://schemas.microsoft.com/office/drawing/2014/main" id="{67D42D72-F90C-257E-C52A-F4A7F4E86799}"/>
              </a:ext>
            </a:extLst>
          </p:cNvPr>
          <p:cNvSpPr/>
          <p:nvPr/>
        </p:nvSpPr>
        <p:spPr>
          <a:xfrm>
            <a:off x="4690347" y="1446164"/>
            <a:ext cx="3203575" cy="365130"/>
          </a:xfrm>
          <a:prstGeom prst="roundRect">
            <a:avLst/>
          </a:prstGeom>
          <a:solidFill>
            <a:srgbClr val="494BED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indent="0" algn="ctr"/>
            <a:r>
              <a:rPr lang="zh-CN" altLang="en-US" sz="1400" b="1" dirty="0">
                <a:effectLst/>
              </a:rPr>
              <a:t>从流量</a:t>
            </a:r>
            <a:r>
              <a:rPr lang="en-US" altLang="zh-CN" sz="1400" b="1" dirty="0">
                <a:effectLst/>
              </a:rPr>
              <a:t>&lt;-&gt;</a:t>
            </a:r>
            <a:r>
              <a:rPr lang="zh-CN" altLang="en-US" sz="1400" b="1" dirty="0">
                <a:effectLst/>
              </a:rPr>
              <a:t>供给效率看增量</a:t>
            </a:r>
            <a:endParaRPr lang="zh-CN" altLang="en-US" sz="1400" dirty="0">
              <a:effectLst/>
            </a:endParaRPr>
          </a:p>
        </p:txBody>
      </p:sp>
      <p:sp>
        <p:nvSpPr>
          <p:cNvPr id="115" name="圆角矩形 109">
            <a:extLst>
              <a:ext uri="{FF2B5EF4-FFF2-40B4-BE49-F238E27FC236}">
                <a16:creationId xmlns:a16="http://schemas.microsoft.com/office/drawing/2014/main" id="{027CB0EF-1F64-C4D7-4B83-DACBB466FD61}"/>
              </a:ext>
            </a:extLst>
          </p:cNvPr>
          <p:cNvSpPr/>
          <p:nvPr/>
        </p:nvSpPr>
        <p:spPr>
          <a:xfrm>
            <a:off x="4701142" y="842790"/>
            <a:ext cx="3146158" cy="545900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6" name="矩形: 圆角 160">
            <a:extLst>
              <a:ext uri="{FF2B5EF4-FFF2-40B4-BE49-F238E27FC236}">
                <a16:creationId xmlns:a16="http://schemas.microsoft.com/office/drawing/2014/main" id="{08644ED6-A7FF-A8E8-7DEC-61E063DE90C0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692643" y="1846893"/>
            <a:ext cx="3163156" cy="33506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117" name="矩形: 圆角 161">
            <a:extLst>
              <a:ext uri="{FF2B5EF4-FFF2-40B4-BE49-F238E27FC236}">
                <a16:creationId xmlns:a16="http://schemas.microsoft.com/office/drawing/2014/main" id="{2D0848C6-B9A6-7FB1-2105-157CB65A04B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823223" y="1870883"/>
            <a:ext cx="2843893" cy="324095"/>
          </a:xfrm>
          <a:prstGeom prst="roundRect">
            <a:avLst>
              <a:gd name="adj" fmla="val 50000"/>
            </a:avLst>
          </a:prstGeom>
          <a:solidFill>
            <a:schemeClr val="accent1">
              <a:alpha val="72086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行业整体广告消耗率低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61D64A86-B6B3-B22C-3C84-EEF97E85173E}"/>
              </a:ext>
            </a:extLst>
          </p:cNvPr>
          <p:cNvSpPr txBox="1"/>
          <p:nvPr/>
        </p:nvSpPr>
        <p:spPr>
          <a:xfrm>
            <a:off x="4828344" y="2529798"/>
            <a:ext cx="751054" cy="34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800" dirty="0">
                <a:latin typeface="SimHei" panose="02010609060101010101" pitchFamily="49" charset="-122"/>
                <a:ea typeface="SimHei" panose="02010609060101010101" pitchFamily="49" charset="-122"/>
              </a:rPr>
              <a:t>行业细分，</a:t>
            </a:r>
            <a:endParaRPr lang="en-US" altLang="zh-CN" sz="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800" dirty="0">
                <a:latin typeface="SimHei" panose="02010609060101010101" pitchFamily="49" charset="-122"/>
                <a:ea typeface="SimHei" panose="02010609060101010101" pitchFamily="49" charset="-122"/>
              </a:rPr>
              <a:t>需求精准化</a:t>
            </a:r>
            <a:endParaRPr lang="en-US" altLang="zh-CN" sz="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48F1941B-A9F4-1260-5588-70ABCB4E66A0}"/>
              </a:ext>
            </a:extLst>
          </p:cNvPr>
          <p:cNvSpPr txBox="1"/>
          <p:nvPr/>
        </p:nvSpPr>
        <p:spPr>
          <a:xfrm>
            <a:off x="5750129" y="2535280"/>
            <a:ext cx="94918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自然流量</a:t>
            </a:r>
            <a:endParaRPr kumimoji="0" lang="en-US" altLang="zh-CN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商业流量不足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8F331A86-E180-79ED-FDF6-61B2389ABF75}"/>
              </a:ext>
            </a:extLst>
          </p:cNvPr>
          <p:cNvSpPr txBox="1"/>
          <p:nvPr/>
        </p:nvSpPr>
        <p:spPr>
          <a:xfrm>
            <a:off x="6642531" y="2533218"/>
            <a:ext cx="1024585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头部客户过低压价，导致</a:t>
            </a:r>
            <a:r>
              <a:rPr kumimoji="0" lang="en-US" altLang="zh-CN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ARPU</a:t>
            </a: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低</a:t>
            </a:r>
            <a:endParaRPr kumimoji="0" lang="en-US" altLang="zh-CN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cxnSp>
        <p:nvCxnSpPr>
          <p:cNvPr id="121" name="直接连接符 16">
            <a:extLst>
              <a:ext uri="{FF2B5EF4-FFF2-40B4-BE49-F238E27FC236}">
                <a16:creationId xmlns:a16="http://schemas.microsoft.com/office/drawing/2014/main" id="{C93EA8C1-AB80-61C5-C697-69462E2181A5}"/>
              </a:ext>
            </a:extLst>
          </p:cNvPr>
          <p:cNvCxnSpPr>
            <a:cxnSpLocks/>
          </p:cNvCxnSpPr>
          <p:nvPr/>
        </p:nvCxnSpPr>
        <p:spPr>
          <a:xfrm>
            <a:off x="5731475" y="2380386"/>
            <a:ext cx="0" cy="578606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7">
            <a:extLst>
              <a:ext uri="{FF2B5EF4-FFF2-40B4-BE49-F238E27FC236}">
                <a16:creationId xmlns:a16="http://schemas.microsoft.com/office/drawing/2014/main" id="{911A2318-AE4A-4E21-379C-A0E612CA3B85}"/>
              </a:ext>
            </a:extLst>
          </p:cNvPr>
          <p:cNvCxnSpPr>
            <a:cxnSpLocks/>
          </p:cNvCxnSpPr>
          <p:nvPr/>
        </p:nvCxnSpPr>
        <p:spPr>
          <a:xfrm flipH="1">
            <a:off x="6595811" y="2388854"/>
            <a:ext cx="7451" cy="56319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任意形状 124">
            <a:extLst>
              <a:ext uri="{FF2B5EF4-FFF2-40B4-BE49-F238E27FC236}">
                <a16:creationId xmlns:a16="http://schemas.microsoft.com/office/drawing/2014/main" id="{58CBF078-129B-78EF-082E-D956B146EA09}"/>
              </a:ext>
            </a:extLst>
          </p:cNvPr>
          <p:cNvSpPr/>
          <p:nvPr/>
        </p:nvSpPr>
        <p:spPr>
          <a:xfrm rot="10800000">
            <a:off x="5460871" y="3114872"/>
            <a:ext cx="1420419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6" name="圆角矩形 125">
            <a:extLst>
              <a:ext uri="{FF2B5EF4-FFF2-40B4-BE49-F238E27FC236}">
                <a16:creationId xmlns:a16="http://schemas.microsoft.com/office/drawing/2014/main" id="{C4DA3D48-6BF1-4854-9168-A8438D1EF323}"/>
              </a:ext>
            </a:extLst>
          </p:cNvPr>
          <p:cNvSpPr/>
          <p:nvPr/>
        </p:nvSpPr>
        <p:spPr>
          <a:xfrm>
            <a:off x="4823299" y="2259194"/>
            <a:ext cx="882081" cy="79070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圆角矩形 126">
            <a:extLst>
              <a:ext uri="{FF2B5EF4-FFF2-40B4-BE49-F238E27FC236}">
                <a16:creationId xmlns:a16="http://schemas.microsoft.com/office/drawing/2014/main" id="{0E74C29C-D0F5-EFE6-1F2C-2B8E2A16D8AF}"/>
              </a:ext>
            </a:extLst>
          </p:cNvPr>
          <p:cNvSpPr/>
          <p:nvPr/>
        </p:nvSpPr>
        <p:spPr>
          <a:xfrm>
            <a:off x="5772408" y="2283507"/>
            <a:ext cx="797346" cy="79070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圆角矩形 127">
            <a:extLst>
              <a:ext uri="{FF2B5EF4-FFF2-40B4-BE49-F238E27FC236}">
                <a16:creationId xmlns:a16="http://schemas.microsoft.com/office/drawing/2014/main" id="{2293A6C0-48E4-C709-42E2-00FF95B4336A}"/>
              </a:ext>
            </a:extLst>
          </p:cNvPr>
          <p:cNvSpPr/>
          <p:nvPr/>
        </p:nvSpPr>
        <p:spPr>
          <a:xfrm>
            <a:off x="6622713" y="2301123"/>
            <a:ext cx="999771" cy="79070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圆角矩形 128">
            <a:extLst>
              <a:ext uri="{FF2B5EF4-FFF2-40B4-BE49-F238E27FC236}">
                <a16:creationId xmlns:a16="http://schemas.microsoft.com/office/drawing/2014/main" id="{C5FCC18B-524E-6550-E92E-FFE5CD001A28}"/>
              </a:ext>
            </a:extLst>
          </p:cNvPr>
          <p:cNvSpPr/>
          <p:nvPr/>
        </p:nvSpPr>
        <p:spPr>
          <a:xfrm>
            <a:off x="4772659" y="3524696"/>
            <a:ext cx="2944243" cy="656823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矩形: 圆角 161">
            <a:extLst>
              <a:ext uri="{FF2B5EF4-FFF2-40B4-BE49-F238E27FC236}">
                <a16:creationId xmlns:a16="http://schemas.microsoft.com/office/drawing/2014/main" id="{E9A725BC-46BA-C805-E096-4A5E3A8F4AE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828343" y="2270570"/>
            <a:ext cx="882080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78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ATAG</a:t>
            </a:r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不够细</a:t>
            </a:r>
          </a:p>
        </p:txBody>
      </p:sp>
      <p:sp>
        <p:nvSpPr>
          <p:cNvPr id="131" name="矩形: 圆角 161">
            <a:extLst>
              <a:ext uri="{FF2B5EF4-FFF2-40B4-BE49-F238E27FC236}">
                <a16:creationId xmlns:a16="http://schemas.microsoft.com/office/drawing/2014/main" id="{856972E3-044D-73DE-6D52-518CB78860E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765865" y="2278342"/>
            <a:ext cx="816445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78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曝光不足</a:t>
            </a:r>
          </a:p>
        </p:txBody>
      </p:sp>
      <p:sp>
        <p:nvSpPr>
          <p:cNvPr id="132" name="矩形: 圆角 161">
            <a:extLst>
              <a:ext uri="{FF2B5EF4-FFF2-40B4-BE49-F238E27FC236}">
                <a16:creationId xmlns:a16="http://schemas.microsoft.com/office/drawing/2014/main" id="{05F3DDC8-DC98-1244-F288-1BE7D123938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610156" y="2281909"/>
            <a:ext cx="1019790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78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头部反向卷价</a:t>
            </a:r>
          </a:p>
        </p:txBody>
      </p:sp>
      <p:sp>
        <p:nvSpPr>
          <p:cNvPr id="133" name="矩形: 圆角 161">
            <a:extLst>
              <a:ext uri="{FF2B5EF4-FFF2-40B4-BE49-F238E27FC236}">
                <a16:creationId xmlns:a16="http://schemas.microsoft.com/office/drawing/2014/main" id="{3BEFF51F-7D2B-06EB-801F-D39AF19D8541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772659" y="3532256"/>
            <a:ext cx="2944243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供给侧：先做精 再做多</a:t>
            </a: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FFBC0E48-B4A9-8D4E-C9A4-9DCD8029CE57}"/>
              </a:ext>
            </a:extLst>
          </p:cNvPr>
          <p:cNvSpPr txBox="1"/>
          <p:nvPr/>
        </p:nvSpPr>
        <p:spPr>
          <a:xfrm>
            <a:off x="4758036" y="3782992"/>
            <a:ext cx="972497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900" dirty="0">
                <a:latin typeface="SimHei" panose="02010609060101010101" pitchFamily="49" charset="-122"/>
                <a:ea typeface="SimHei" panose="02010609060101010101" pitchFamily="49" charset="-122"/>
              </a:rPr>
              <a:t>仅做高流量高价值客户</a:t>
            </a:r>
            <a:endParaRPr lang="en-US" altLang="zh-CN" sz="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" name="圆角矩形 24">
            <a:extLst>
              <a:ext uri="{FF2B5EF4-FFF2-40B4-BE49-F238E27FC236}">
                <a16:creationId xmlns:a16="http://schemas.microsoft.com/office/drawing/2014/main" id="{F1EED23A-7CBD-25F7-A071-B587628724B9}"/>
              </a:ext>
            </a:extLst>
          </p:cNvPr>
          <p:cNvSpPr/>
          <p:nvPr/>
        </p:nvSpPr>
        <p:spPr>
          <a:xfrm>
            <a:off x="8023477" y="1435912"/>
            <a:ext cx="3203575" cy="3854099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9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154" name="圆角矩形 109">
            <a:extLst>
              <a:ext uri="{FF2B5EF4-FFF2-40B4-BE49-F238E27FC236}">
                <a16:creationId xmlns:a16="http://schemas.microsoft.com/office/drawing/2014/main" id="{9B176104-B5E4-BB54-FCFC-0CF133084C73}"/>
              </a:ext>
            </a:extLst>
          </p:cNvPr>
          <p:cNvSpPr/>
          <p:nvPr/>
        </p:nvSpPr>
        <p:spPr>
          <a:xfrm>
            <a:off x="8023477" y="1436648"/>
            <a:ext cx="3203575" cy="365130"/>
          </a:xfrm>
          <a:prstGeom prst="roundRect">
            <a:avLst/>
          </a:prstGeom>
          <a:solidFill>
            <a:srgbClr val="494BED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indent="0" algn="ctr"/>
            <a:r>
              <a:rPr lang="zh-CN" altLang="en-US" sz="1400" b="1" dirty="0">
                <a:effectLst/>
              </a:rPr>
              <a:t>从用户动线角度看增量</a:t>
            </a:r>
            <a:endParaRPr lang="zh-CN" altLang="en-US" sz="1400" dirty="0">
              <a:effectLst/>
            </a:endParaRPr>
          </a:p>
        </p:txBody>
      </p:sp>
      <p:sp>
        <p:nvSpPr>
          <p:cNvPr id="155" name="圆角矩形 109">
            <a:extLst>
              <a:ext uri="{FF2B5EF4-FFF2-40B4-BE49-F238E27FC236}">
                <a16:creationId xmlns:a16="http://schemas.microsoft.com/office/drawing/2014/main" id="{2996D483-9B7D-0EA5-9D0A-7B39E97ADC07}"/>
              </a:ext>
            </a:extLst>
          </p:cNvPr>
          <p:cNvSpPr/>
          <p:nvPr/>
        </p:nvSpPr>
        <p:spPr>
          <a:xfrm>
            <a:off x="8034272" y="833274"/>
            <a:ext cx="3146158" cy="545900"/>
          </a:xfrm>
          <a:prstGeom prst="roundRect">
            <a:avLst>
              <a:gd name="adj" fmla="val 9101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6" name="矩形: 圆角 160">
            <a:extLst>
              <a:ext uri="{FF2B5EF4-FFF2-40B4-BE49-F238E27FC236}">
                <a16:creationId xmlns:a16="http://schemas.microsoft.com/office/drawing/2014/main" id="{AB2364CF-083A-F607-D345-30FC697A9FC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025773" y="1837377"/>
            <a:ext cx="3163156" cy="33506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157" name="矩形: 圆角 161">
            <a:extLst>
              <a:ext uri="{FF2B5EF4-FFF2-40B4-BE49-F238E27FC236}">
                <a16:creationId xmlns:a16="http://schemas.microsoft.com/office/drawing/2014/main" id="{9665C9DB-7CE5-CBC8-4F54-63F53015773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156353" y="1861367"/>
            <a:ext cx="2843893" cy="324095"/>
          </a:xfrm>
          <a:prstGeom prst="roundRect">
            <a:avLst>
              <a:gd name="adj" fmla="val 50000"/>
            </a:avLst>
          </a:prstGeom>
          <a:solidFill>
            <a:schemeClr val="accent1">
              <a:alpha val="72086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平台路径不满足消费者需求</a:t>
            </a:r>
          </a:p>
        </p:txBody>
      </p:sp>
      <p:sp>
        <p:nvSpPr>
          <p:cNvPr id="164" name="任意形状 163">
            <a:extLst>
              <a:ext uri="{FF2B5EF4-FFF2-40B4-BE49-F238E27FC236}">
                <a16:creationId xmlns:a16="http://schemas.microsoft.com/office/drawing/2014/main" id="{4E5ADF8C-E889-F1D8-6400-0B5E705D05C1}"/>
              </a:ext>
            </a:extLst>
          </p:cNvPr>
          <p:cNvSpPr/>
          <p:nvPr/>
        </p:nvSpPr>
        <p:spPr>
          <a:xfrm rot="10800000">
            <a:off x="10197349" y="3102539"/>
            <a:ext cx="432540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5" name="任意形状 164">
            <a:extLst>
              <a:ext uri="{FF2B5EF4-FFF2-40B4-BE49-F238E27FC236}">
                <a16:creationId xmlns:a16="http://schemas.microsoft.com/office/drawing/2014/main" id="{D3AF18E1-75F3-6622-ED51-84EA02807978}"/>
              </a:ext>
            </a:extLst>
          </p:cNvPr>
          <p:cNvSpPr/>
          <p:nvPr/>
        </p:nvSpPr>
        <p:spPr>
          <a:xfrm rot="10800000">
            <a:off x="8540451" y="3113748"/>
            <a:ext cx="432540" cy="24219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2" name="任意形状 191">
            <a:extLst>
              <a:ext uri="{FF2B5EF4-FFF2-40B4-BE49-F238E27FC236}">
                <a16:creationId xmlns:a16="http://schemas.microsoft.com/office/drawing/2014/main" id="{1B071CB2-286D-71F7-3DB2-17008607BD1C}"/>
              </a:ext>
            </a:extLst>
          </p:cNvPr>
          <p:cNvSpPr/>
          <p:nvPr/>
        </p:nvSpPr>
        <p:spPr>
          <a:xfrm rot="5400000">
            <a:off x="6164400" y="3595984"/>
            <a:ext cx="121388" cy="741432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4000">
                <a:schemeClr val="accent1"/>
              </a:gs>
              <a:gs pos="99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7418549-6F81-0610-2256-9E2A223D292A}"/>
              </a:ext>
            </a:extLst>
          </p:cNvPr>
          <p:cNvSpPr txBox="1"/>
          <p:nvPr/>
        </p:nvSpPr>
        <p:spPr>
          <a:xfrm>
            <a:off x="5940833" y="3999241"/>
            <a:ext cx="569387" cy="188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6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广告优化后</a:t>
            </a: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5E056656-46D0-9D0B-8637-8F9D3B78FCD0}"/>
              </a:ext>
            </a:extLst>
          </p:cNvPr>
          <p:cNvSpPr txBox="1"/>
          <p:nvPr/>
        </p:nvSpPr>
        <p:spPr>
          <a:xfrm>
            <a:off x="6582310" y="3775670"/>
            <a:ext cx="972497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900" dirty="0">
                <a:latin typeface="SimHei" panose="02010609060101010101" pitchFamily="49" charset="-122"/>
                <a:ea typeface="SimHei" panose="02010609060101010101" pitchFamily="49" charset="-122"/>
              </a:rPr>
              <a:t>全量</a:t>
            </a:r>
            <a:endParaRPr lang="en-US" altLang="zh-CN" sz="9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900" dirty="0">
                <a:latin typeface="SimHei" panose="02010609060101010101" pitchFamily="49" charset="-122"/>
                <a:ea typeface="SimHei" panose="02010609060101010101" pitchFamily="49" charset="-122"/>
              </a:rPr>
              <a:t>补充供给</a:t>
            </a:r>
            <a:endParaRPr lang="en-US" altLang="zh-CN" sz="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5" name="圆角矩形 194">
            <a:extLst>
              <a:ext uri="{FF2B5EF4-FFF2-40B4-BE49-F238E27FC236}">
                <a16:creationId xmlns:a16="http://schemas.microsoft.com/office/drawing/2014/main" id="{0FA39BF0-27A1-97F0-27B8-D7775AE18257}"/>
              </a:ext>
            </a:extLst>
          </p:cNvPr>
          <p:cNvSpPr/>
          <p:nvPr/>
        </p:nvSpPr>
        <p:spPr>
          <a:xfrm>
            <a:off x="4805675" y="4241505"/>
            <a:ext cx="2944243" cy="921952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6" name="矩形: 圆角 161">
            <a:extLst>
              <a:ext uri="{FF2B5EF4-FFF2-40B4-BE49-F238E27FC236}">
                <a16:creationId xmlns:a16="http://schemas.microsoft.com/office/drawing/2014/main" id="{0ADC01A2-6AF9-B4F4-DFD2-11B82873DAC8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815614" y="4185618"/>
            <a:ext cx="2924947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广告侧</a:t>
            </a: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4A3D4B9F-683C-C5CC-4CB6-132CFF6A4795}"/>
              </a:ext>
            </a:extLst>
          </p:cNvPr>
          <p:cNvSpPr txBox="1"/>
          <p:nvPr/>
        </p:nvSpPr>
        <p:spPr>
          <a:xfrm>
            <a:off x="6747108" y="4442632"/>
            <a:ext cx="972497" cy="34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800" dirty="0">
                <a:latin typeface="SimHei" panose="02010609060101010101" pitchFamily="49" charset="-122"/>
                <a:ea typeface="SimHei" panose="02010609060101010101" pitchFamily="49" charset="-122"/>
              </a:rPr>
              <a:t>抬高行业出价有效范围</a:t>
            </a:r>
            <a:endParaRPr lang="en-US" altLang="zh-CN" sz="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C1E3AFB6-F8D4-B3EE-75E8-973171E1B877}"/>
              </a:ext>
            </a:extLst>
          </p:cNvPr>
          <p:cNvSpPr txBox="1"/>
          <p:nvPr/>
        </p:nvSpPr>
        <p:spPr>
          <a:xfrm>
            <a:off x="4805675" y="4446963"/>
            <a:ext cx="885761" cy="22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900" dirty="0">
                <a:latin typeface="SimHei" panose="02010609060101010101" pitchFamily="49" charset="-122"/>
                <a:ea typeface="SimHei" panose="02010609060101010101" pitchFamily="49" charset="-122"/>
              </a:rPr>
              <a:t>ATAG</a:t>
            </a:r>
            <a:r>
              <a:rPr lang="zh-CN" altLang="en-US" sz="900" dirty="0">
                <a:latin typeface="SimHei" panose="02010609060101010101" pitchFamily="49" charset="-122"/>
                <a:ea typeface="SimHei" panose="02010609060101010101" pitchFamily="49" charset="-122"/>
              </a:rPr>
              <a:t>优化</a:t>
            </a:r>
            <a:endParaRPr lang="en-US" altLang="zh-CN" sz="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2" name="图片 201">
            <a:extLst>
              <a:ext uri="{FF2B5EF4-FFF2-40B4-BE49-F238E27FC236}">
                <a16:creationId xmlns:a16="http://schemas.microsoft.com/office/drawing/2014/main" id="{0541381D-DD2C-B9EA-48C1-3C0C0619E18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906994" y="4665269"/>
            <a:ext cx="784442" cy="420324"/>
          </a:xfrm>
          <a:prstGeom prst="rect">
            <a:avLst/>
          </a:prstGeom>
        </p:spPr>
      </p:pic>
      <p:sp>
        <p:nvSpPr>
          <p:cNvPr id="203" name="文本框 202">
            <a:extLst>
              <a:ext uri="{FF2B5EF4-FFF2-40B4-BE49-F238E27FC236}">
                <a16:creationId xmlns:a16="http://schemas.microsoft.com/office/drawing/2014/main" id="{ACED3B15-F687-5E82-6C80-358F48389290}"/>
              </a:ext>
            </a:extLst>
          </p:cNvPr>
          <p:cNvSpPr txBox="1"/>
          <p:nvPr/>
        </p:nvSpPr>
        <p:spPr>
          <a:xfrm>
            <a:off x="5823794" y="4462342"/>
            <a:ext cx="885761" cy="22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900" dirty="0">
                <a:latin typeface="SimHei" panose="02010609060101010101" pitchFamily="49" charset="-122"/>
                <a:ea typeface="SimHei" panose="02010609060101010101" pitchFamily="49" charset="-122"/>
              </a:rPr>
              <a:t>召回金刚位</a:t>
            </a:r>
            <a:endParaRPr lang="en-US" altLang="zh-CN" sz="9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4" name="图片 203">
            <a:extLst>
              <a:ext uri="{FF2B5EF4-FFF2-40B4-BE49-F238E27FC236}">
                <a16:creationId xmlns:a16="http://schemas.microsoft.com/office/drawing/2014/main" id="{2C768A7C-DDF9-9C56-86D1-C46911F282C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799521" y="4671255"/>
            <a:ext cx="928879" cy="440441"/>
          </a:xfrm>
          <a:prstGeom prst="rect">
            <a:avLst/>
          </a:prstGeom>
        </p:spPr>
      </p:pic>
      <p:pic>
        <p:nvPicPr>
          <p:cNvPr id="206" name="图形 205" descr="上升趋势条形图 纯色填充">
            <a:extLst>
              <a:ext uri="{FF2B5EF4-FFF2-40B4-BE49-F238E27FC236}">
                <a16:creationId xmlns:a16="http://schemas.microsoft.com/office/drawing/2014/main" id="{25B06E40-2800-AF51-59A7-D96A88D36D6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092167" y="4826225"/>
            <a:ext cx="288047" cy="288047"/>
          </a:xfrm>
          <a:prstGeom prst="rect">
            <a:avLst/>
          </a:prstGeom>
        </p:spPr>
      </p:pic>
      <p:sp>
        <p:nvSpPr>
          <p:cNvPr id="207" name="文本框 206">
            <a:extLst>
              <a:ext uri="{FF2B5EF4-FFF2-40B4-BE49-F238E27FC236}">
                <a16:creationId xmlns:a16="http://schemas.microsoft.com/office/drawing/2014/main" id="{FDE67774-17F9-B400-AA1C-4519A0C98002}"/>
              </a:ext>
            </a:extLst>
          </p:cNvPr>
          <p:cNvSpPr txBox="1"/>
          <p:nvPr/>
        </p:nvSpPr>
        <p:spPr>
          <a:xfrm>
            <a:off x="6816832" y="4897347"/>
            <a:ext cx="373821" cy="21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800" dirty="0"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CN" altLang="en-US" sz="800" dirty="0">
                <a:latin typeface="SimHei" panose="02010609060101010101" pitchFamily="49" charset="-122"/>
                <a:ea typeface="SimHei" panose="02010609060101010101" pitchFamily="49" charset="-122"/>
              </a:rPr>
              <a:t>元</a:t>
            </a:r>
            <a:endParaRPr lang="en-US" altLang="zh-CN" sz="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8" name="文本框 207">
            <a:extLst>
              <a:ext uri="{FF2B5EF4-FFF2-40B4-BE49-F238E27FC236}">
                <a16:creationId xmlns:a16="http://schemas.microsoft.com/office/drawing/2014/main" id="{EB503487-F68B-BC02-5AA9-C5767041CFA7}"/>
              </a:ext>
            </a:extLst>
          </p:cNvPr>
          <p:cNvSpPr txBox="1"/>
          <p:nvPr/>
        </p:nvSpPr>
        <p:spPr>
          <a:xfrm>
            <a:off x="7252422" y="4797440"/>
            <a:ext cx="488139" cy="21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800" dirty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CN" altLang="en-US" sz="800" dirty="0">
                <a:latin typeface="SimHei" panose="02010609060101010101" pitchFamily="49" charset="-122"/>
                <a:ea typeface="SimHei" panose="02010609060101010101" pitchFamily="49" charset="-122"/>
              </a:rPr>
              <a:t>元</a:t>
            </a:r>
            <a:endParaRPr lang="en-US" altLang="zh-CN" sz="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9" name="圆角矩形 208">
            <a:extLst>
              <a:ext uri="{FF2B5EF4-FFF2-40B4-BE49-F238E27FC236}">
                <a16:creationId xmlns:a16="http://schemas.microsoft.com/office/drawing/2014/main" id="{29DE6ED7-395E-59C5-7CB0-E8543DAB60C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17945" y="3494005"/>
            <a:ext cx="661035" cy="17960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核心举措</a:t>
            </a:r>
          </a:p>
        </p:txBody>
      </p:sp>
      <p:sp>
        <p:nvSpPr>
          <p:cNvPr id="210" name="圆角矩形 209">
            <a:extLst>
              <a:ext uri="{FF2B5EF4-FFF2-40B4-BE49-F238E27FC236}">
                <a16:creationId xmlns:a16="http://schemas.microsoft.com/office/drawing/2014/main" id="{3DF97CB0-662D-9273-E5D0-4F4D963AB6A3}"/>
              </a:ext>
            </a:extLst>
          </p:cNvPr>
          <p:cNvSpPr/>
          <p:nvPr/>
        </p:nvSpPr>
        <p:spPr>
          <a:xfrm>
            <a:off x="8136064" y="2316580"/>
            <a:ext cx="1241318" cy="72887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1" name="矩形: 圆角 161">
            <a:extLst>
              <a:ext uri="{FF2B5EF4-FFF2-40B4-BE49-F238E27FC236}">
                <a16:creationId xmlns:a16="http://schemas.microsoft.com/office/drawing/2014/main" id="{07F23BE6-0B8D-C1A0-7F6F-E1EFB633AF3E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136063" y="2324140"/>
            <a:ext cx="1241317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泛搜缺少推荐</a:t>
            </a: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09502D2B-BB75-1093-0C4E-237B597D53CE}"/>
              </a:ext>
            </a:extLst>
          </p:cNvPr>
          <p:cNvSpPr txBox="1"/>
          <p:nvPr/>
        </p:nvSpPr>
        <p:spPr>
          <a:xfrm>
            <a:off x="8096287" y="2541246"/>
            <a:ext cx="1353267" cy="43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推荐地点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平台服务</a:t>
            </a: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指引（导购</a:t>
            </a: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配套服务）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3" name="圆角矩形 212">
            <a:extLst>
              <a:ext uri="{FF2B5EF4-FFF2-40B4-BE49-F238E27FC236}">
                <a16:creationId xmlns:a16="http://schemas.microsoft.com/office/drawing/2014/main" id="{6AF1636E-F9A1-2082-A9AA-94CDC5F1D38E}"/>
              </a:ext>
            </a:extLst>
          </p:cNvPr>
          <p:cNvSpPr/>
          <p:nvPr/>
        </p:nvSpPr>
        <p:spPr>
          <a:xfrm>
            <a:off x="9629483" y="2317964"/>
            <a:ext cx="1358824" cy="728875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4" name="矩形: 圆角 161">
            <a:extLst>
              <a:ext uri="{FF2B5EF4-FFF2-40B4-BE49-F238E27FC236}">
                <a16:creationId xmlns:a16="http://schemas.microsoft.com/office/drawing/2014/main" id="{DF747894-B24D-EAE1-6C82-1C1618B2F723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629482" y="2325524"/>
            <a:ext cx="1358823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精搜缺少服务配套</a:t>
            </a:r>
          </a:p>
        </p:txBody>
      </p:sp>
      <p:sp>
        <p:nvSpPr>
          <p:cNvPr id="215" name="文本框 214">
            <a:extLst>
              <a:ext uri="{FF2B5EF4-FFF2-40B4-BE49-F238E27FC236}">
                <a16:creationId xmlns:a16="http://schemas.microsoft.com/office/drawing/2014/main" id="{9ACF73C1-2E63-E1DD-3920-84D331979955}"/>
              </a:ext>
            </a:extLst>
          </p:cNvPr>
          <p:cNvSpPr txBox="1"/>
          <p:nvPr/>
        </p:nvSpPr>
        <p:spPr>
          <a:xfrm>
            <a:off x="9579110" y="2542630"/>
            <a:ext cx="1481370" cy="31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和商家直接联系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defTabSz="914400">
              <a:defRPr/>
            </a:pPr>
            <a:r>
              <a:rPr lang="zh-CN" altLang="en-US" sz="700" dirty="0">
                <a:latin typeface="SimHei" panose="02010609060101010101" pitchFamily="49" charset="-122"/>
                <a:ea typeface="SimHei" panose="02010609060101010101" pitchFamily="49" charset="-122"/>
              </a:rPr>
              <a:t>用平台的便利</a:t>
            </a:r>
            <a:endParaRPr lang="en-US" altLang="zh-CN" sz="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8" name="梯形 217">
            <a:extLst>
              <a:ext uri="{FF2B5EF4-FFF2-40B4-BE49-F238E27FC236}">
                <a16:creationId xmlns:a16="http://schemas.microsoft.com/office/drawing/2014/main" id="{25DC3590-6FB6-B389-D4E9-821AD0EADF4D}"/>
              </a:ext>
            </a:extLst>
          </p:cNvPr>
          <p:cNvSpPr/>
          <p:nvPr/>
        </p:nvSpPr>
        <p:spPr>
          <a:xfrm>
            <a:off x="870857" y="48547"/>
            <a:ext cx="10318072" cy="644866"/>
          </a:xfrm>
          <a:prstGeom prst="trapezoid">
            <a:avLst>
              <a:gd name="adj" fmla="val 108977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聚焦预算抢夺、优化平台商业阵地、品效合一助力增长引擎</a:t>
            </a:r>
          </a:p>
        </p:txBody>
      </p:sp>
      <p:sp>
        <p:nvSpPr>
          <p:cNvPr id="225" name="圆角矩形 224">
            <a:extLst>
              <a:ext uri="{FF2B5EF4-FFF2-40B4-BE49-F238E27FC236}">
                <a16:creationId xmlns:a16="http://schemas.microsoft.com/office/drawing/2014/main" id="{6F472F95-445E-C956-10DD-ADF96125B814}"/>
              </a:ext>
            </a:extLst>
          </p:cNvPr>
          <p:cNvSpPr/>
          <p:nvPr/>
        </p:nvSpPr>
        <p:spPr>
          <a:xfrm>
            <a:off x="1440152" y="5858148"/>
            <a:ext cx="3201880" cy="872600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7" name="文本框 226">
            <a:extLst>
              <a:ext uri="{FF2B5EF4-FFF2-40B4-BE49-F238E27FC236}">
                <a16:creationId xmlns:a16="http://schemas.microsoft.com/office/drawing/2014/main" id="{6FB51FAE-03D6-4F24-B40A-70555714F761}"/>
              </a:ext>
            </a:extLst>
          </p:cNvPr>
          <p:cNvSpPr txBox="1"/>
          <p:nvPr/>
        </p:nvSpPr>
        <p:spPr>
          <a:xfrm>
            <a:off x="1569043" y="6031644"/>
            <a:ext cx="1984900" cy="55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</a:p>
        </p:txBody>
      </p: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806F68C3-4B67-695B-89C8-B9351217D91E}"/>
              </a:ext>
            </a:extLst>
          </p:cNvPr>
          <p:cNvGrpSpPr/>
          <p:nvPr/>
        </p:nvGrpSpPr>
        <p:grpSpPr>
          <a:xfrm>
            <a:off x="3878095" y="9082520"/>
            <a:ext cx="2240561" cy="873080"/>
            <a:chOff x="1451867" y="5858148"/>
            <a:chExt cx="2240561" cy="873080"/>
          </a:xfrm>
        </p:grpSpPr>
        <p:cxnSp>
          <p:nvCxnSpPr>
            <p:cNvPr id="231" name="直接连接符 17">
              <a:extLst>
                <a:ext uri="{FF2B5EF4-FFF2-40B4-BE49-F238E27FC236}">
                  <a16:creationId xmlns:a16="http://schemas.microsoft.com/office/drawing/2014/main" id="{00346F9C-F9A8-6A53-4A78-28E9386D9371}"/>
                </a:ext>
              </a:extLst>
            </p:cNvPr>
            <p:cNvCxnSpPr>
              <a:cxnSpLocks/>
            </p:cNvCxnSpPr>
            <p:nvPr/>
          </p:nvCxnSpPr>
          <p:spPr>
            <a:xfrm>
              <a:off x="2226364" y="5923331"/>
              <a:ext cx="0" cy="807897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圆角矩形 231">
              <a:extLst>
                <a:ext uri="{FF2B5EF4-FFF2-40B4-BE49-F238E27FC236}">
                  <a16:creationId xmlns:a16="http://schemas.microsoft.com/office/drawing/2014/main" id="{0BEE22B9-13A1-341B-3133-B6F7739FFFA0}"/>
                </a:ext>
              </a:extLst>
            </p:cNvPr>
            <p:cNvSpPr/>
            <p:nvPr/>
          </p:nvSpPr>
          <p:spPr>
            <a:xfrm>
              <a:off x="1451867" y="5858628"/>
              <a:ext cx="746427" cy="872600"/>
            </a:xfrm>
            <a:prstGeom prst="roundRect">
              <a:avLst/>
            </a:prstGeom>
            <a:noFill/>
            <a:ln>
              <a:solidFill>
                <a:srgbClr val="D9DAFC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3" name="矩形: 圆角 161">
              <a:extLst>
                <a:ext uri="{FF2B5EF4-FFF2-40B4-BE49-F238E27FC236}">
                  <a16:creationId xmlns:a16="http://schemas.microsoft.com/office/drawing/2014/main" id="{306079EC-2E69-62DC-AEC3-933E8B0F931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72693" y="5868430"/>
              <a:ext cx="708992" cy="204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44"/>
              </a:schemeClr>
            </a:solidFill>
            <a:ln>
              <a:gradFill>
                <a:gsLst>
                  <a:gs pos="23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kern="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代表商家</a:t>
              </a:r>
            </a:p>
          </p:txBody>
        </p:sp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56FD0AD9-1422-DB02-B6DF-4FF0A2500EAE}"/>
                </a:ext>
              </a:extLst>
            </p:cNvPr>
            <p:cNvSpPr txBox="1"/>
            <p:nvPr/>
          </p:nvSpPr>
          <p:spPr>
            <a:xfrm>
              <a:off x="1494362" y="6119598"/>
              <a:ext cx="708992" cy="55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</a:t>
              </a:r>
            </a:p>
          </p:txBody>
        </p:sp>
        <p:sp>
          <p:nvSpPr>
            <p:cNvPr id="235" name="圆角矩形 234">
              <a:extLst>
                <a:ext uri="{FF2B5EF4-FFF2-40B4-BE49-F238E27FC236}">
                  <a16:creationId xmlns:a16="http://schemas.microsoft.com/office/drawing/2014/main" id="{6FFE6631-57E8-F571-08E0-0BA6AB93B999}"/>
                </a:ext>
              </a:extLst>
            </p:cNvPr>
            <p:cNvSpPr/>
            <p:nvPr/>
          </p:nvSpPr>
          <p:spPr>
            <a:xfrm>
              <a:off x="2267686" y="5858148"/>
              <a:ext cx="1415149" cy="872600"/>
            </a:xfrm>
            <a:prstGeom prst="roundRect">
              <a:avLst/>
            </a:prstGeom>
            <a:noFill/>
            <a:ln>
              <a:solidFill>
                <a:srgbClr val="D9DAFC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6" name="矩形: 圆角 161">
              <a:extLst>
                <a:ext uri="{FF2B5EF4-FFF2-40B4-BE49-F238E27FC236}">
                  <a16:creationId xmlns:a16="http://schemas.microsoft.com/office/drawing/2014/main" id="{A0D8751E-54A2-09CF-EE6F-B7BE8C01AA1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307170" y="5867950"/>
              <a:ext cx="1344176" cy="204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44"/>
              </a:schemeClr>
            </a:solidFill>
            <a:ln>
              <a:gradFill>
                <a:gsLst>
                  <a:gs pos="23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kern="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核心措施</a:t>
              </a:r>
            </a:p>
          </p:txBody>
        </p:sp>
        <p:sp>
          <p:nvSpPr>
            <p:cNvPr id="237" name="文本框 236">
              <a:extLst>
                <a:ext uri="{FF2B5EF4-FFF2-40B4-BE49-F238E27FC236}">
                  <a16:creationId xmlns:a16="http://schemas.microsoft.com/office/drawing/2014/main" id="{D974AF9F-38E0-E7CC-8B12-08DC5D133D97}"/>
                </a:ext>
              </a:extLst>
            </p:cNvPr>
            <p:cNvSpPr txBox="1"/>
            <p:nvPr/>
          </p:nvSpPr>
          <p:spPr>
            <a:xfrm>
              <a:off x="2348252" y="6119118"/>
              <a:ext cx="1344176" cy="55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XXXX</a:t>
              </a:r>
            </a:p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XXX</a:t>
              </a:r>
            </a:p>
          </p:txBody>
        </p:sp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AA9B735F-B770-B541-3241-E454EF3C6E66}"/>
              </a:ext>
            </a:extLst>
          </p:cNvPr>
          <p:cNvGrpSpPr/>
          <p:nvPr/>
        </p:nvGrpSpPr>
        <p:grpSpPr>
          <a:xfrm>
            <a:off x="1523555" y="850597"/>
            <a:ext cx="2916148" cy="521216"/>
            <a:chOff x="1635088" y="-1252471"/>
            <a:chExt cx="2916148" cy="521216"/>
          </a:xfrm>
        </p:grpSpPr>
        <p:cxnSp>
          <p:nvCxnSpPr>
            <p:cNvPr id="255" name="直接连接符 17">
              <a:extLst>
                <a:ext uri="{FF2B5EF4-FFF2-40B4-BE49-F238E27FC236}">
                  <a16:creationId xmlns:a16="http://schemas.microsoft.com/office/drawing/2014/main" id="{F0866E1E-A582-9A74-F2E3-B14C33D5850A}"/>
                </a:ext>
              </a:extLst>
            </p:cNvPr>
            <p:cNvCxnSpPr>
              <a:cxnSpLocks/>
            </p:cNvCxnSpPr>
            <p:nvPr/>
          </p:nvCxnSpPr>
          <p:spPr>
            <a:xfrm>
              <a:off x="3094765" y="-1213558"/>
              <a:ext cx="0" cy="482303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2" name="组合 261">
              <a:extLst>
                <a:ext uri="{FF2B5EF4-FFF2-40B4-BE49-F238E27FC236}">
                  <a16:creationId xmlns:a16="http://schemas.microsoft.com/office/drawing/2014/main" id="{5349A11F-6FFB-C70F-11EA-28BE3D8E3E99}"/>
                </a:ext>
              </a:extLst>
            </p:cNvPr>
            <p:cNvGrpSpPr/>
            <p:nvPr/>
          </p:nvGrpSpPr>
          <p:grpSpPr>
            <a:xfrm>
              <a:off x="1635088" y="-1252184"/>
              <a:ext cx="1426996" cy="520929"/>
              <a:chOff x="2320268" y="-1252184"/>
              <a:chExt cx="746427" cy="520929"/>
            </a:xfrm>
          </p:grpSpPr>
          <p:sp>
            <p:nvSpPr>
              <p:cNvPr id="256" name="圆角矩形 255">
                <a:extLst>
                  <a:ext uri="{FF2B5EF4-FFF2-40B4-BE49-F238E27FC236}">
                    <a16:creationId xmlns:a16="http://schemas.microsoft.com/office/drawing/2014/main" id="{CAF87266-1BC2-1648-E1F4-73648A794EDE}"/>
                  </a:ext>
                </a:extLst>
              </p:cNvPr>
              <p:cNvSpPr/>
              <p:nvPr/>
            </p:nvSpPr>
            <p:spPr>
              <a:xfrm>
                <a:off x="2320268" y="-1252184"/>
                <a:ext cx="746427" cy="520929"/>
              </a:xfrm>
              <a:prstGeom prst="roundRect">
                <a:avLst/>
              </a:prstGeom>
              <a:noFill/>
              <a:ln>
                <a:solidFill>
                  <a:srgbClr val="D9DAFC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7" name="矩形: 圆角 161">
                <a:extLst>
                  <a:ext uri="{FF2B5EF4-FFF2-40B4-BE49-F238E27FC236}">
                    <a16:creationId xmlns:a16="http://schemas.microsoft.com/office/drawing/2014/main" id="{808DA7C0-F20D-4006-AA92-0C16ED6BAB1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2341094" y="-1246333"/>
                <a:ext cx="708992" cy="15457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68044"/>
                </a:schemeClr>
              </a:solidFill>
              <a:ln>
                <a:gradFill>
                  <a:gsLst>
                    <a:gs pos="23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900" kern="0" dirty="0">
                    <a:solidFill>
                      <a:schemeClr val="bg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供给占比</a:t>
                </a:r>
              </a:p>
            </p:txBody>
          </p:sp>
          <p:sp>
            <p:nvSpPr>
              <p:cNvPr id="258" name="文本框 257">
                <a:extLst>
                  <a:ext uri="{FF2B5EF4-FFF2-40B4-BE49-F238E27FC236}">
                    <a16:creationId xmlns:a16="http://schemas.microsoft.com/office/drawing/2014/main" id="{91B752CB-C96A-C4AD-07B8-B14A59C52243}"/>
                  </a:ext>
                </a:extLst>
              </p:cNvPr>
              <p:cNvSpPr txBox="1"/>
              <p:nvPr/>
            </p:nvSpPr>
            <p:spPr>
              <a:xfrm>
                <a:off x="2354922" y="-1005271"/>
                <a:ext cx="362184" cy="24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10000"/>
                  </a:lnSpc>
                  <a:defRPr sz="1400">
                    <a:latin typeface="OPPOSans B" panose="00020600040101010101" pitchFamily="18" charset="-122"/>
                    <a:ea typeface="OPPOSans B" panose="00020600040101010101" pitchFamily="18" charset="-122"/>
                    <a:cs typeface="OPPOSans B" panose="00020600040101010101" pitchFamily="18" charset="-122"/>
                  </a:defRPr>
                </a:lvl1pPr>
              </a:lstStyle>
              <a:p>
                <a:pPr defTabSz="914400">
                  <a:defRPr/>
                </a:pPr>
                <a:r>
                  <a:rPr lang="en-US" altLang="zh-CN" sz="7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XX%→XX</a:t>
                </a:r>
                <a:r>
                  <a:rPr lang="en-US" altLang="zh-CN" sz="10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%</a:t>
                </a:r>
                <a:endPara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sp>
          <p:nvSpPr>
            <p:cNvPr id="259" name="圆角矩形 258">
              <a:extLst>
                <a:ext uri="{FF2B5EF4-FFF2-40B4-BE49-F238E27FC236}">
                  <a16:creationId xmlns:a16="http://schemas.microsoft.com/office/drawing/2014/main" id="{4CD4C450-6C9D-8ED1-A937-8E5599973C87}"/>
                </a:ext>
              </a:extLst>
            </p:cNvPr>
            <p:cNvSpPr/>
            <p:nvPr/>
          </p:nvSpPr>
          <p:spPr>
            <a:xfrm>
              <a:off x="3136087" y="-1252471"/>
              <a:ext cx="1415149" cy="520929"/>
            </a:xfrm>
            <a:prstGeom prst="roundRect">
              <a:avLst/>
            </a:prstGeom>
            <a:noFill/>
            <a:ln>
              <a:solidFill>
                <a:srgbClr val="D9DAFC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0" name="矩形: 圆角 161">
              <a:extLst>
                <a:ext uri="{FF2B5EF4-FFF2-40B4-BE49-F238E27FC236}">
                  <a16:creationId xmlns:a16="http://schemas.microsoft.com/office/drawing/2014/main" id="{E6A52245-4558-2E4A-84BA-08C2E803803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175571" y="-1246619"/>
              <a:ext cx="1344176" cy="16691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44"/>
              </a:schemeClr>
            </a:solidFill>
            <a:ln>
              <a:gradFill>
                <a:gsLst>
                  <a:gs pos="23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kern="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供给数量</a:t>
              </a:r>
            </a:p>
          </p:txBody>
        </p:sp>
        <p:sp>
          <p:nvSpPr>
            <p:cNvPr id="263" name="文本框 262">
              <a:extLst>
                <a:ext uri="{FF2B5EF4-FFF2-40B4-BE49-F238E27FC236}">
                  <a16:creationId xmlns:a16="http://schemas.microsoft.com/office/drawing/2014/main" id="{3A131A0A-7E1C-268A-3FF3-6CA8C62E94C4}"/>
                </a:ext>
              </a:extLst>
            </p:cNvPr>
            <p:cNvSpPr txBox="1"/>
            <p:nvPr/>
          </p:nvSpPr>
          <p:spPr>
            <a:xfrm>
              <a:off x="2575248" y="-1014991"/>
              <a:ext cx="479233" cy="24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1000" dirty="0">
                  <a:latin typeface="SimHei" panose="02010609060101010101" pitchFamily="49" charset="-122"/>
                  <a:ea typeface="SimHei" panose="02010609060101010101" pitchFamily="49" charset="-122"/>
                </a:rPr>
                <a:t>XX%</a:t>
              </a:r>
              <a:endPara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264" name="文本框 263">
              <a:extLst>
                <a:ext uri="{FF2B5EF4-FFF2-40B4-BE49-F238E27FC236}">
                  <a16:creationId xmlns:a16="http://schemas.microsoft.com/office/drawing/2014/main" id="{BB619AEF-4130-3863-F94E-3F75FAF8247B}"/>
                </a:ext>
              </a:extLst>
            </p:cNvPr>
            <p:cNvSpPr txBox="1"/>
            <p:nvPr/>
          </p:nvSpPr>
          <p:spPr>
            <a:xfrm>
              <a:off x="1732476" y="-1146109"/>
              <a:ext cx="645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4860EF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供给市占</a:t>
              </a:r>
            </a:p>
          </p:txBody>
        </p:sp>
        <p:sp>
          <p:nvSpPr>
            <p:cNvPr id="265" name="文本框 264">
              <a:extLst>
                <a:ext uri="{FF2B5EF4-FFF2-40B4-BE49-F238E27FC236}">
                  <a16:creationId xmlns:a16="http://schemas.microsoft.com/office/drawing/2014/main" id="{A99DAD1E-9104-0CF8-D609-24EF271ACE33}"/>
                </a:ext>
              </a:extLst>
            </p:cNvPr>
            <p:cNvSpPr txBox="1"/>
            <p:nvPr/>
          </p:nvSpPr>
          <p:spPr>
            <a:xfrm>
              <a:off x="2575247" y="-1147622"/>
              <a:ext cx="4975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4860EF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提升率</a:t>
              </a:r>
            </a:p>
          </p:txBody>
        </p:sp>
        <p:sp>
          <p:nvSpPr>
            <p:cNvPr id="266" name="文本框 265">
              <a:extLst>
                <a:ext uri="{FF2B5EF4-FFF2-40B4-BE49-F238E27FC236}">
                  <a16:creationId xmlns:a16="http://schemas.microsoft.com/office/drawing/2014/main" id="{8FABEF80-4EA0-F3B4-66BA-E4E3ED497DD8}"/>
                </a:ext>
              </a:extLst>
            </p:cNvPr>
            <p:cNvSpPr txBox="1"/>
            <p:nvPr/>
          </p:nvSpPr>
          <p:spPr>
            <a:xfrm>
              <a:off x="3676543" y="-1005342"/>
              <a:ext cx="763157" cy="24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700" dirty="0" err="1">
                  <a:latin typeface="SimHei" panose="02010609060101010101" pitchFamily="49" charset="-122"/>
                  <a:ea typeface="SimHei" panose="02010609060101010101" pitchFamily="49" charset="-122"/>
                </a:rPr>
                <a:t>XXw→</a:t>
              </a:r>
              <a:r>
                <a:rPr lang="en-US" altLang="zh-CN" sz="1000" dirty="0" err="1">
                  <a:latin typeface="SimHei" panose="02010609060101010101" pitchFamily="49" charset="-122"/>
                  <a:ea typeface="SimHei" panose="02010609060101010101" pitchFamily="49" charset="-122"/>
                </a:rPr>
                <a:t>XXW</a:t>
              </a:r>
              <a:endPara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268" name="文本框 267">
              <a:extLst>
                <a:ext uri="{FF2B5EF4-FFF2-40B4-BE49-F238E27FC236}">
                  <a16:creationId xmlns:a16="http://schemas.microsoft.com/office/drawing/2014/main" id="{A9C65CA1-C69E-7A41-9DBC-D5B4880E5A40}"/>
                </a:ext>
              </a:extLst>
            </p:cNvPr>
            <p:cNvSpPr txBox="1"/>
            <p:nvPr/>
          </p:nvSpPr>
          <p:spPr>
            <a:xfrm>
              <a:off x="3037388" y="-992007"/>
              <a:ext cx="8253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4860EF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在约门店数</a:t>
              </a:r>
            </a:p>
          </p:txBody>
        </p:sp>
      </p:grpSp>
      <p:grpSp>
        <p:nvGrpSpPr>
          <p:cNvPr id="270" name="组合 269">
            <a:extLst>
              <a:ext uri="{FF2B5EF4-FFF2-40B4-BE49-F238E27FC236}">
                <a16:creationId xmlns:a16="http://schemas.microsoft.com/office/drawing/2014/main" id="{62706287-6E88-67C8-5D09-BE2C6E20A907}"/>
              </a:ext>
            </a:extLst>
          </p:cNvPr>
          <p:cNvGrpSpPr/>
          <p:nvPr/>
        </p:nvGrpSpPr>
        <p:grpSpPr>
          <a:xfrm>
            <a:off x="4805675" y="864226"/>
            <a:ext cx="2916148" cy="521216"/>
            <a:chOff x="1635088" y="-1252471"/>
            <a:chExt cx="2916148" cy="521216"/>
          </a:xfrm>
        </p:grpSpPr>
        <p:cxnSp>
          <p:nvCxnSpPr>
            <p:cNvPr id="271" name="直接连接符 17">
              <a:extLst>
                <a:ext uri="{FF2B5EF4-FFF2-40B4-BE49-F238E27FC236}">
                  <a16:creationId xmlns:a16="http://schemas.microsoft.com/office/drawing/2014/main" id="{8F5EF826-2006-3D2F-DCC9-81D976F37F62}"/>
                </a:ext>
              </a:extLst>
            </p:cNvPr>
            <p:cNvCxnSpPr>
              <a:cxnSpLocks/>
            </p:cNvCxnSpPr>
            <p:nvPr/>
          </p:nvCxnSpPr>
          <p:spPr>
            <a:xfrm>
              <a:off x="3094765" y="-1213558"/>
              <a:ext cx="0" cy="482303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2" name="组合 271">
              <a:extLst>
                <a:ext uri="{FF2B5EF4-FFF2-40B4-BE49-F238E27FC236}">
                  <a16:creationId xmlns:a16="http://schemas.microsoft.com/office/drawing/2014/main" id="{169E0AC6-0306-1F2A-4411-7A5D2A4F34A9}"/>
                </a:ext>
              </a:extLst>
            </p:cNvPr>
            <p:cNvGrpSpPr/>
            <p:nvPr/>
          </p:nvGrpSpPr>
          <p:grpSpPr>
            <a:xfrm>
              <a:off x="1635088" y="-1252184"/>
              <a:ext cx="1426996" cy="520929"/>
              <a:chOff x="2320268" y="-1252184"/>
              <a:chExt cx="746427" cy="520929"/>
            </a:xfrm>
          </p:grpSpPr>
          <p:sp>
            <p:nvSpPr>
              <p:cNvPr id="280" name="圆角矩形 279">
                <a:extLst>
                  <a:ext uri="{FF2B5EF4-FFF2-40B4-BE49-F238E27FC236}">
                    <a16:creationId xmlns:a16="http://schemas.microsoft.com/office/drawing/2014/main" id="{BE7EAD78-10F5-B29D-518A-C4646E37C23C}"/>
                  </a:ext>
                </a:extLst>
              </p:cNvPr>
              <p:cNvSpPr/>
              <p:nvPr/>
            </p:nvSpPr>
            <p:spPr>
              <a:xfrm>
                <a:off x="2320268" y="-1252184"/>
                <a:ext cx="746427" cy="520929"/>
              </a:xfrm>
              <a:prstGeom prst="roundRect">
                <a:avLst/>
              </a:prstGeom>
              <a:noFill/>
              <a:ln>
                <a:solidFill>
                  <a:srgbClr val="D9DAFC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1" name="矩形: 圆角 161">
                <a:extLst>
                  <a:ext uri="{FF2B5EF4-FFF2-40B4-BE49-F238E27FC236}">
                    <a16:creationId xmlns:a16="http://schemas.microsoft.com/office/drawing/2014/main" id="{14DD9BE2-FAB7-53DE-B79D-1D1923DF6D8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2341094" y="-1246333"/>
                <a:ext cx="708992" cy="15457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68044"/>
                </a:schemeClr>
              </a:solidFill>
              <a:ln>
                <a:gradFill>
                  <a:gsLst>
                    <a:gs pos="23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900" kern="0" dirty="0">
                    <a:solidFill>
                      <a:schemeClr val="bg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总收入（</a:t>
                </a:r>
                <a:r>
                  <a:rPr lang="en-US" altLang="zh-CN" sz="900" kern="0" dirty="0">
                    <a:solidFill>
                      <a:schemeClr val="bg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vsS1)</a:t>
                </a:r>
                <a:endParaRPr lang="zh-CN" altLang="en-US" sz="900" kern="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0A5139B3-A36B-43C4-A2E1-6619724251CB}"/>
                  </a:ext>
                </a:extLst>
              </p:cNvPr>
              <p:cNvSpPr txBox="1"/>
              <p:nvPr/>
            </p:nvSpPr>
            <p:spPr>
              <a:xfrm>
                <a:off x="2355354" y="-975570"/>
                <a:ext cx="417977" cy="24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10000"/>
                  </a:lnSpc>
                  <a:defRPr sz="1400">
                    <a:latin typeface="OPPOSans B" panose="00020600040101010101" pitchFamily="18" charset="-122"/>
                    <a:ea typeface="OPPOSans B" panose="00020600040101010101" pitchFamily="18" charset="-122"/>
                    <a:cs typeface="OPPOSans B" panose="00020600040101010101" pitchFamily="18" charset="-122"/>
                  </a:defRPr>
                </a:lvl1pPr>
              </a:lstStyle>
              <a:p>
                <a:pPr defTabSz="914400">
                  <a:defRPr/>
                </a:pPr>
                <a:r>
                  <a:rPr lang="en-US" altLang="zh-CN" sz="7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0.8e→</a:t>
                </a:r>
                <a:r>
                  <a:rPr lang="en-US" altLang="zh-CN" sz="10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XXe</a:t>
                </a:r>
                <a:endPara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sp>
          <p:nvSpPr>
            <p:cNvPr id="273" name="圆角矩形 272">
              <a:extLst>
                <a:ext uri="{FF2B5EF4-FFF2-40B4-BE49-F238E27FC236}">
                  <a16:creationId xmlns:a16="http://schemas.microsoft.com/office/drawing/2014/main" id="{CD15ECB7-802B-026D-2D93-082E27965CC9}"/>
                </a:ext>
              </a:extLst>
            </p:cNvPr>
            <p:cNvSpPr/>
            <p:nvPr/>
          </p:nvSpPr>
          <p:spPr>
            <a:xfrm>
              <a:off x="3136087" y="-1252471"/>
              <a:ext cx="1415149" cy="520929"/>
            </a:xfrm>
            <a:prstGeom prst="roundRect">
              <a:avLst/>
            </a:prstGeom>
            <a:noFill/>
            <a:ln>
              <a:solidFill>
                <a:srgbClr val="D9DAFC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4" name="矩形: 圆角 161">
              <a:extLst>
                <a:ext uri="{FF2B5EF4-FFF2-40B4-BE49-F238E27FC236}">
                  <a16:creationId xmlns:a16="http://schemas.microsoft.com/office/drawing/2014/main" id="{61D3C3A3-9D16-B096-6D9B-B61AE48DFC4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75571" y="-1246619"/>
              <a:ext cx="1344176" cy="16691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44"/>
              </a:schemeClr>
            </a:solidFill>
            <a:ln>
              <a:gradFill>
                <a:gsLst>
                  <a:gs pos="23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kern="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广告收入</a:t>
              </a:r>
            </a:p>
          </p:txBody>
        </p:sp>
        <p:sp>
          <p:nvSpPr>
            <p:cNvPr id="275" name="文本框 274">
              <a:extLst>
                <a:ext uri="{FF2B5EF4-FFF2-40B4-BE49-F238E27FC236}">
                  <a16:creationId xmlns:a16="http://schemas.microsoft.com/office/drawing/2014/main" id="{5446600F-E8E0-120C-B662-9EE9034F1B5D}"/>
                </a:ext>
              </a:extLst>
            </p:cNvPr>
            <p:cNvSpPr txBox="1"/>
            <p:nvPr/>
          </p:nvSpPr>
          <p:spPr>
            <a:xfrm>
              <a:off x="2581808" y="-985223"/>
              <a:ext cx="479233" cy="24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1000" dirty="0">
                  <a:latin typeface="SimHei" panose="02010609060101010101" pitchFamily="49" charset="-122"/>
                  <a:ea typeface="SimHei" panose="02010609060101010101" pitchFamily="49" charset="-122"/>
                </a:rPr>
                <a:t>XX%</a:t>
              </a:r>
              <a:endPara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276" name="文本框 275">
              <a:extLst>
                <a:ext uri="{FF2B5EF4-FFF2-40B4-BE49-F238E27FC236}">
                  <a16:creationId xmlns:a16="http://schemas.microsoft.com/office/drawing/2014/main" id="{2F42FB24-3457-AB6A-D229-102114155AF5}"/>
                </a:ext>
              </a:extLst>
            </p:cNvPr>
            <p:cNvSpPr txBox="1"/>
            <p:nvPr/>
          </p:nvSpPr>
          <p:spPr>
            <a:xfrm>
              <a:off x="1744746" y="-1110357"/>
              <a:ext cx="645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4860EF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总收入</a:t>
              </a:r>
            </a:p>
          </p:txBody>
        </p:sp>
        <p:sp>
          <p:nvSpPr>
            <p:cNvPr id="277" name="文本框 276">
              <a:extLst>
                <a:ext uri="{FF2B5EF4-FFF2-40B4-BE49-F238E27FC236}">
                  <a16:creationId xmlns:a16="http://schemas.microsoft.com/office/drawing/2014/main" id="{2E9B247B-0A68-8F05-8D73-E3D088C762BF}"/>
                </a:ext>
              </a:extLst>
            </p:cNvPr>
            <p:cNvSpPr txBox="1"/>
            <p:nvPr/>
          </p:nvSpPr>
          <p:spPr>
            <a:xfrm>
              <a:off x="2575247" y="-1147622"/>
              <a:ext cx="4975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4860EF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提升率</a:t>
              </a:r>
            </a:p>
          </p:txBody>
        </p:sp>
        <p:sp>
          <p:nvSpPr>
            <p:cNvPr id="278" name="文本框 277">
              <a:extLst>
                <a:ext uri="{FF2B5EF4-FFF2-40B4-BE49-F238E27FC236}">
                  <a16:creationId xmlns:a16="http://schemas.microsoft.com/office/drawing/2014/main" id="{31A295AC-6D6F-45C4-C283-4EDE0BF62DBA}"/>
                </a:ext>
              </a:extLst>
            </p:cNvPr>
            <p:cNvSpPr txBox="1"/>
            <p:nvPr/>
          </p:nvSpPr>
          <p:spPr>
            <a:xfrm>
              <a:off x="3676543" y="-1005342"/>
              <a:ext cx="763157" cy="24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700" dirty="0">
                  <a:latin typeface="SimHei" panose="02010609060101010101" pitchFamily="49" charset="-122"/>
                  <a:ea typeface="SimHei" panose="02010609060101010101" pitchFamily="49" charset="-122"/>
                </a:rPr>
                <a:t>0.6e→</a:t>
              </a:r>
              <a:r>
                <a:rPr lang="en-US" altLang="zh-CN" sz="1000" dirty="0">
                  <a:latin typeface="SimHei" panose="02010609060101010101" pitchFamily="49" charset="-122"/>
                  <a:ea typeface="SimHei" panose="02010609060101010101" pitchFamily="49" charset="-122"/>
                </a:rPr>
                <a:t>XXe</a:t>
              </a:r>
              <a:endPara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279" name="文本框 278">
              <a:extLst>
                <a:ext uri="{FF2B5EF4-FFF2-40B4-BE49-F238E27FC236}">
                  <a16:creationId xmlns:a16="http://schemas.microsoft.com/office/drawing/2014/main" id="{804ED4D9-A7F5-A4B8-9A4E-89E9041DB53C}"/>
                </a:ext>
              </a:extLst>
            </p:cNvPr>
            <p:cNvSpPr txBox="1"/>
            <p:nvPr/>
          </p:nvSpPr>
          <p:spPr>
            <a:xfrm>
              <a:off x="3158513" y="-1002936"/>
              <a:ext cx="8253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4860EF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广告消耗</a:t>
              </a:r>
            </a:p>
          </p:txBody>
        </p:sp>
      </p:grpSp>
      <p:grpSp>
        <p:nvGrpSpPr>
          <p:cNvPr id="283" name="组合 282">
            <a:extLst>
              <a:ext uri="{FF2B5EF4-FFF2-40B4-BE49-F238E27FC236}">
                <a16:creationId xmlns:a16="http://schemas.microsoft.com/office/drawing/2014/main" id="{0D247B95-38B9-6A22-EA22-B5BB29B8ED34}"/>
              </a:ext>
            </a:extLst>
          </p:cNvPr>
          <p:cNvGrpSpPr/>
          <p:nvPr/>
        </p:nvGrpSpPr>
        <p:grpSpPr>
          <a:xfrm>
            <a:off x="8112746" y="858678"/>
            <a:ext cx="2916148" cy="521216"/>
            <a:chOff x="1635088" y="-1252471"/>
            <a:chExt cx="2916148" cy="521216"/>
          </a:xfrm>
        </p:grpSpPr>
        <p:cxnSp>
          <p:nvCxnSpPr>
            <p:cNvPr id="284" name="直接连接符 17">
              <a:extLst>
                <a:ext uri="{FF2B5EF4-FFF2-40B4-BE49-F238E27FC236}">
                  <a16:creationId xmlns:a16="http://schemas.microsoft.com/office/drawing/2014/main" id="{A59BD3CD-AAD4-02E5-5599-09CBB9684D7C}"/>
                </a:ext>
              </a:extLst>
            </p:cNvPr>
            <p:cNvCxnSpPr>
              <a:cxnSpLocks/>
            </p:cNvCxnSpPr>
            <p:nvPr/>
          </p:nvCxnSpPr>
          <p:spPr>
            <a:xfrm>
              <a:off x="3094765" y="-1213558"/>
              <a:ext cx="0" cy="482303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5" name="组合 284">
              <a:extLst>
                <a:ext uri="{FF2B5EF4-FFF2-40B4-BE49-F238E27FC236}">
                  <a16:creationId xmlns:a16="http://schemas.microsoft.com/office/drawing/2014/main" id="{F4A33201-0471-A6A6-0271-B2CC9F10F1B4}"/>
                </a:ext>
              </a:extLst>
            </p:cNvPr>
            <p:cNvGrpSpPr/>
            <p:nvPr/>
          </p:nvGrpSpPr>
          <p:grpSpPr>
            <a:xfrm>
              <a:off x="1635088" y="-1252184"/>
              <a:ext cx="1426996" cy="520929"/>
              <a:chOff x="2320268" y="-1252184"/>
              <a:chExt cx="746427" cy="520929"/>
            </a:xfrm>
          </p:grpSpPr>
          <p:sp>
            <p:nvSpPr>
              <p:cNvPr id="293" name="圆角矩形 292">
                <a:extLst>
                  <a:ext uri="{FF2B5EF4-FFF2-40B4-BE49-F238E27FC236}">
                    <a16:creationId xmlns:a16="http://schemas.microsoft.com/office/drawing/2014/main" id="{9D60B00D-2AC2-A63E-9EAA-6DED1883417B}"/>
                  </a:ext>
                </a:extLst>
              </p:cNvPr>
              <p:cNvSpPr/>
              <p:nvPr/>
            </p:nvSpPr>
            <p:spPr>
              <a:xfrm>
                <a:off x="2320268" y="-1252184"/>
                <a:ext cx="746427" cy="520929"/>
              </a:xfrm>
              <a:prstGeom prst="roundRect">
                <a:avLst/>
              </a:prstGeom>
              <a:noFill/>
              <a:ln>
                <a:solidFill>
                  <a:srgbClr val="D9DAFC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4" name="矩形: 圆角 161">
                <a:extLst>
                  <a:ext uri="{FF2B5EF4-FFF2-40B4-BE49-F238E27FC236}">
                    <a16:creationId xmlns:a16="http://schemas.microsoft.com/office/drawing/2014/main" id="{F9D238B2-A946-400C-2E92-FF8DD14C578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2341094" y="-1246333"/>
                <a:ext cx="708992" cy="15457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68044"/>
                </a:schemeClr>
              </a:solidFill>
              <a:ln>
                <a:gradFill>
                  <a:gsLst>
                    <a:gs pos="23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900" kern="0" dirty="0">
                    <a:solidFill>
                      <a:schemeClr val="bg1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潜力类目发展</a:t>
                </a:r>
              </a:p>
            </p:txBody>
          </p:sp>
        </p:grpSp>
        <p:sp>
          <p:nvSpPr>
            <p:cNvPr id="286" name="圆角矩形 285">
              <a:extLst>
                <a:ext uri="{FF2B5EF4-FFF2-40B4-BE49-F238E27FC236}">
                  <a16:creationId xmlns:a16="http://schemas.microsoft.com/office/drawing/2014/main" id="{59F799A5-CA82-1746-FF84-256D6C80728B}"/>
                </a:ext>
              </a:extLst>
            </p:cNvPr>
            <p:cNvSpPr/>
            <p:nvPr/>
          </p:nvSpPr>
          <p:spPr>
            <a:xfrm>
              <a:off x="3136087" y="-1252471"/>
              <a:ext cx="1415149" cy="520929"/>
            </a:xfrm>
            <a:prstGeom prst="roundRect">
              <a:avLst/>
            </a:prstGeom>
            <a:noFill/>
            <a:ln>
              <a:solidFill>
                <a:srgbClr val="D9DAFC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7" name="矩形: 圆角 161">
              <a:extLst>
                <a:ext uri="{FF2B5EF4-FFF2-40B4-BE49-F238E27FC236}">
                  <a16:creationId xmlns:a16="http://schemas.microsoft.com/office/drawing/2014/main" id="{E1685A41-982E-C117-B081-F7FB0AF25F8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75571" y="-1246619"/>
              <a:ext cx="1344176" cy="16691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44"/>
              </a:schemeClr>
            </a:solidFill>
            <a:ln>
              <a:gradFill>
                <a:gsLst>
                  <a:gs pos="23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kern="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头部客户攻坚</a:t>
              </a:r>
            </a:p>
          </p:txBody>
        </p:sp>
        <p:sp>
          <p:nvSpPr>
            <p:cNvPr id="288" name="文本框 287">
              <a:extLst>
                <a:ext uri="{FF2B5EF4-FFF2-40B4-BE49-F238E27FC236}">
                  <a16:creationId xmlns:a16="http://schemas.microsoft.com/office/drawing/2014/main" id="{B2EA232E-794F-B1E8-431E-A80EEDC3A4BA}"/>
                </a:ext>
              </a:extLst>
            </p:cNvPr>
            <p:cNvSpPr txBox="1"/>
            <p:nvPr/>
          </p:nvSpPr>
          <p:spPr>
            <a:xfrm>
              <a:off x="2581808" y="-985223"/>
              <a:ext cx="479233" cy="24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1000" dirty="0">
                  <a:latin typeface="SimHei" panose="02010609060101010101" pitchFamily="49" charset="-122"/>
                  <a:ea typeface="SimHei" panose="02010609060101010101" pitchFamily="49" charset="-122"/>
                </a:rPr>
                <a:t>XX</a:t>
              </a:r>
              <a:r>
                <a:rPr lang="zh-CN" altLang="en-US" sz="1000" dirty="0">
                  <a:latin typeface="SimHei" panose="02010609060101010101" pitchFamily="49" charset="-122"/>
                  <a:ea typeface="SimHei" panose="02010609060101010101" pitchFamily="49" charset="-122"/>
                </a:rPr>
                <a:t>个</a:t>
              </a:r>
              <a:endPara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289" name="文本框 288">
              <a:extLst>
                <a:ext uri="{FF2B5EF4-FFF2-40B4-BE49-F238E27FC236}">
                  <a16:creationId xmlns:a16="http://schemas.microsoft.com/office/drawing/2014/main" id="{AC0FEFE6-70F9-7A2D-708D-19A6BDC4C53C}"/>
                </a:ext>
              </a:extLst>
            </p:cNvPr>
            <p:cNvSpPr txBox="1"/>
            <p:nvPr/>
          </p:nvSpPr>
          <p:spPr>
            <a:xfrm>
              <a:off x="1744746" y="-968231"/>
              <a:ext cx="9579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4860EF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培养新潜力类目</a:t>
              </a:r>
            </a:p>
          </p:txBody>
        </p:sp>
        <p:sp>
          <p:nvSpPr>
            <p:cNvPr id="291" name="文本框 290">
              <a:extLst>
                <a:ext uri="{FF2B5EF4-FFF2-40B4-BE49-F238E27FC236}">
                  <a16:creationId xmlns:a16="http://schemas.microsoft.com/office/drawing/2014/main" id="{CB362B30-AF0F-AE14-8A5C-43B5E6D930A1}"/>
                </a:ext>
              </a:extLst>
            </p:cNvPr>
            <p:cNvSpPr txBox="1"/>
            <p:nvPr/>
          </p:nvSpPr>
          <p:spPr>
            <a:xfrm>
              <a:off x="3676543" y="-1005342"/>
              <a:ext cx="763157" cy="24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10000"/>
                </a:lnSpc>
                <a:defRPr sz="1400"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pPr defTabSz="914400">
                <a:defRPr/>
              </a:pPr>
              <a:r>
                <a:rPr lang="en-US" altLang="zh-CN" sz="1000" dirty="0">
                  <a:latin typeface="SimHei" panose="02010609060101010101" pitchFamily="49" charset="-122"/>
                  <a:ea typeface="SimHei" panose="02010609060101010101" pitchFamily="49" charset="-122"/>
                </a:rPr>
                <a:t>XX</a:t>
              </a:r>
              <a:r>
                <a:rPr lang="zh-CN" altLang="en-US" sz="1000" dirty="0">
                  <a:latin typeface="SimHei" panose="02010609060101010101" pitchFamily="49" charset="-122"/>
                  <a:ea typeface="SimHei" panose="02010609060101010101" pitchFamily="49" charset="-122"/>
                </a:rPr>
                <a:t>个</a:t>
              </a:r>
              <a:endPara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292" name="文本框 291">
              <a:extLst>
                <a:ext uri="{FF2B5EF4-FFF2-40B4-BE49-F238E27FC236}">
                  <a16:creationId xmlns:a16="http://schemas.microsoft.com/office/drawing/2014/main" id="{34ACC74E-F23A-D479-78D6-B24BDCAD299C}"/>
                </a:ext>
              </a:extLst>
            </p:cNvPr>
            <p:cNvSpPr txBox="1"/>
            <p:nvPr/>
          </p:nvSpPr>
          <p:spPr>
            <a:xfrm>
              <a:off x="3158513" y="-1002936"/>
              <a:ext cx="8253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4860EF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抢夺头客户</a:t>
              </a:r>
            </a:p>
          </p:txBody>
        </p:sp>
      </p:grpSp>
      <p:sp>
        <p:nvSpPr>
          <p:cNvPr id="296" name="圆角矩形 295">
            <a:extLst>
              <a:ext uri="{FF2B5EF4-FFF2-40B4-BE49-F238E27FC236}">
                <a16:creationId xmlns:a16="http://schemas.microsoft.com/office/drawing/2014/main" id="{A9326765-4B24-6C2A-7D34-CBD8D7263F28}"/>
              </a:ext>
            </a:extLst>
          </p:cNvPr>
          <p:cNvSpPr/>
          <p:nvPr/>
        </p:nvSpPr>
        <p:spPr>
          <a:xfrm>
            <a:off x="8066099" y="3569108"/>
            <a:ext cx="3074364" cy="1395961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7" name="矩形: 圆角 161">
            <a:extLst>
              <a:ext uri="{FF2B5EF4-FFF2-40B4-BE49-F238E27FC236}">
                <a16:creationId xmlns:a16="http://schemas.microsoft.com/office/drawing/2014/main" id="{AECE3E4E-F1C2-E542-AD7E-C40FEC5D1032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052217" y="3535161"/>
            <a:ext cx="3076884" cy="220176"/>
          </a:xfrm>
          <a:prstGeom prst="roundRect">
            <a:avLst>
              <a:gd name="adj" fmla="val 50000"/>
            </a:avLst>
          </a:prstGeom>
          <a:solidFill>
            <a:schemeClr val="accent1">
              <a:alpha val="84000"/>
            </a:schemeClr>
          </a:solidFill>
          <a:ln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kern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动线流程优化</a:t>
            </a:r>
          </a:p>
        </p:txBody>
      </p:sp>
      <p:pic>
        <p:nvPicPr>
          <p:cNvPr id="299" name="图片 298">
            <a:extLst>
              <a:ext uri="{FF2B5EF4-FFF2-40B4-BE49-F238E27FC236}">
                <a16:creationId xmlns:a16="http://schemas.microsoft.com/office/drawing/2014/main" id="{F19A7965-FEA3-5AED-BB85-1D641DE45C0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00" y="3707265"/>
            <a:ext cx="3153128" cy="1287742"/>
          </a:xfrm>
          <a:prstGeom prst="rect">
            <a:avLst/>
          </a:prstGeom>
        </p:spPr>
      </p:pic>
      <p:sp>
        <p:nvSpPr>
          <p:cNvPr id="302" name="圆角矩形 109">
            <a:extLst>
              <a:ext uri="{FF2B5EF4-FFF2-40B4-BE49-F238E27FC236}">
                <a16:creationId xmlns:a16="http://schemas.microsoft.com/office/drawing/2014/main" id="{78B83A0B-AACE-0C0A-1BDD-F68DEFA20A56}"/>
              </a:ext>
            </a:extLst>
          </p:cNvPr>
          <p:cNvSpPr/>
          <p:nvPr/>
        </p:nvSpPr>
        <p:spPr>
          <a:xfrm>
            <a:off x="4712517" y="5388526"/>
            <a:ext cx="3223659" cy="393334"/>
          </a:xfrm>
          <a:prstGeom prst="roundRect">
            <a:avLst/>
          </a:prstGeom>
          <a:solidFill>
            <a:srgbClr val="5793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运营侧</a:t>
            </a: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303" name="圆角矩形 302">
            <a:extLst>
              <a:ext uri="{FF2B5EF4-FFF2-40B4-BE49-F238E27FC236}">
                <a16:creationId xmlns:a16="http://schemas.microsoft.com/office/drawing/2014/main" id="{8899A9CA-7713-E1CB-14FD-D5449EC98B3B}"/>
              </a:ext>
            </a:extLst>
          </p:cNvPr>
          <p:cNvSpPr/>
          <p:nvPr/>
        </p:nvSpPr>
        <p:spPr>
          <a:xfrm>
            <a:off x="4743396" y="5858148"/>
            <a:ext cx="3201880" cy="872600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4" name="文本框 303">
            <a:extLst>
              <a:ext uri="{FF2B5EF4-FFF2-40B4-BE49-F238E27FC236}">
                <a16:creationId xmlns:a16="http://schemas.microsoft.com/office/drawing/2014/main" id="{51058F32-015B-DEDA-9B98-C942654F35DB}"/>
              </a:ext>
            </a:extLst>
          </p:cNvPr>
          <p:cNvSpPr txBox="1"/>
          <p:nvPr/>
        </p:nvSpPr>
        <p:spPr>
          <a:xfrm>
            <a:off x="4872287" y="6031644"/>
            <a:ext cx="1984900" cy="55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</a:p>
        </p:txBody>
      </p:sp>
      <p:sp>
        <p:nvSpPr>
          <p:cNvPr id="305" name="圆角矩形 109">
            <a:extLst>
              <a:ext uri="{FF2B5EF4-FFF2-40B4-BE49-F238E27FC236}">
                <a16:creationId xmlns:a16="http://schemas.microsoft.com/office/drawing/2014/main" id="{CE2998B8-753B-D803-3C10-045FB1DD688E}"/>
              </a:ext>
            </a:extLst>
          </p:cNvPr>
          <p:cNvSpPr/>
          <p:nvPr/>
        </p:nvSpPr>
        <p:spPr>
          <a:xfrm>
            <a:off x="8019943" y="5388526"/>
            <a:ext cx="3223659" cy="393334"/>
          </a:xfrm>
          <a:prstGeom prst="roundRect">
            <a:avLst/>
          </a:prstGeom>
          <a:solidFill>
            <a:srgbClr val="5793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渠道侧</a:t>
            </a: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306" name="圆角矩形 305">
            <a:extLst>
              <a:ext uri="{FF2B5EF4-FFF2-40B4-BE49-F238E27FC236}">
                <a16:creationId xmlns:a16="http://schemas.microsoft.com/office/drawing/2014/main" id="{5A2570E9-8A88-6B6E-661A-77E96015318A}"/>
              </a:ext>
            </a:extLst>
          </p:cNvPr>
          <p:cNvSpPr/>
          <p:nvPr/>
        </p:nvSpPr>
        <p:spPr>
          <a:xfrm>
            <a:off x="8050822" y="5858148"/>
            <a:ext cx="3201880" cy="872600"/>
          </a:xfrm>
          <a:prstGeom prst="roundRect">
            <a:avLst/>
          </a:prstGeom>
          <a:noFill/>
          <a:ln>
            <a:solidFill>
              <a:srgbClr val="D9DAF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1AE417D1-C2E7-E18A-856A-C923D9B3C9BA}"/>
              </a:ext>
            </a:extLst>
          </p:cNvPr>
          <p:cNvSpPr txBox="1"/>
          <p:nvPr/>
        </p:nvSpPr>
        <p:spPr>
          <a:xfrm>
            <a:off x="8179713" y="6031644"/>
            <a:ext cx="1984900" cy="55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XXXX</a:t>
            </a:r>
          </a:p>
          <a:p>
            <a:pPr defTabSz="914400">
              <a:defRPr/>
            </a:pPr>
            <a:r>
              <a:rPr lang="en-US" altLang="zh-CN" sz="700" dirty="0"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49640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4">
            <a:extLst>
              <a:ext uri="{FF2B5EF4-FFF2-40B4-BE49-F238E27FC236}">
                <a16:creationId xmlns:a16="http://schemas.microsoft.com/office/drawing/2014/main" id="{AB0D3853-9127-FF41-62A4-F2852B12812B}"/>
              </a:ext>
            </a:extLst>
          </p:cNvPr>
          <p:cNvSpPr/>
          <p:nvPr/>
        </p:nvSpPr>
        <p:spPr>
          <a:xfrm>
            <a:off x="533682" y="2672258"/>
            <a:ext cx="2227125" cy="2553947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" name="圆角矩形 24">
            <a:extLst>
              <a:ext uri="{FF2B5EF4-FFF2-40B4-BE49-F238E27FC236}">
                <a16:creationId xmlns:a16="http://schemas.microsoft.com/office/drawing/2014/main" id="{6144ECDC-F764-A937-1294-EC751C9E561E}"/>
              </a:ext>
            </a:extLst>
          </p:cNvPr>
          <p:cNvSpPr/>
          <p:nvPr/>
        </p:nvSpPr>
        <p:spPr>
          <a:xfrm>
            <a:off x="522404" y="1490383"/>
            <a:ext cx="11146790" cy="1040462"/>
          </a:xfrm>
          <a:prstGeom prst="roundRect">
            <a:avLst>
              <a:gd name="adj" fmla="val 150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等腰三角形 5"/>
          <p:cNvSpPr/>
          <p:nvPr>
            <p:custDataLst>
              <p:tags r:id="rId1"/>
            </p:custDataLst>
          </p:nvPr>
        </p:nvSpPr>
        <p:spPr>
          <a:xfrm>
            <a:off x="522404" y="676326"/>
            <a:ext cx="11146790" cy="658543"/>
          </a:xfrm>
          <a:prstGeom prst="triangle">
            <a:avLst>
              <a:gd name="adj" fmla="val 499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28" name="TextBox 32"/>
          <p:cNvSpPr txBox="1"/>
          <p:nvPr>
            <p:custDataLst>
              <p:tags r:id="rId2"/>
            </p:custDataLst>
          </p:nvPr>
        </p:nvSpPr>
        <p:spPr>
          <a:xfrm>
            <a:off x="4318180" y="852263"/>
            <a:ext cx="3241040" cy="34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品牌年度内容营销规划</a:t>
            </a:r>
          </a:p>
        </p:txBody>
      </p:sp>
      <p:sp>
        <p:nvSpPr>
          <p:cNvPr id="11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>
            <p:custDataLst>
              <p:tags r:id="rId3"/>
            </p:custDataLst>
          </p:nvPr>
        </p:nvSpPr>
        <p:spPr>
          <a:xfrm>
            <a:off x="793632" y="1579341"/>
            <a:ext cx="912916" cy="28725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2500">
                <a:solidFill>
                  <a:srgbClr val="535353"/>
                </a:solidFill>
                <a:latin typeface="Barlow SemiBold" panose="00000700000000000000"/>
                <a:ea typeface="Barlow SemiBold" panose="00000700000000000000"/>
                <a:cs typeface="Barlow SemiBold" panose="00000700000000000000"/>
                <a:sym typeface="Barlow SemiBold" panose="00000700000000000000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Barlow SemiBold" panose="00000700000000000000"/>
              </a:rPr>
              <a:t>时间点</a:t>
            </a:r>
          </a:p>
        </p:txBody>
      </p:sp>
      <p:sp>
        <p:nvSpPr>
          <p:cNvPr id="121" name="矩形: 圆角 120"/>
          <p:cNvSpPr/>
          <p:nvPr>
            <p:custDataLst>
              <p:tags r:id="rId4"/>
            </p:custDataLst>
          </p:nvPr>
        </p:nvSpPr>
        <p:spPr>
          <a:xfrm>
            <a:off x="682441" y="1970885"/>
            <a:ext cx="1135297" cy="3487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节庆活动</a:t>
            </a:r>
          </a:p>
        </p:txBody>
      </p:sp>
      <p:sp>
        <p:nvSpPr>
          <p:cNvPr id="117" name="圆角矩形 116"/>
          <p:cNvSpPr/>
          <p:nvPr>
            <p:custDataLst>
              <p:tags r:id="rId5"/>
            </p:custDataLst>
          </p:nvPr>
        </p:nvSpPr>
        <p:spPr>
          <a:xfrm>
            <a:off x="2054996" y="1904911"/>
            <a:ext cx="2263184" cy="480695"/>
          </a:xfrm>
          <a:prstGeom prst="roundRect">
            <a:avLst/>
          </a:prstGeom>
          <a:solidFill>
            <a:schemeClr val="accent1">
              <a:alpha val="203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春节、情人节、女神节</a:t>
            </a:r>
          </a:p>
        </p:txBody>
      </p:sp>
      <p:sp>
        <p:nvSpPr>
          <p:cNvPr id="118" name="圆角矩形 117"/>
          <p:cNvSpPr/>
          <p:nvPr>
            <p:custDataLst>
              <p:tags r:id="rId6"/>
            </p:custDataLst>
          </p:nvPr>
        </p:nvSpPr>
        <p:spPr>
          <a:xfrm>
            <a:off x="4599514" y="1904911"/>
            <a:ext cx="2263184" cy="480695"/>
          </a:xfrm>
          <a:prstGeom prst="roundRect">
            <a:avLst/>
          </a:prstGeom>
          <a:solidFill>
            <a:schemeClr val="accent1">
              <a:alpha val="203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母亲节、父亲节、 儿童节</a:t>
            </a:r>
          </a:p>
        </p:txBody>
      </p:sp>
      <p:sp>
        <p:nvSpPr>
          <p:cNvPr id="119" name="圆角矩形 118"/>
          <p:cNvSpPr/>
          <p:nvPr>
            <p:custDataLst>
              <p:tags r:id="rId7"/>
            </p:custDataLst>
          </p:nvPr>
        </p:nvSpPr>
        <p:spPr>
          <a:xfrm>
            <a:off x="7134917" y="1904911"/>
            <a:ext cx="2263184" cy="480695"/>
          </a:xfrm>
          <a:prstGeom prst="roundRect">
            <a:avLst/>
          </a:prstGeom>
          <a:solidFill>
            <a:schemeClr val="accent1">
              <a:alpha val="203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中秋节、国庆节</a:t>
            </a:r>
          </a:p>
        </p:txBody>
      </p:sp>
      <p:sp>
        <p:nvSpPr>
          <p:cNvPr id="120" name="圆角矩形 119"/>
          <p:cNvSpPr/>
          <p:nvPr>
            <p:custDataLst>
              <p:tags r:id="rId8"/>
            </p:custDataLst>
          </p:nvPr>
        </p:nvSpPr>
        <p:spPr>
          <a:xfrm>
            <a:off x="9585322" y="1904911"/>
            <a:ext cx="1892032" cy="480695"/>
          </a:xfrm>
          <a:prstGeom prst="roundRect">
            <a:avLst/>
          </a:prstGeom>
          <a:solidFill>
            <a:schemeClr val="accent1">
              <a:alpha val="203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双</a:t>
            </a:r>
            <a:r>
              <a:rPr lang="en-US" altLang="zh-CN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11</a:t>
            </a: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、双</a:t>
            </a:r>
            <a:r>
              <a:rPr lang="en-US" altLang="zh-CN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PingFang SC Regular" panose="020B0400000000000000" charset="-122"/>
              </a:rPr>
              <a:t>12</a:t>
            </a:r>
          </a:p>
        </p:txBody>
      </p:sp>
      <p:sp>
        <p:nvSpPr>
          <p:cNvPr id="148" name="矩形: 圆角 147"/>
          <p:cNvSpPr/>
          <p:nvPr>
            <p:custDataLst>
              <p:tags r:id="rId9"/>
            </p:custDataLst>
          </p:nvPr>
        </p:nvSpPr>
        <p:spPr>
          <a:xfrm>
            <a:off x="914129" y="2763149"/>
            <a:ext cx="1466229" cy="4006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策略方向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636469-FD98-4636-619E-BB5868916358}"/>
              </a:ext>
            </a:extLst>
          </p:cNvPr>
          <p:cNvSpPr txBox="1"/>
          <p:nvPr/>
        </p:nvSpPr>
        <p:spPr>
          <a:xfrm>
            <a:off x="488874" y="16736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内容营销战略屋</a:t>
            </a:r>
          </a:p>
        </p:txBody>
      </p:sp>
      <p:sp>
        <p:nvSpPr>
          <p:cNvPr id="5" name="矩形: 圆角 8">
            <a:extLst>
              <a:ext uri="{FF2B5EF4-FFF2-40B4-BE49-F238E27FC236}">
                <a16:creationId xmlns:a16="http://schemas.microsoft.com/office/drawing/2014/main" id="{2A896B38-4608-FD86-9300-D737E0A4BEEB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76D6B2FC-9747-8BAB-3DE3-10C64BF8937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645024" y="1579341"/>
            <a:ext cx="912916" cy="28725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2500">
                <a:solidFill>
                  <a:srgbClr val="535353"/>
                </a:solidFill>
                <a:latin typeface="Barlow SemiBold" panose="00000700000000000000"/>
                <a:ea typeface="Barlow SemiBold" panose="00000700000000000000"/>
                <a:cs typeface="Barlow SemiBold" panose="00000700000000000000"/>
                <a:sym typeface="Barlow SemiBold" panose="00000700000000000000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Barlow SemiBold" panose="00000700000000000000"/>
              </a:rPr>
              <a:t>第一季度</a:t>
            </a:r>
          </a:p>
        </p:txBody>
      </p:sp>
      <p:sp>
        <p:nvSpPr>
          <p:cNvPr id="15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2CECE7F5-DA07-1C30-A6F5-7EF09125CE6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175160" y="1579341"/>
            <a:ext cx="912916" cy="28725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2500">
                <a:solidFill>
                  <a:srgbClr val="535353"/>
                </a:solidFill>
                <a:latin typeface="Barlow SemiBold" panose="00000700000000000000"/>
                <a:ea typeface="Barlow SemiBold" panose="00000700000000000000"/>
                <a:cs typeface="Barlow SemiBold" panose="00000700000000000000"/>
                <a:sym typeface="Barlow SemiBold" panose="00000700000000000000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Barlow SemiBold" panose="00000700000000000000"/>
              </a:rPr>
              <a:t>第二季度</a:t>
            </a:r>
          </a:p>
        </p:txBody>
      </p:sp>
      <p:sp>
        <p:nvSpPr>
          <p:cNvPr id="17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F6240F86-740B-AC87-CD74-CB2CC980FE9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25397" y="1579341"/>
            <a:ext cx="912916" cy="28725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2500">
                <a:solidFill>
                  <a:srgbClr val="535353"/>
                </a:solidFill>
                <a:latin typeface="Barlow SemiBold" panose="00000700000000000000"/>
                <a:ea typeface="Barlow SemiBold" panose="00000700000000000000"/>
                <a:cs typeface="Barlow SemiBold" panose="00000700000000000000"/>
                <a:sym typeface="Barlow SemiBold" panose="00000700000000000000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Barlow SemiBold" panose="00000700000000000000"/>
              </a:rPr>
              <a:t>第三季度</a:t>
            </a:r>
          </a:p>
        </p:txBody>
      </p:sp>
      <p:sp>
        <p:nvSpPr>
          <p:cNvPr id="18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1E4E7CE8-4261-3980-DA0E-7081828D351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084512" y="1579341"/>
            <a:ext cx="912916" cy="28725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2500">
                <a:solidFill>
                  <a:srgbClr val="535353"/>
                </a:solidFill>
                <a:latin typeface="Barlow SemiBold" panose="00000700000000000000"/>
                <a:ea typeface="Barlow SemiBold" panose="00000700000000000000"/>
                <a:cs typeface="Barlow SemiBold" panose="00000700000000000000"/>
                <a:sym typeface="Barlow SemiBold" panose="00000700000000000000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Barlow SemiBold" panose="00000700000000000000"/>
              </a:rPr>
              <a:t>第四季度</a:t>
            </a:r>
          </a:p>
        </p:txBody>
      </p:sp>
      <p:sp>
        <p:nvSpPr>
          <p:cNvPr id="38" name="圆角矩形 24">
            <a:extLst>
              <a:ext uri="{FF2B5EF4-FFF2-40B4-BE49-F238E27FC236}">
                <a16:creationId xmlns:a16="http://schemas.microsoft.com/office/drawing/2014/main" id="{F294C84A-A445-3619-12A6-08073111C9C9}"/>
              </a:ext>
            </a:extLst>
          </p:cNvPr>
          <p:cNvSpPr/>
          <p:nvPr/>
        </p:nvSpPr>
        <p:spPr>
          <a:xfrm>
            <a:off x="528017" y="5395781"/>
            <a:ext cx="4608556" cy="1182572"/>
          </a:xfrm>
          <a:prstGeom prst="roundRect">
            <a:avLst>
              <a:gd name="adj" fmla="val 12167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2" name="圆角矩形 24">
            <a:extLst>
              <a:ext uri="{FF2B5EF4-FFF2-40B4-BE49-F238E27FC236}">
                <a16:creationId xmlns:a16="http://schemas.microsoft.com/office/drawing/2014/main" id="{82A94136-1ED8-8F51-14BF-9DDBC9CF649D}"/>
              </a:ext>
            </a:extLst>
          </p:cNvPr>
          <p:cNvSpPr/>
          <p:nvPr/>
        </p:nvSpPr>
        <p:spPr>
          <a:xfrm>
            <a:off x="10156283" y="2687585"/>
            <a:ext cx="1513134" cy="3890768"/>
          </a:xfrm>
          <a:prstGeom prst="roundRect">
            <a:avLst>
              <a:gd name="adj" fmla="val 7093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3" name="圆角矩形 24">
            <a:extLst>
              <a:ext uri="{FF2B5EF4-FFF2-40B4-BE49-F238E27FC236}">
                <a16:creationId xmlns:a16="http://schemas.microsoft.com/office/drawing/2014/main" id="{528FAFBA-A55C-CAFB-7606-2C9A5939289A}"/>
              </a:ext>
            </a:extLst>
          </p:cNvPr>
          <p:cNvSpPr/>
          <p:nvPr/>
        </p:nvSpPr>
        <p:spPr>
          <a:xfrm>
            <a:off x="7719716" y="2672258"/>
            <a:ext cx="2227125" cy="2553947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" name="圆角矩形 24">
            <a:extLst>
              <a:ext uri="{FF2B5EF4-FFF2-40B4-BE49-F238E27FC236}">
                <a16:creationId xmlns:a16="http://schemas.microsoft.com/office/drawing/2014/main" id="{760D8E45-AB25-32DF-724B-817098358DCC}"/>
              </a:ext>
            </a:extLst>
          </p:cNvPr>
          <p:cNvSpPr/>
          <p:nvPr/>
        </p:nvSpPr>
        <p:spPr>
          <a:xfrm>
            <a:off x="5340929" y="2672258"/>
            <a:ext cx="2227125" cy="2553947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" name="圆角矩形 24">
            <a:extLst>
              <a:ext uri="{FF2B5EF4-FFF2-40B4-BE49-F238E27FC236}">
                <a16:creationId xmlns:a16="http://schemas.microsoft.com/office/drawing/2014/main" id="{4C1EB0BB-9438-36EA-E5C0-C0BADEB6E913}"/>
              </a:ext>
            </a:extLst>
          </p:cNvPr>
          <p:cNvSpPr/>
          <p:nvPr/>
        </p:nvSpPr>
        <p:spPr>
          <a:xfrm>
            <a:off x="2935678" y="2672258"/>
            <a:ext cx="2227125" cy="2553947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矩形: 圆角 147">
            <a:extLst>
              <a:ext uri="{FF2B5EF4-FFF2-40B4-BE49-F238E27FC236}">
                <a16:creationId xmlns:a16="http://schemas.microsoft.com/office/drawing/2014/main" id="{8A08E7FD-DB30-B66A-C06E-0C834B92068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316125" y="2763149"/>
            <a:ext cx="1466229" cy="4006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内容方向</a:t>
            </a:r>
          </a:p>
        </p:txBody>
      </p:sp>
      <p:sp>
        <p:nvSpPr>
          <p:cNvPr id="29" name="矩形: 圆角 147">
            <a:extLst>
              <a:ext uri="{FF2B5EF4-FFF2-40B4-BE49-F238E27FC236}">
                <a16:creationId xmlns:a16="http://schemas.microsoft.com/office/drawing/2014/main" id="{F86BECDF-0D62-9F2C-5A39-DA7F4AE07A0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721376" y="2763148"/>
            <a:ext cx="1466229" cy="4006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传播思路</a:t>
            </a:r>
          </a:p>
        </p:txBody>
      </p:sp>
      <p:sp>
        <p:nvSpPr>
          <p:cNvPr id="34" name="矩形: 圆角 147">
            <a:extLst>
              <a:ext uri="{FF2B5EF4-FFF2-40B4-BE49-F238E27FC236}">
                <a16:creationId xmlns:a16="http://schemas.microsoft.com/office/drawing/2014/main" id="{3F18A097-938A-573B-3E60-B242DFB7681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072098" y="2763147"/>
            <a:ext cx="1466229" cy="400679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营销客户</a:t>
            </a:r>
          </a:p>
        </p:txBody>
      </p:sp>
      <p:sp>
        <p:nvSpPr>
          <p:cNvPr id="39" name="矩形: 圆角 120">
            <a:extLst>
              <a:ext uri="{FF2B5EF4-FFF2-40B4-BE49-F238E27FC236}">
                <a16:creationId xmlns:a16="http://schemas.microsoft.com/office/drawing/2014/main" id="{7332572F-A12C-FE46-39BA-3B4DD69CCA7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325566" y="2873410"/>
            <a:ext cx="1135297" cy="4006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传播平台</a:t>
            </a: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B13A3F81-F5E4-65CF-1A61-342C7D497D1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37244" y="3333404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受众定位</a:t>
            </a:r>
          </a:p>
        </p:txBody>
      </p: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D587A8F5-9148-78D0-9AD8-EF2AC1FB1B1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687154" y="3333404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品牌传递</a:t>
            </a: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53A729BF-F558-8F74-EE38-3BA9178E73F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37244" y="3786165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数据驱动</a:t>
            </a:r>
          </a:p>
        </p:txBody>
      </p: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B6DE0A20-853C-B294-8890-4AF0A80E724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687154" y="3786165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竞品分析</a:t>
            </a: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277FAD1B-88A1-B5E0-759E-649AE135C918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7244" y="4212293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内容策略</a:t>
            </a:r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1F781682-21FC-A940-7697-25EB08D09A0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687154" y="4212293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效果评估</a:t>
            </a:r>
          </a:p>
        </p:txBody>
      </p:sp>
      <p:sp>
        <p:nvSpPr>
          <p:cNvPr id="53" name="圆角矩形 52">
            <a:extLst>
              <a:ext uri="{FF2B5EF4-FFF2-40B4-BE49-F238E27FC236}">
                <a16:creationId xmlns:a16="http://schemas.microsoft.com/office/drawing/2014/main" id="{76AAF154-9D23-519E-0B09-9A3F3FED499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37244" y="4647297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目标设定</a:t>
            </a:r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642C5FEF-4BFD-C00B-FDBF-E95EB1DF31E5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687154" y="4647297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资源分配</a:t>
            </a:r>
          </a:p>
        </p:txBody>
      </p:sp>
      <p:sp>
        <p:nvSpPr>
          <p:cNvPr id="55" name="圆角矩形 24">
            <a:extLst>
              <a:ext uri="{FF2B5EF4-FFF2-40B4-BE49-F238E27FC236}">
                <a16:creationId xmlns:a16="http://schemas.microsoft.com/office/drawing/2014/main" id="{CC12BC4B-DC75-A6B2-01EF-7C95AB1B46B2}"/>
              </a:ext>
            </a:extLst>
          </p:cNvPr>
          <p:cNvSpPr/>
          <p:nvPr/>
        </p:nvSpPr>
        <p:spPr>
          <a:xfrm>
            <a:off x="5339714" y="5395781"/>
            <a:ext cx="4608556" cy="1182572"/>
          </a:xfrm>
          <a:prstGeom prst="roundRect">
            <a:avLst>
              <a:gd name="adj" fmla="val 12167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7DB3A6B2-2A97-511A-BF51-0213CE62238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125338" y="3333404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长青内容</a:t>
            </a: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461968BC-603E-DBF0-587F-101FADA2AF8C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4075248" y="3333404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热点内容</a:t>
            </a:r>
          </a:p>
        </p:txBody>
      </p:sp>
      <p:sp>
        <p:nvSpPr>
          <p:cNvPr id="58" name="圆角矩形 57">
            <a:extLst>
              <a:ext uri="{FF2B5EF4-FFF2-40B4-BE49-F238E27FC236}">
                <a16:creationId xmlns:a16="http://schemas.microsoft.com/office/drawing/2014/main" id="{1663E01A-5939-EBE6-E8F3-5D93512B669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3125338" y="3786165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故事战略</a:t>
            </a:r>
          </a:p>
        </p:txBody>
      </p:sp>
      <p:sp>
        <p:nvSpPr>
          <p:cNvPr id="59" name="圆角矩形 58">
            <a:extLst>
              <a:ext uri="{FF2B5EF4-FFF2-40B4-BE49-F238E27FC236}">
                <a16:creationId xmlns:a16="http://schemas.microsoft.com/office/drawing/2014/main" id="{424B2051-8ADE-20E1-1E2A-D189FFA5482A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4075248" y="3786165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内容形式</a:t>
            </a:r>
          </a:p>
        </p:txBody>
      </p: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89DB78BA-6C2B-C6C3-2C6A-C6E5496699F8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125338" y="4212293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内容优化</a:t>
            </a:r>
          </a:p>
        </p:txBody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9AF9E16A-C86F-B432-F3C5-D83061D8C7D7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4075248" y="4212293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用户需求</a:t>
            </a:r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89485A84-53B1-06A2-9A87-39238DF18C0A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125338" y="4647297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内容创新</a:t>
            </a: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CADC73DD-E96A-BCF4-ED3E-42070F3B89C8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4075248" y="4647297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内容整合</a:t>
            </a: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A4D784DE-B2D3-D4C8-82CB-982699F691A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5548942" y="3333404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渠道整合</a:t>
            </a:r>
          </a:p>
        </p:txBody>
      </p:sp>
      <p:sp>
        <p:nvSpPr>
          <p:cNvPr id="65" name="圆角矩形 64">
            <a:extLst>
              <a:ext uri="{FF2B5EF4-FFF2-40B4-BE49-F238E27FC236}">
                <a16:creationId xmlns:a16="http://schemas.microsoft.com/office/drawing/2014/main" id="{EDED12CE-0D61-3602-E323-1DB88A8BBF44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498852" y="3333404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Kol</a:t>
            </a:r>
            <a:r>
              <a:rPr lang="zh-CN" altLang="en-US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合作</a:t>
            </a:r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A13D03BD-2306-39A7-3476-B3B7D7162BDF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548942" y="3786165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UGC</a:t>
            </a:r>
            <a:endParaRPr lang="zh-CN" altLang="en-US" sz="1050" dirty="0">
              <a:solidFill>
                <a:schemeClr val="accent3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7" name="圆角矩形 66">
            <a:extLst>
              <a:ext uri="{FF2B5EF4-FFF2-40B4-BE49-F238E27FC236}">
                <a16:creationId xmlns:a16="http://schemas.microsoft.com/office/drawing/2014/main" id="{251498F1-B3EB-872E-8919-55A27034F132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6498852" y="3786165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社交媒体</a:t>
            </a: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0FB1F5F7-6E67-EA0C-0C85-EA31E121C81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5548942" y="4212293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内容分发</a:t>
            </a:r>
          </a:p>
        </p:txBody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0AE2D002-B5BE-1A93-B8D1-560C1FFF0DC3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498852" y="4212293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传播效果</a:t>
            </a:r>
          </a:p>
        </p:txBody>
      </p: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D347E3E4-B6C9-BFE0-FB28-3DE87AAD5522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5548942" y="4647297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传播节奏</a:t>
            </a:r>
          </a:p>
        </p:txBody>
      </p:sp>
      <p:sp>
        <p:nvSpPr>
          <p:cNvPr id="71" name="圆角矩形 70">
            <a:extLst>
              <a:ext uri="{FF2B5EF4-FFF2-40B4-BE49-F238E27FC236}">
                <a16:creationId xmlns:a16="http://schemas.microsoft.com/office/drawing/2014/main" id="{1EAC84B7-7677-2100-9224-F8553CFC324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498852" y="4647297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accent3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传播优化</a:t>
            </a: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8CD2C13C-EC37-37AC-D7EF-8FDC99E72C56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7919279" y="3333404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精准定位</a:t>
            </a:r>
          </a:p>
        </p:txBody>
      </p:sp>
      <p:sp>
        <p:nvSpPr>
          <p:cNvPr id="73" name="圆角矩形 72">
            <a:extLst>
              <a:ext uri="{FF2B5EF4-FFF2-40B4-BE49-F238E27FC236}">
                <a16:creationId xmlns:a16="http://schemas.microsoft.com/office/drawing/2014/main" id="{C9FB38BE-9455-2DF6-10E2-FB1A340F1E1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8869189" y="3333404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客户忠诚</a:t>
            </a:r>
          </a:p>
        </p:txBody>
      </p:sp>
      <p:sp>
        <p:nvSpPr>
          <p:cNvPr id="74" name="圆角矩形 73">
            <a:extLst>
              <a:ext uri="{FF2B5EF4-FFF2-40B4-BE49-F238E27FC236}">
                <a16:creationId xmlns:a16="http://schemas.microsoft.com/office/drawing/2014/main" id="{D94A5E08-F149-01D9-12E9-9D0E4804ABDF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7919279" y="3786165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终身价值</a:t>
            </a: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46F1F4FB-45D1-BF83-525C-8AC1F8D5314A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869189" y="3786165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客户互动</a:t>
            </a:r>
          </a:p>
        </p:txBody>
      </p:sp>
      <p:sp>
        <p:nvSpPr>
          <p:cNvPr id="76" name="圆角矩形 75">
            <a:extLst>
              <a:ext uri="{FF2B5EF4-FFF2-40B4-BE49-F238E27FC236}">
                <a16:creationId xmlns:a16="http://schemas.microsoft.com/office/drawing/2014/main" id="{E80C2C63-8F01-A6AF-8811-DA1BECC5BB73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919279" y="4212293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客户体验</a:t>
            </a:r>
          </a:p>
        </p:txBody>
      </p:sp>
      <p:sp>
        <p:nvSpPr>
          <p:cNvPr id="77" name="圆角矩形 76">
            <a:extLst>
              <a:ext uri="{FF2B5EF4-FFF2-40B4-BE49-F238E27FC236}">
                <a16:creationId xmlns:a16="http://schemas.microsoft.com/office/drawing/2014/main" id="{8B57033F-2FE7-B422-FD42-8841724AAF7A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8869189" y="4212293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客户教育</a:t>
            </a:r>
          </a:p>
        </p:txBody>
      </p:sp>
      <p:sp>
        <p:nvSpPr>
          <p:cNvPr id="78" name="圆角矩形 77">
            <a:extLst>
              <a:ext uri="{FF2B5EF4-FFF2-40B4-BE49-F238E27FC236}">
                <a16:creationId xmlns:a16="http://schemas.microsoft.com/office/drawing/2014/main" id="{D2B78E23-ACE7-35D5-F0F3-E05CDBEC378A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7919279" y="4647297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客户转化</a:t>
            </a:r>
          </a:p>
        </p:txBody>
      </p:sp>
      <p:sp>
        <p:nvSpPr>
          <p:cNvPr id="79" name="圆角矩形 78">
            <a:extLst>
              <a:ext uri="{FF2B5EF4-FFF2-40B4-BE49-F238E27FC236}">
                <a16:creationId xmlns:a16="http://schemas.microsoft.com/office/drawing/2014/main" id="{FA875633-21DE-6D2B-4E23-EC62807968C5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8869189" y="4647297"/>
            <a:ext cx="883513" cy="360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客户反馈</a:t>
            </a: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FF919655-AEB6-F0C3-88AE-CE2BC0DC0D37}"/>
              </a:ext>
            </a:extLst>
          </p:cNvPr>
          <p:cNvPicPr>
            <a:picLocks noChangeAspect="1"/>
          </p:cNvPicPr>
          <p:nvPr/>
        </p:nvPicPr>
        <p:blipFill>
          <a:blip r:embed="rId53"/>
          <a:srcRect l="13039"/>
          <a:stretch/>
        </p:blipFill>
        <p:spPr>
          <a:xfrm>
            <a:off x="10347303" y="3399086"/>
            <a:ext cx="518480" cy="534251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A3348B6C-09BF-0F32-D951-7BA1AF462F73}"/>
              </a:ext>
            </a:extLst>
          </p:cNvPr>
          <p:cNvPicPr>
            <a:picLocks noChangeAspect="1"/>
          </p:cNvPicPr>
          <p:nvPr/>
        </p:nvPicPr>
        <p:blipFill>
          <a:blip r:embed="rId54"/>
          <a:srcRect l="25025" t="19301" r="24490" b="18966"/>
          <a:stretch/>
        </p:blipFill>
        <p:spPr>
          <a:xfrm>
            <a:off x="10994439" y="3420122"/>
            <a:ext cx="518480" cy="508508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270270A1-900E-31FF-8060-81F8C5DF8D0E}"/>
              </a:ext>
            </a:extLst>
          </p:cNvPr>
          <p:cNvPicPr>
            <a:picLocks noChangeAspect="1"/>
          </p:cNvPicPr>
          <p:nvPr/>
        </p:nvPicPr>
        <p:blipFill>
          <a:blip r:embed="rId55"/>
          <a:srcRect l="25950" t="7652" r="23585" b="3564"/>
          <a:stretch/>
        </p:blipFill>
        <p:spPr>
          <a:xfrm>
            <a:off x="10325523" y="4049843"/>
            <a:ext cx="518480" cy="512933"/>
          </a:xfrm>
          <a:prstGeom prst="rect">
            <a:avLst/>
          </a:prstGeom>
        </p:spPr>
      </p:pic>
      <p:pic>
        <p:nvPicPr>
          <p:cNvPr id="112" name="图片 111">
            <a:extLst>
              <a:ext uri="{FF2B5EF4-FFF2-40B4-BE49-F238E27FC236}">
                <a16:creationId xmlns:a16="http://schemas.microsoft.com/office/drawing/2014/main" id="{4087C762-DA73-0767-CD2E-CF90680E9608}"/>
              </a:ext>
            </a:extLst>
          </p:cNvPr>
          <p:cNvPicPr>
            <a:picLocks noChangeAspect="1"/>
          </p:cNvPicPr>
          <p:nvPr/>
        </p:nvPicPr>
        <p:blipFill>
          <a:blip r:embed="rId56"/>
          <a:srcRect l="17809" r="18561"/>
          <a:stretch/>
        </p:blipFill>
        <p:spPr>
          <a:xfrm>
            <a:off x="10996866" y="4051833"/>
            <a:ext cx="516231" cy="503293"/>
          </a:xfrm>
          <a:prstGeom prst="rect">
            <a:avLst/>
          </a:prstGeom>
        </p:spPr>
      </p:pic>
      <p:pic>
        <p:nvPicPr>
          <p:cNvPr id="124" name="图片 123">
            <a:extLst>
              <a:ext uri="{FF2B5EF4-FFF2-40B4-BE49-F238E27FC236}">
                <a16:creationId xmlns:a16="http://schemas.microsoft.com/office/drawing/2014/main" id="{1B4AB1F9-6A9B-AA1F-A6AA-A53D5D6AAE9E}"/>
              </a:ext>
            </a:extLst>
          </p:cNvPr>
          <p:cNvPicPr>
            <a:picLocks noChangeAspect="1"/>
          </p:cNvPicPr>
          <p:nvPr/>
        </p:nvPicPr>
        <p:blipFill>
          <a:blip r:embed="rId53"/>
          <a:srcRect l="13039"/>
          <a:stretch/>
        </p:blipFill>
        <p:spPr>
          <a:xfrm>
            <a:off x="10347303" y="4677470"/>
            <a:ext cx="518480" cy="534251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15C456CF-A461-BFA6-41CB-4C1D082A3243}"/>
              </a:ext>
            </a:extLst>
          </p:cNvPr>
          <p:cNvPicPr>
            <a:picLocks noChangeAspect="1"/>
          </p:cNvPicPr>
          <p:nvPr/>
        </p:nvPicPr>
        <p:blipFill>
          <a:blip r:embed="rId54"/>
          <a:srcRect l="25025" t="19301" r="24490" b="18966"/>
          <a:stretch/>
        </p:blipFill>
        <p:spPr>
          <a:xfrm>
            <a:off x="10994439" y="4698506"/>
            <a:ext cx="518480" cy="508508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75D3BCF2-1A15-122B-7FF6-0B88E31EADE2}"/>
              </a:ext>
            </a:extLst>
          </p:cNvPr>
          <p:cNvPicPr>
            <a:picLocks noChangeAspect="1"/>
          </p:cNvPicPr>
          <p:nvPr/>
        </p:nvPicPr>
        <p:blipFill>
          <a:blip r:embed="rId55"/>
          <a:srcRect l="25950" t="7652" r="23585" b="3564"/>
          <a:stretch/>
        </p:blipFill>
        <p:spPr>
          <a:xfrm>
            <a:off x="10325523" y="5328227"/>
            <a:ext cx="518480" cy="512933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315DD171-1B53-734B-142C-D4BCD6606F22}"/>
              </a:ext>
            </a:extLst>
          </p:cNvPr>
          <p:cNvPicPr>
            <a:picLocks noChangeAspect="1"/>
          </p:cNvPicPr>
          <p:nvPr/>
        </p:nvPicPr>
        <p:blipFill>
          <a:blip r:embed="rId56"/>
          <a:srcRect l="17809" r="18561"/>
          <a:stretch/>
        </p:blipFill>
        <p:spPr>
          <a:xfrm>
            <a:off x="10996866" y="5330217"/>
            <a:ext cx="516231" cy="503293"/>
          </a:xfrm>
          <a:prstGeom prst="rect">
            <a:avLst/>
          </a:prstGeom>
        </p:spPr>
      </p:pic>
      <p:pic>
        <p:nvPicPr>
          <p:cNvPr id="130" name="图片 129">
            <a:extLst>
              <a:ext uri="{FF2B5EF4-FFF2-40B4-BE49-F238E27FC236}">
                <a16:creationId xmlns:a16="http://schemas.microsoft.com/office/drawing/2014/main" id="{42C60AB3-434D-B0DF-AFBF-C9319F53D256}"/>
              </a:ext>
            </a:extLst>
          </p:cNvPr>
          <p:cNvPicPr>
            <a:picLocks noChangeAspect="1"/>
          </p:cNvPicPr>
          <p:nvPr/>
        </p:nvPicPr>
        <p:blipFill>
          <a:blip r:embed="rId53"/>
          <a:srcRect l="13039"/>
          <a:stretch/>
        </p:blipFill>
        <p:spPr>
          <a:xfrm>
            <a:off x="10347303" y="5929222"/>
            <a:ext cx="518480" cy="534251"/>
          </a:xfrm>
          <a:prstGeom prst="rect">
            <a:avLst/>
          </a:prstGeom>
        </p:spPr>
      </p:pic>
      <p:pic>
        <p:nvPicPr>
          <p:cNvPr id="132" name="图片 131">
            <a:extLst>
              <a:ext uri="{FF2B5EF4-FFF2-40B4-BE49-F238E27FC236}">
                <a16:creationId xmlns:a16="http://schemas.microsoft.com/office/drawing/2014/main" id="{48BD3E54-CBEF-6BAC-ECCB-781A768C7F5A}"/>
              </a:ext>
            </a:extLst>
          </p:cNvPr>
          <p:cNvPicPr>
            <a:picLocks noChangeAspect="1"/>
          </p:cNvPicPr>
          <p:nvPr/>
        </p:nvPicPr>
        <p:blipFill>
          <a:blip r:embed="rId54"/>
          <a:srcRect l="25025" t="19301" r="24490" b="18966"/>
          <a:stretch/>
        </p:blipFill>
        <p:spPr>
          <a:xfrm>
            <a:off x="10994439" y="5950258"/>
            <a:ext cx="518480" cy="508508"/>
          </a:xfrm>
          <a:prstGeom prst="rect">
            <a:avLst/>
          </a:prstGeom>
        </p:spPr>
      </p:pic>
      <p:sp>
        <p:nvSpPr>
          <p:cNvPr id="133" name="矩形: 圆角 120">
            <a:extLst>
              <a:ext uri="{FF2B5EF4-FFF2-40B4-BE49-F238E27FC236}">
                <a16:creationId xmlns:a16="http://schemas.microsoft.com/office/drawing/2014/main" id="{3036E713-85EA-99FA-92F8-6B52CB7CCF84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37497" y="5527833"/>
            <a:ext cx="318701" cy="9309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预估效果</a:t>
            </a:r>
          </a:p>
        </p:txBody>
      </p:sp>
      <p:sp>
        <p:nvSpPr>
          <p:cNvPr id="134" name="矩形: 圆角 120">
            <a:extLst>
              <a:ext uri="{FF2B5EF4-FFF2-40B4-BE49-F238E27FC236}">
                <a16:creationId xmlns:a16="http://schemas.microsoft.com/office/drawing/2014/main" id="{D5E89858-16E1-447F-08A1-6332C68558B2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5594140" y="5527833"/>
            <a:ext cx="318701" cy="9309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优化策略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E6F5EC30-EDB2-061E-9852-A791DAB757E6}"/>
              </a:ext>
            </a:extLst>
          </p:cNvPr>
          <p:cNvSpPr txBox="1"/>
          <p:nvPr/>
        </p:nvSpPr>
        <p:spPr>
          <a:xfrm>
            <a:off x="1291104" y="5560015"/>
            <a:ext cx="3267241" cy="8109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提高品牌曝光度，增加网站流量和内容浏览量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提升用户互动率，包括点赞、评论、分享等行为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增加潜在客户的转化率，推动销售增长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14BC25BB-5532-5E9C-079F-B21595486244}"/>
              </a:ext>
            </a:extLst>
          </p:cNvPr>
          <p:cNvSpPr txBox="1"/>
          <p:nvPr/>
        </p:nvSpPr>
        <p:spPr>
          <a:xfrm>
            <a:off x="6148623" y="5561655"/>
            <a:ext cx="3478837" cy="81092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fontAlgn="base">
              <a:lnSpc>
                <a:spcPts val="1800"/>
              </a:lnSpc>
              <a:buFont typeface="Arial" panose="020B0604020202020204" pitchFamily="34" charset="0"/>
              <a:buChar char="•"/>
              <a:defRPr sz="1100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根据数据反馈调整内容策略，优化表现不佳的内容。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定期进行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AB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测试，提升内容的相关性和吸引力。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结合用户反馈和市场变化，持续改进内容质量。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24">
            <a:extLst>
              <a:ext uri="{FF2B5EF4-FFF2-40B4-BE49-F238E27FC236}">
                <a16:creationId xmlns:a16="http://schemas.microsoft.com/office/drawing/2014/main" id="{BBDCE8F9-E0B3-6E8D-5A2F-55464C6AA162}"/>
              </a:ext>
            </a:extLst>
          </p:cNvPr>
          <p:cNvSpPr/>
          <p:nvPr/>
        </p:nvSpPr>
        <p:spPr>
          <a:xfrm>
            <a:off x="6142973" y="5792063"/>
            <a:ext cx="5138040" cy="759003"/>
          </a:xfrm>
          <a:prstGeom prst="roundRect">
            <a:avLst>
              <a:gd name="adj" fmla="val 5835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圆角矩形 24">
            <a:extLst>
              <a:ext uri="{FF2B5EF4-FFF2-40B4-BE49-F238E27FC236}">
                <a16:creationId xmlns:a16="http://schemas.microsoft.com/office/drawing/2014/main" id="{B43D6661-9E88-EA7A-CF1C-F53E4FF4E377}"/>
              </a:ext>
            </a:extLst>
          </p:cNvPr>
          <p:cNvSpPr/>
          <p:nvPr/>
        </p:nvSpPr>
        <p:spPr>
          <a:xfrm>
            <a:off x="798615" y="5792063"/>
            <a:ext cx="5138040" cy="759003"/>
          </a:xfrm>
          <a:prstGeom prst="roundRect">
            <a:avLst>
              <a:gd name="adj" fmla="val 5835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9" name="等腰三角形 108"/>
          <p:cNvSpPr/>
          <p:nvPr>
            <p:custDataLst>
              <p:tags r:id="rId1"/>
            </p:custDataLst>
          </p:nvPr>
        </p:nvSpPr>
        <p:spPr>
          <a:xfrm>
            <a:off x="740410" y="591979"/>
            <a:ext cx="10552430" cy="83375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</a:endParaRPr>
          </a:p>
        </p:txBody>
      </p:sp>
      <p:sp>
        <p:nvSpPr>
          <p:cNvPr id="202" name="文本框 201"/>
          <p:cNvSpPr txBox="1"/>
          <p:nvPr>
            <p:custDataLst>
              <p:tags r:id="rId2"/>
            </p:custDataLst>
          </p:nvPr>
        </p:nvSpPr>
        <p:spPr>
          <a:xfrm>
            <a:off x="7563897" y="5954291"/>
            <a:ext cx="3614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以吸引、培养和保留人才为重点，打造多元化、包容性和激励性的企业文化，构建长期的人才生态</a:t>
            </a:r>
            <a:endParaRPr kumimoji="0" lang="zh-CN" altLang="en-US" sz="12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PingFang SC Regular" panose="020B0400000000000000" charset="-122"/>
            </a:endParaRPr>
          </a:p>
        </p:txBody>
      </p:sp>
      <p:sp>
        <p:nvSpPr>
          <p:cNvPr id="203" name="矩形: 圆角 202"/>
          <p:cNvSpPr/>
          <p:nvPr>
            <p:custDataLst>
              <p:tags r:id="rId3"/>
            </p:custDataLst>
          </p:nvPr>
        </p:nvSpPr>
        <p:spPr>
          <a:xfrm>
            <a:off x="6262717" y="6012989"/>
            <a:ext cx="1201420" cy="359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人才战略</a:t>
            </a:r>
          </a:p>
        </p:txBody>
      </p:sp>
      <p:sp>
        <p:nvSpPr>
          <p:cNvPr id="128" name="文本框 127"/>
          <p:cNvSpPr txBox="1"/>
          <p:nvPr>
            <p:custDataLst>
              <p:tags r:id="rId4"/>
            </p:custDataLst>
          </p:nvPr>
        </p:nvSpPr>
        <p:spPr>
          <a:xfrm>
            <a:off x="5279072" y="833279"/>
            <a:ext cx="1475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美好未来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90D2EB-04D1-4608-C407-49C1033D1583}"/>
              </a:ext>
            </a:extLst>
          </p:cNvPr>
          <p:cNvSpPr txBox="1"/>
          <p:nvPr/>
        </p:nvSpPr>
        <p:spPr>
          <a:xfrm>
            <a:off x="488874" y="16736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品牌战略屋</a:t>
            </a:r>
          </a:p>
        </p:txBody>
      </p:sp>
      <p:sp>
        <p:nvSpPr>
          <p:cNvPr id="10" name="矩形: 圆角 8">
            <a:extLst>
              <a:ext uri="{FF2B5EF4-FFF2-40B4-BE49-F238E27FC236}">
                <a16:creationId xmlns:a16="http://schemas.microsoft.com/office/drawing/2014/main" id="{3AC2D08F-76EB-1172-6CE0-132DFE24218C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697391F1-9B57-56DC-B719-8917AB278731}"/>
              </a:ext>
            </a:extLst>
          </p:cNvPr>
          <p:cNvSpPr/>
          <p:nvPr/>
        </p:nvSpPr>
        <p:spPr>
          <a:xfrm>
            <a:off x="792273" y="1569798"/>
            <a:ext cx="1054942" cy="608259"/>
          </a:xfrm>
          <a:prstGeom prst="roundRect">
            <a:avLst>
              <a:gd name="adj" fmla="val 9055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战略定位</a:t>
            </a: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1FCF26BC-A77B-5A54-CBC1-06A25AAD0814}"/>
              </a:ext>
            </a:extLst>
          </p:cNvPr>
          <p:cNvSpPr/>
          <p:nvPr/>
        </p:nvSpPr>
        <p:spPr>
          <a:xfrm>
            <a:off x="1964690" y="1567720"/>
            <a:ext cx="9328150" cy="612000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为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xx</a:t>
            </a: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目标用户提供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产品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服务，解决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  <a:r>
              <a: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问题，满足</a:t>
            </a:r>
            <a:r>
              <a:rPr lang="en-US" altLang="zh-CN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xxx</a:t>
            </a:r>
            <a:r>
              <a:rPr lang="zh-CN" altLang="en-US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需求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3E32A036-527C-C915-01DC-D54E1D238C79}"/>
              </a:ext>
            </a:extLst>
          </p:cNvPr>
          <p:cNvSpPr/>
          <p:nvPr/>
        </p:nvSpPr>
        <p:spPr>
          <a:xfrm>
            <a:off x="792273" y="2338040"/>
            <a:ext cx="1045417" cy="1008000"/>
          </a:xfrm>
          <a:prstGeom prst="roundRect">
            <a:avLst>
              <a:gd name="adj" fmla="val 7354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战略</a:t>
            </a:r>
            <a:endParaRPr kumimoji="0" lang="en-US" altLang="zh-CN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目标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8668E0B8-D3FE-F6C2-2F15-C6C749E9CE84}"/>
              </a:ext>
            </a:extLst>
          </p:cNvPr>
          <p:cNvSpPr/>
          <p:nvPr/>
        </p:nvSpPr>
        <p:spPr>
          <a:xfrm>
            <a:off x="792273" y="3478218"/>
            <a:ext cx="1045417" cy="1008000"/>
          </a:xfrm>
          <a:prstGeom prst="roundRect">
            <a:avLst>
              <a:gd name="adj" fmla="val 6150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战略</a:t>
            </a:r>
            <a:endParaRPr kumimoji="0" lang="en-US" altLang="zh-CN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布局</a:t>
            </a: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37AA0A82-EAAD-4E82-424E-7EF41449BB1B}"/>
              </a:ext>
            </a:extLst>
          </p:cNvPr>
          <p:cNvSpPr/>
          <p:nvPr/>
        </p:nvSpPr>
        <p:spPr>
          <a:xfrm>
            <a:off x="792273" y="4618396"/>
            <a:ext cx="1045417" cy="1008000"/>
          </a:xfrm>
          <a:prstGeom prst="roundRect">
            <a:avLst>
              <a:gd name="adj" fmla="val 4947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战略</a:t>
            </a:r>
            <a:endParaRPr kumimoji="0" lang="en-US" altLang="zh-CN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路径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897EDD68-A307-9BB5-21F8-C2931E648155}"/>
              </a:ext>
            </a:extLst>
          </p:cNvPr>
          <p:cNvSpPr/>
          <p:nvPr/>
        </p:nvSpPr>
        <p:spPr>
          <a:xfrm>
            <a:off x="1951985" y="2344191"/>
            <a:ext cx="3068955" cy="1004400"/>
          </a:xfrm>
          <a:prstGeom prst="roundRect">
            <a:avLst>
              <a:gd name="adj" fmla="val 463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B2D5649B-6C44-56B7-CBCC-F648E2ED7C90}"/>
              </a:ext>
            </a:extLst>
          </p:cNvPr>
          <p:cNvSpPr/>
          <p:nvPr/>
        </p:nvSpPr>
        <p:spPr>
          <a:xfrm>
            <a:off x="2144710" y="2808422"/>
            <a:ext cx="639765" cy="397552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E3E7F51B-C967-35E7-54A9-8B9EC595E254}"/>
              </a:ext>
            </a:extLst>
          </p:cNvPr>
          <p:cNvSpPr/>
          <p:nvPr/>
        </p:nvSpPr>
        <p:spPr>
          <a:xfrm>
            <a:off x="5078549" y="2344191"/>
            <a:ext cx="3068955" cy="1004400"/>
          </a:xfrm>
          <a:prstGeom prst="roundRect">
            <a:avLst>
              <a:gd name="adj" fmla="val 463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ABBFEBF0-14B2-759A-A841-3F216927733A}"/>
              </a:ext>
            </a:extLst>
          </p:cNvPr>
          <p:cNvSpPr/>
          <p:nvPr/>
        </p:nvSpPr>
        <p:spPr>
          <a:xfrm>
            <a:off x="8225154" y="2358313"/>
            <a:ext cx="3068955" cy="1004400"/>
          </a:xfrm>
          <a:prstGeom prst="roundRect">
            <a:avLst>
              <a:gd name="adj" fmla="val 463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0199852-65B1-03D2-F061-72CC87364A32}"/>
              </a:ext>
            </a:extLst>
          </p:cNvPr>
          <p:cNvSpPr txBox="1"/>
          <p:nvPr/>
        </p:nvSpPr>
        <p:spPr>
          <a:xfrm>
            <a:off x="2834640" y="2550374"/>
            <a:ext cx="2093499" cy="557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销量增长</a:t>
            </a:r>
            <a:r>
              <a:rPr lang="en-US" altLang="zh-CN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[X]%</a:t>
            </a: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，提升品牌知名度并拓展市场份额</a:t>
            </a:r>
            <a:endParaRPr lang="zh-CN" altLang="en-US" sz="1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86EA02F-3856-135E-4756-7C7D66B8433F}"/>
              </a:ext>
            </a:extLst>
          </p:cNvPr>
          <p:cNvSpPr txBox="1"/>
          <p:nvPr/>
        </p:nvSpPr>
        <p:spPr>
          <a:xfrm>
            <a:off x="2142097" y="2435915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60607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促销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63A01B85-E434-AA19-8D35-292B4D15EEBB}"/>
              </a:ext>
            </a:extLst>
          </p:cNvPr>
          <p:cNvSpPr/>
          <p:nvPr/>
        </p:nvSpPr>
        <p:spPr>
          <a:xfrm>
            <a:off x="5246725" y="2808422"/>
            <a:ext cx="639765" cy="397552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59DE6A0-125E-3E90-F5EE-46E980B663E2}"/>
              </a:ext>
            </a:extLst>
          </p:cNvPr>
          <p:cNvSpPr txBox="1"/>
          <p:nvPr/>
        </p:nvSpPr>
        <p:spPr>
          <a:xfrm>
            <a:off x="5936655" y="2550374"/>
            <a:ext cx="2093499" cy="557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推出</a:t>
            </a:r>
            <a:r>
              <a:rPr lang="en-US" altLang="zh-CN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[X]</a:t>
            </a: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款新能源汽车，实现销量翻番，进入行业前</a:t>
            </a:r>
            <a:r>
              <a:rPr lang="en-US" altLang="zh-CN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[X]</a:t>
            </a: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强</a:t>
            </a:r>
            <a:endParaRPr lang="zh-CN" altLang="en-US" sz="1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DF72309-B550-2E0F-85CE-FB922404082D}"/>
              </a:ext>
            </a:extLst>
          </p:cNvPr>
          <p:cNvSpPr txBox="1"/>
          <p:nvPr/>
        </p:nvSpPr>
        <p:spPr>
          <a:xfrm>
            <a:off x="5244112" y="2435915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60607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推新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1A41214E-83B7-40EE-2F9A-BC2316B8AC89}"/>
              </a:ext>
            </a:extLst>
          </p:cNvPr>
          <p:cNvSpPr/>
          <p:nvPr/>
        </p:nvSpPr>
        <p:spPr>
          <a:xfrm>
            <a:off x="8395039" y="2808422"/>
            <a:ext cx="639765" cy="397552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B8B1C2C-9D13-4BD9-2AA8-B2E32C53A48D}"/>
              </a:ext>
            </a:extLst>
          </p:cNvPr>
          <p:cNvSpPr txBox="1"/>
          <p:nvPr/>
        </p:nvSpPr>
        <p:spPr>
          <a:xfrm>
            <a:off x="9084969" y="2550374"/>
            <a:ext cx="2093499" cy="557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成为全球知名的汽车品牌，持续创新并拓展业务领域</a:t>
            </a:r>
            <a:endParaRPr lang="zh-CN" altLang="en-US" sz="1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96DD99F-628F-FF73-EB1D-A47231B6F868}"/>
              </a:ext>
            </a:extLst>
          </p:cNvPr>
          <p:cNvSpPr txBox="1"/>
          <p:nvPr/>
        </p:nvSpPr>
        <p:spPr>
          <a:xfrm>
            <a:off x="8276339" y="2435915"/>
            <a:ext cx="8771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全球化</a:t>
            </a: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434062D8-BA3D-D102-D171-88B0EBBE82CA}"/>
              </a:ext>
            </a:extLst>
          </p:cNvPr>
          <p:cNvSpPr/>
          <p:nvPr/>
        </p:nvSpPr>
        <p:spPr>
          <a:xfrm>
            <a:off x="1951986" y="3478510"/>
            <a:ext cx="1483222" cy="1004400"/>
          </a:xfrm>
          <a:prstGeom prst="roundRect">
            <a:avLst>
              <a:gd name="adj" fmla="val 46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4BA008DB-8E28-F642-3EFC-FF021CE996BE}"/>
              </a:ext>
            </a:extLst>
          </p:cNvPr>
          <p:cNvSpPr/>
          <p:nvPr/>
        </p:nvSpPr>
        <p:spPr>
          <a:xfrm>
            <a:off x="3537718" y="3478510"/>
            <a:ext cx="1483222" cy="1004400"/>
          </a:xfrm>
          <a:prstGeom prst="roundRect">
            <a:avLst>
              <a:gd name="adj" fmla="val 46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E9435865-ACBA-1BB6-BBA7-5F4D4027859F}"/>
              </a:ext>
            </a:extLst>
          </p:cNvPr>
          <p:cNvSpPr/>
          <p:nvPr/>
        </p:nvSpPr>
        <p:spPr>
          <a:xfrm>
            <a:off x="5088724" y="3478510"/>
            <a:ext cx="3058779" cy="1004400"/>
          </a:xfrm>
          <a:prstGeom prst="roundRect">
            <a:avLst>
              <a:gd name="adj" fmla="val 46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BF079DC5-AB3D-8674-314C-5A33183B563A}"/>
              </a:ext>
            </a:extLst>
          </p:cNvPr>
          <p:cNvSpPr/>
          <p:nvPr/>
        </p:nvSpPr>
        <p:spPr>
          <a:xfrm>
            <a:off x="8225464" y="3478510"/>
            <a:ext cx="3058779" cy="1004400"/>
          </a:xfrm>
          <a:prstGeom prst="roundRect">
            <a:avLst>
              <a:gd name="adj" fmla="val 46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4634ADA7-9E43-CEAB-FAF2-787FD0F77AC0}"/>
              </a:ext>
            </a:extLst>
          </p:cNvPr>
          <p:cNvSpPr/>
          <p:nvPr/>
        </p:nvSpPr>
        <p:spPr>
          <a:xfrm>
            <a:off x="1949524" y="4623310"/>
            <a:ext cx="3068955" cy="1004400"/>
          </a:xfrm>
          <a:prstGeom prst="roundRect">
            <a:avLst>
              <a:gd name="adj" fmla="val 463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21E92E55-F67C-5DEA-4514-3ACA010981E6}"/>
              </a:ext>
            </a:extLst>
          </p:cNvPr>
          <p:cNvSpPr/>
          <p:nvPr/>
        </p:nvSpPr>
        <p:spPr>
          <a:xfrm>
            <a:off x="5081524" y="4623310"/>
            <a:ext cx="3068955" cy="1004400"/>
          </a:xfrm>
          <a:prstGeom prst="roundRect">
            <a:avLst>
              <a:gd name="adj" fmla="val 463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2BDED60E-A43C-7C4E-1393-34ED444F45DF}"/>
              </a:ext>
            </a:extLst>
          </p:cNvPr>
          <p:cNvSpPr/>
          <p:nvPr/>
        </p:nvSpPr>
        <p:spPr>
          <a:xfrm>
            <a:off x="8213524" y="4623310"/>
            <a:ext cx="3068955" cy="1004400"/>
          </a:xfrm>
          <a:prstGeom prst="roundRect">
            <a:avLst>
              <a:gd name="adj" fmla="val 463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矩形: 圆角 202">
            <a:extLst>
              <a:ext uri="{FF2B5EF4-FFF2-40B4-BE49-F238E27FC236}">
                <a16:creationId xmlns:a16="http://schemas.microsoft.com/office/drawing/2014/main" id="{72E5B818-E0F4-7895-6BB3-DE889B7B404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7783" y="6002823"/>
            <a:ext cx="1088515" cy="359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产品战略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6BFBDD6-FE17-0C19-4288-F5EFDEA53F83}"/>
              </a:ext>
            </a:extLst>
          </p:cNvPr>
          <p:cNvSpPr txBox="1"/>
          <p:nvPr/>
        </p:nvSpPr>
        <p:spPr>
          <a:xfrm>
            <a:off x="1964690" y="3572820"/>
            <a:ext cx="1470518" cy="810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 b="0" i="0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产品</a:t>
            </a:r>
            <a:r>
              <a:rPr lang="en-US" altLang="zh-CN" sz="110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服务布局</a:t>
            </a:r>
          </a:p>
          <a:p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</a:rPr>
              <a:t>优化产品线，推出高附加值的新产品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AC213D-CB2C-CD40-AA18-8E4A4442440D}"/>
              </a:ext>
            </a:extLst>
          </p:cNvPr>
          <p:cNvSpPr txBox="1"/>
          <p:nvPr/>
        </p:nvSpPr>
        <p:spPr>
          <a:xfrm>
            <a:off x="3536038" y="3572820"/>
            <a:ext cx="1470518" cy="7897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 b="0" i="0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</a:rPr>
              <a:t>差异化优势</a:t>
            </a:r>
            <a:endParaRPr lang="en-US" altLang="zh-CN" sz="11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1050" dirty="0">
                <a:latin typeface="SimHei" panose="02010609060101010101" pitchFamily="49" charset="-122"/>
                <a:ea typeface="SimHei" panose="02010609060101010101" pitchFamily="49" charset="-122"/>
              </a:rPr>
              <a:t>通过产品创新，形成差异化优势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6B6F70E-9ECF-E8AB-B600-67809627D70A}"/>
              </a:ext>
            </a:extLst>
          </p:cNvPr>
          <p:cNvSpPr txBox="1"/>
          <p:nvPr/>
        </p:nvSpPr>
        <p:spPr>
          <a:xfrm>
            <a:off x="8276339" y="3572820"/>
            <a:ext cx="2902129" cy="810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 b="1" i="0">
                <a:solidFill>
                  <a:srgbClr val="060607"/>
                </a:solidFill>
                <a:effectLst/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合作伙伴布局</a:t>
            </a:r>
          </a:p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与全球上下游企业建立战略合作关系，构建生态系统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2F38A94-928C-3D9A-67BC-B3AEA7C74923}"/>
              </a:ext>
            </a:extLst>
          </p:cNvPr>
          <p:cNvSpPr txBox="1"/>
          <p:nvPr/>
        </p:nvSpPr>
        <p:spPr>
          <a:xfrm>
            <a:off x="5161961" y="3597795"/>
            <a:ext cx="2902129" cy="7609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 b="1" i="0">
                <a:solidFill>
                  <a:srgbClr val="060607"/>
                </a:solidFill>
                <a:effectLst/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algn="l" fontAlgn="base">
              <a:lnSpc>
                <a:spcPts val="1800"/>
              </a:lnSpc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渠道布局</a:t>
            </a:r>
            <a:endParaRPr lang="en-US" altLang="zh-CN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l" fontAlgn="base">
              <a:lnSpc>
                <a:spcPts val="1800"/>
              </a:lnSpc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加强电商平台和社交媒体营销，提升线上销售占比；优化门店布局，提升服务质量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847F03D-3246-F689-A812-2C9A4CF5216F}"/>
              </a:ext>
            </a:extLst>
          </p:cNvPr>
          <p:cNvSpPr txBox="1"/>
          <p:nvPr/>
        </p:nvSpPr>
        <p:spPr>
          <a:xfrm>
            <a:off x="1933449" y="4747368"/>
            <a:ext cx="3070071" cy="743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base">
              <a:lnSpc>
                <a:spcPts val="1800"/>
              </a:lnSpc>
            </a:pPr>
            <a:r>
              <a:rPr lang="zh-CN" altLang="en-US" sz="900" dirty="0">
                <a:solidFill>
                  <a:srgbClr val="060607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优化现有业务：提升运营效率，降低成本，提高客户满意</a:t>
            </a:r>
          </a:p>
          <a:p>
            <a:pPr algn="l" fontAlgn="base">
              <a:lnSpc>
                <a:spcPts val="1800"/>
              </a:lnSpc>
            </a:pPr>
            <a:r>
              <a:rPr lang="zh-CN" altLang="en-US" sz="900" dirty="0">
                <a:solidFill>
                  <a:srgbClr val="060607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试点创新：小范围测试新产品或服务，收集反馈并优化</a:t>
            </a:r>
          </a:p>
          <a:p>
            <a:pPr algn="l" fontAlgn="base">
              <a:lnSpc>
                <a:spcPts val="1800"/>
              </a:lnSpc>
            </a:pPr>
            <a:r>
              <a:rPr lang="zh-CN" altLang="en-US" sz="900" dirty="0">
                <a:solidFill>
                  <a:srgbClr val="060607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品牌建设：通过内容营销推广，提升品牌知名度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8518E4A-5A0E-B197-AC89-F758004B01C6}"/>
              </a:ext>
            </a:extLst>
          </p:cNvPr>
          <p:cNvSpPr txBox="1"/>
          <p:nvPr/>
        </p:nvSpPr>
        <p:spPr>
          <a:xfrm>
            <a:off x="5076145" y="4747368"/>
            <a:ext cx="3068956" cy="74373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fontAlgn="base">
              <a:lnSpc>
                <a:spcPts val="1800"/>
              </a:lnSpc>
              <a:defRPr sz="900">
                <a:solidFill>
                  <a:srgbClr val="060607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拓展市场：进入新区域或国际市场，扩大市场份额</a:t>
            </a: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技术升级：加大研发投入，保持技术领先优势</a:t>
            </a: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生态建设：与合作伙伴打造行业生态系统，形成协同效应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417E386-4603-C4E4-54B6-967F3670E95C}"/>
              </a:ext>
            </a:extLst>
          </p:cNvPr>
          <p:cNvSpPr txBox="1"/>
          <p:nvPr/>
        </p:nvSpPr>
        <p:spPr>
          <a:xfrm>
            <a:off x="8209962" y="4747368"/>
            <a:ext cx="3068956" cy="74373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fontAlgn="base">
              <a:lnSpc>
                <a:spcPts val="1800"/>
              </a:lnSpc>
              <a:defRPr sz="900">
                <a:solidFill>
                  <a:srgbClr val="060607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持续创新：定期推出颠覆性产品或服务，引领行业趋势</a:t>
            </a: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全球化发展：建立国际市场影响力，实现全球化布局</a:t>
            </a: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可持续发展：推动企业社会责任，打造长期价值</a:t>
            </a:r>
          </a:p>
          <a:p>
            <a:b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CF49B0E-30CE-AD89-1518-27B4CBDFE75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121885" y="5954291"/>
            <a:ext cx="3614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1">
                <a:solidFill>
                  <a:srgbClr val="060607"/>
                </a:solidFill>
                <a:effectLst/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r>
              <a:rPr lang="zh-CN" altLang="en-US" b="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以创新为核心，注重差异化、质量和全球化，同时优化产品线和用户体验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6A53F-FFE8-E4B7-43BA-22B4DD4AC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流程图: 手动操作 258">
            <a:extLst>
              <a:ext uri="{FF2B5EF4-FFF2-40B4-BE49-F238E27FC236}">
                <a16:creationId xmlns:a16="http://schemas.microsoft.com/office/drawing/2014/main" id="{C1DDA0D8-75F0-6A71-89E5-C6ACFC26E019}"/>
              </a:ext>
            </a:extLst>
          </p:cNvPr>
          <p:cNvSpPr/>
          <p:nvPr/>
        </p:nvSpPr>
        <p:spPr>
          <a:xfrm rot="16200000">
            <a:off x="9174428" y="3877197"/>
            <a:ext cx="3049905" cy="662305"/>
          </a:xfrm>
          <a:prstGeom prst="flowChartManualOperation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255" name="流程图: 手动操作 254">
            <a:extLst>
              <a:ext uri="{FF2B5EF4-FFF2-40B4-BE49-F238E27FC236}">
                <a16:creationId xmlns:a16="http://schemas.microsoft.com/office/drawing/2014/main" id="{75E5A809-5074-EFDF-8846-2AFD7D0BF117}"/>
              </a:ext>
            </a:extLst>
          </p:cNvPr>
          <p:cNvSpPr/>
          <p:nvPr/>
        </p:nvSpPr>
        <p:spPr>
          <a:xfrm rot="5400000">
            <a:off x="-99271" y="3581129"/>
            <a:ext cx="2990850" cy="1248092"/>
          </a:xfrm>
          <a:prstGeom prst="flowChartManualOperation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23" name="梯形 22">
            <a:extLst>
              <a:ext uri="{FF2B5EF4-FFF2-40B4-BE49-F238E27FC236}">
                <a16:creationId xmlns:a16="http://schemas.microsoft.com/office/drawing/2014/main" id="{37A66D10-F733-B655-98C0-C5F2B646EE80}"/>
              </a:ext>
            </a:extLst>
          </p:cNvPr>
          <p:cNvSpPr/>
          <p:nvPr/>
        </p:nvSpPr>
        <p:spPr>
          <a:xfrm>
            <a:off x="491469" y="1271125"/>
            <a:ext cx="11292948" cy="644866"/>
          </a:xfrm>
          <a:prstGeom prst="trapezoid">
            <a:avLst>
              <a:gd name="adj" fmla="val 108977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全量入口布局、极致服务体验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5C2E5EE8-1D84-C09C-2B9E-5DA6929B918D}"/>
              </a:ext>
            </a:extLst>
          </p:cNvPr>
          <p:cNvSpPr txBox="1"/>
          <p:nvPr/>
        </p:nvSpPr>
        <p:spPr>
          <a:xfrm>
            <a:off x="472479" y="3637457"/>
            <a:ext cx="360852" cy="110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用户触达</a:t>
            </a:r>
            <a:endParaRPr kumimoji="0" lang="en-US" altLang="zh-CN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42303A78-59FB-DAB1-BB70-AF8FA4601BAC}"/>
              </a:ext>
            </a:extLst>
          </p:cNvPr>
          <p:cNvSpPr/>
          <p:nvPr/>
        </p:nvSpPr>
        <p:spPr>
          <a:xfrm rot="10800000">
            <a:off x="4530598" y="3790199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ACEED186-56C1-661D-EAC9-89BD827E96A7}"/>
              </a:ext>
            </a:extLst>
          </p:cNvPr>
          <p:cNvSpPr/>
          <p:nvPr/>
        </p:nvSpPr>
        <p:spPr>
          <a:xfrm>
            <a:off x="1818616" y="4101523"/>
            <a:ext cx="165331" cy="185764"/>
          </a:xfrm>
          <a:prstGeom prst="rightArrow">
            <a:avLst>
              <a:gd name="adj1" fmla="val 50000"/>
              <a:gd name="adj2" fmla="val 55761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944865-FFB2-E133-AB5D-2914B6A56837}"/>
              </a:ext>
            </a:extLst>
          </p:cNvPr>
          <p:cNvSpPr txBox="1"/>
          <p:nvPr/>
        </p:nvSpPr>
        <p:spPr>
          <a:xfrm>
            <a:off x="1309167" y="2131586"/>
            <a:ext cx="1107996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布局入口</a:t>
            </a:r>
            <a:endParaRPr kumimoji="0" lang="zh-CN" altLang="en-US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F0522C1-5AE5-A6B4-09EF-E453B6EEC6F1}"/>
              </a:ext>
            </a:extLst>
          </p:cNvPr>
          <p:cNvSpPr txBox="1"/>
          <p:nvPr/>
        </p:nvSpPr>
        <p:spPr>
          <a:xfrm>
            <a:off x="3934930" y="2131586"/>
            <a:ext cx="1216987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教学管理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E6694E6-286D-9D3F-08BB-ABE40223ACC2}"/>
              </a:ext>
            </a:extLst>
          </p:cNvPr>
          <p:cNvSpPr txBox="1"/>
          <p:nvPr/>
        </p:nvSpPr>
        <p:spPr>
          <a:xfrm>
            <a:off x="6925534" y="2131586"/>
            <a:ext cx="1107996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学生服务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16E0E18-7772-980D-30EE-CA9903CB91A3}"/>
              </a:ext>
            </a:extLst>
          </p:cNvPr>
          <p:cNvSpPr txBox="1"/>
          <p:nvPr/>
        </p:nvSpPr>
        <p:spPr>
          <a:xfrm>
            <a:off x="9697657" y="2131586"/>
            <a:ext cx="1107996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用户维护</a:t>
            </a:r>
            <a:endParaRPr kumimoji="0" lang="zh-CN" altLang="en-US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10" name="圆角矩形 109">
            <a:extLst>
              <a:ext uri="{FF2B5EF4-FFF2-40B4-BE49-F238E27FC236}">
                <a16:creationId xmlns:a16="http://schemas.microsoft.com/office/drawing/2014/main" id="{5F918126-B61E-39C3-830B-E6ADCE14F9C5}"/>
              </a:ext>
            </a:extLst>
          </p:cNvPr>
          <p:cNvSpPr/>
          <p:nvPr/>
        </p:nvSpPr>
        <p:spPr>
          <a:xfrm>
            <a:off x="873073" y="3140940"/>
            <a:ext cx="864235" cy="396240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A0239119-00E3-6BFA-67BA-9958D07E7ED3}"/>
              </a:ext>
            </a:extLst>
          </p:cNvPr>
          <p:cNvSpPr txBox="1"/>
          <p:nvPr/>
        </p:nvSpPr>
        <p:spPr>
          <a:xfrm>
            <a:off x="890853" y="3177135"/>
            <a:ext cx="828040" cy="27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抖音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56" name="圆角矩形 109">
            <a:extLst>
              <a:ext uri="{FF2B5EF4-FFF2-40B4-BE49-F238E27FC236}">
                <a16:creationId xmlns:a16="http://schemas.microsoft.com/office/drawing/2014/main" id="{A3BE49B2-812B-5C27-5715-6771AFFA4D3C}"/>
              </a:ext>
            </a:extLst>
          </p:cNvPr>
          <p:cNvSpPr/>
          <p:nvPr/>
        </p:nvSpPr>
        <p:spPr>
          <a:xfrm>
            <a:off x="873073" y="3711170"/>
            <a:ext cx="864235" cy="396240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24907D4-985B-A03A-C72D-80D57532615B}"/>
              </a:ext>
            </a:extLst>
          </p:cNvPr>
          <p:cNvSpPr txBox="1"/>
          <p:nvPr/>
        </p:nvSpPr>
        <p:spPr>
          <a:xfrm>
            <a:off x="813383" y="3764510"/>
            <a:ext cx="98361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机构公众号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60" name="圆角矩形 109">
            <a:extLst>
              <a:ext uri="{FF2B5EF4-FFF2-40B4-BE49-F238E27FC236}">
                <a16:creationId xmlns:a16="http://schemas.microsoft.com/office/drawing/2014/main" id="{7842D826-4123-872A-3780-19CC5538C9D2}"/>
              </a:ext>
            </a:extLst>
          </p:cNvPr>
          <p:cNvSpPr/>
          <p:nvPr/>
        </p:nvSpPr>
        <p:spPr>
          <a:xfrm>
            <a:off x="873073" y="4281400"/>
            <a:ext cx="864235" cy="396240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E8F3868-5933-6F0C-C85B-CEA6C96B2D5E}"/>
              </a:ext>
            </a:extLst>
          </p:cNvPr>
          <p:cNvSpPr txBox="1"/>
          <p:nvPr/>
        </p:nvSpPr>
        <p:spPr>
          <a:xfrm>
            <a:off x="891488" y="4334740"/>
            <a:ext cx="82804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微信社群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63" name="圆角矩形 109">
            <a:extLst>
              <a:ext uri="{FF2B5EF4-FFF2-40B4-BE49-F238E27FC236}">
                <a16:creationId xmlns:a16="http://schemas.microsoft.com/office/drawing/2014/main" id="{42F77454-BA8D-06AD-C800-927C8A50F42F}"/>
              </a:ext>
            </a:extLst>
          </p:cNvPr>
          <p:cNvSpPr/>
          <p:nvPr/>
        </p:nvSpPr>
        <p:spPr>
          <a:xfrm>
            <a:off x="873073" y="4851630"/>
            <a:ext cx="864235" cy="396240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BADE114-ECEA-82FF-2C3D-8706DDA7E35F}"/>
              </a:ext>
            </a:extLst>
          </p:cNvPr>
          <p:cNvSpPr txBox="1"/>
          <p:nvPr/>
        </p:nvSpPr>
        <p:spPr>
          <a:xfrm>
            <a:off x="813383" y="4904970"/>
            <a:ext cx="98361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微信朋友圈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7CA5099D-73F0-E33B-69A7-2F3D76E8FB4F}"/>
              </a:ext>
            </a:extLst>
          </p:cNvPr>
          <p:cNvSpPr/>
          <p:nvPr/>
        </p:nvSpPr>
        <p:spPr>
          <a:xfrm>
            <a:off x="2019883" y="2689455"/>
            <a:ext cx="899795" cy="3010535"/>
          </a:xfrm>
          <a:prstGeom prst="roundRect">
            <a:avLst>
              <a:gd name="adj" fmla="val 8106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A5EC9F0-26B8-66FB-8C4E-7EB45FD5C81E}"/>
              </a:ext>
            </a:extLst>
          </p:cNvPr>
          <p:cNvSpPr txBox="1"/>
          <p:nvPr/>
        </p:nvSpPr>
        <p:spPr>
          <a:xfrm>
            <a:off x="1974798" y="3010130"/>
            <a:ext cx="99060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官网平台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D6D60A3-9FF6-9126-9481-13D18EF76880}"/>
              </a:ext>
            </a:extLst>
          </p:cNvPr>
          <p:cNvSpPr txBox="1"/>
          <p:nvPr/>
        </p:nvSpPr>
        <p:spPr>
          <a:xfrm>
            <a:off x="1974798" y="3514320"/>
            <a:ext cx="99060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营销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分享裂变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09E00BFF-634F-8275-355F-45DF30425489}"/>
              </a:ext>
            </a:extLst>
          </p:cNvPr>
          <p:cNvSpPr txBox="1"/>
          <p:nvPr/>
        </p:nvSpPr>
        <p:spPr>
          <a:xfrm>
            <a:off x="1983688" y="4221075"/>
            <a:ext cx="990600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线上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促销活动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639C7AFE-8839-6777-C64C-0A668DF74E9F}"/>
              </a:ext>
            </a:extLst>
          </p:cNvPr>
          <p:cNvSpPr txBox="1"/>
          <p:nvPr/>
        </p:nvSpPr>
        <p:spPr>
          <a:xfrm>
            <a:off x="1974798" y="4927830"/>
            <a:ext cx="99060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机构</a:t>
            </a:r>
            <a:endParaRPr lang="en-US" altLang="zh-CN" sz="1200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电商代理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6C0788E6-3355-6923-BC41-ED74E922C479}"/>
              </a:ext>
            </a:extLst>
          </p:cNvPr>
          <p:cNvSpPr txBox="1"/>
          <p:nvPr/>
        </p:nvSpPr>
        <p:spPr>
          <a:xfrm>
            <a:off x="2928494" y="3637457"/>
            <a:ext cx="360852" cy="10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转化交易</a:t>
            </a:r>
            <a:endParaRPr kumimoji="0" lang="en-US" altLang="zh-CN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7D9633CA-53D4-D1C6-850A-60B57ABD6B92}"/>
              </a:ext>
            </a:extLst>
          </p:cNvPr>
          <p:cNvSpPr txBox="1"/>
          <p:nvPr/>
        </p:nvSpPr>
        <p:spPr>
          <a:xfrm>
            <a:off x="5886882" y="3637457"/>
            <a:ext cx="360852" cy="10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极致服务</a:t>
            </a:r>
            <a:endParaRPr kumimoji="0" lang="en-US" altLang="zh-CN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49" name="圆角矩形 109">
            <a:extLst>
              <a:ext uri="{FF2B5EF4-FFF2-40B4-BE49-F238E27FC236}">
                <a16:creationId xmlns:a16="http://schemas.microsoft.com/office/drawing/2014/main" id="{BEF7CCF0-2E27-B165-31B4-29DCEBBE2FE2}"/>
              </a:ext>
            </a:extLst>
          </p:cNvPr>
          <p:cNvSpPr/>
          <p:nvPr/>
        </p:nvSpPr>
        <p:spPr>
          <a:xfrm>
            <a:off x="3310203" y="5336427"/>
            <a:ext cx="2592070" cy="396240"/>
          </a:xfrm>
          <a:prstGeom prst="roundRect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BC26F9BA-899E-3221-2D11-895D645290FB}"/>
              </a:ext>
            </a:extLst>
          </p:cNvPr>
          <p:cNvSpPr txBox="1"/>
          <p:nvPr/>
        </p:nvSpPr>
        <p:spPr>
          <a:xfrm>
            <a:off x="4192218" y="5391672"/>
            <a:ext cx="82804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跟进追踪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EFD92F17-6AC2-349A-8061-5E5E6C7A2204}"/>
              </a:ext>
            </a:extLst>
          </p:cNvPr>
          <p:cNvSpPr txBox="1"/>
          <p:nvPr/>
        </p:nvSpPr>
        <p:spPr>
          <a:xfrm>
            <a:off x="862911" y="6097137"/>
            <a:ext cx="163091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营销方案、模板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E7FC73DF-E5F5-5B30-F500-3BB37C6EC36C}"/>
              </a:ext>
            </a:extLst>
          </p:cNvPr>
          <p:cNvSpPr txBox="1"/>
          <p:nvPr/>
        </p:nvSpPr>
        <p:spPr>
          <a:xfrm>
            <a:off x="5177988" y="6097137"/>
            <a:ext cx="163091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数据服务支持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87" name="圆角矩形 24">
            <a:extLst>
              <a:ext uri="{FF2B5EF4-FFF2-40B4-BE49-F238E27FC236}">
                <a16:creationId xmlns:a16="http://schemas.microsoft.com/office/drawing/2014/main" id="{9898509F-0196-BFCA-E76E-7EECCE3D17BA}"/>
              </a:ext>
            </a:extLst>
          </p:cNvPr>
          <p:cNvSpPr/>
          <p:nvPr/>
        </p:nvSpPr>
        <p:spPr>
          <a:xfrm>
            <a:off x="9301687" y="2691995"/>
            <a:ext cx="2052617" cy="3013710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9" name="圆角矩形 109">
            <a:extLst>
              <a:ext uri="{FF2B5EF4-FFF2-40B4-BE49-F238E27FC236}">
                <a16:creationId xmlns:a16="http://schemas.microsoft.com/office/drawing/2014/main" id="{C8AC4296-498F-7EC1-C1E1-5102351169BC}"/>
              </a:ext>
            </a:extLst>
          </p:cNvPr>
          <p:cNvSpPr/>
          <p:nvPr/>
        </p:nvSpPr>
        <p:spPr>
          <a:xfrm>
            <a:off x="9301687" y="2683105"/>
            <a:ext cx="2052617" cy="396240"/>
          </a:xfrm>
          <a:prstGeom prst="roundRect">
            <a:avLst/>
          </a:prstGeom>
          <a:solidFill>
            <a:schemeClr val="accent3"/>
          </a:solidFill>
          <a:ln w="9525">
            <a:noFill/>
          </a:ln>
          <a:effectLst>
            <a:outerShdw blurRad="368300" dist="1270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91" name="文本框 190">
            <a:extLst>
              <a:ext uri="{FF2B5EF4-FFF2-40B4-BE49-F238E27FC236}">
                <a16:creationId xmlns:a16="http://schemas.microsoft.com/office/drawing/2014/main" id="{F17FEED1-917B-049A-E5E1-A2BA1B3F348C}"/>
              </a:ext>
            </a:extLst>
          </p:cNvPr>
          <p:cNvSpPr txBox="1"/>
          <p:nvPr/>
        </p:nvSpPr>
        <p:spPr>
          <a:xfrm>
            <a:off x="9225228" y="2736445"/>
            <a:ext cx="2240822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线索维护管理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229B9EF9-F72A-34D6-F902-8A8DF0C80790}"/>
              </a:ext>
            </a:extLst>
          </p:cNvPr>
          <p:cNvSpPr txBox="1"/>
          <p:nvPr/>
        </p:nvSpPr>
        <p:spPr>
          <a:xfrm>
            <a:off x="9396966" y="3213330"/>
            <a:ext cx="1835004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维护</a:t>
            </a:r>
            <a:endParaRPr lang="en-US" altLang="zh-CN" sz="1200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信息获取</a:t>
            </a: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726770EA-3D39-DB6F-BFD1-5A733903D3CF}"/>
              </a:ext>
            </a:extLst>
          </p:cNvPr>
          <p:cNvSpPr txBox="1"/>
          <p:nvPr/>
        </p:nvSpPr>
        <p:spPr>
          <a:xfrm>
            <a:off x="9396966" y="3821660"/>
            <a:ext cx="1835004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进行</a:t>
            </a:r>
            <a:endParaRPr lang="en-US" altLang="zh-CN" sz="1200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数据分析</a:t>
            </a: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51A0716F-47CE-6BB9-41CE-E00DAE9E5D33}"/>
              </a:ext>
            </a:extLst>
          </p:cNvPr>
          <p:cNvSpPr txBox="1"/>
          <p:nvPr/>
        </p:nvSpPr>
        <p:spPr>
          <a:xfrm>
            <a:off x="9396966" y="4429990"/>
            <a:ext cx="1835004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持续</a:t>
            </a:r>
            <a:endParaRPr lang="en-US" altLang="zh-CN" sz="1200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维护跟进</a:t>
            </a: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B5E622B5-9961-AC01-4D28-BF09AB94E4C4}"/>
              </a:ext>
            </a:extLst>
          </p:cNvPr>
          <p:cNvSpPr txBox="1"/>
          <p:nvPr/>
        </p:nvSpPr>
        <p:spPr>
          <a:xfrm>
            <a:off x="9396966" y="5038320"/>
            <a:ext cx="1835004" cy="4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及时</a:t>
            </a:r>
            <a:endParaRPr lang="en-US" altLang="zh-CN" sz="1200" dirty="0"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状态变更</a:t>
            </a: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66A04D07-52E0-679C-6421-5BB669B3E87F}"/>
              </a:ext>
            </a:extLst>
          </p:cNvPr>
          <p:cNvSpPr txBox="1"/>
          <p:nvPr/>
        </p:nvSpPr>
        <p:spPr>
          <a:xfrm>
            <a:off x="8873904" y="3637457"/>
            <a:ext cx="360852" cy="111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口碑提升</a:t>
            </a:r>
            <a:endParaRPr kumimoji="0" lang="en-US" altLang="zh-CN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214" name="文本框 213">
            <a:extLst>
              <a:ext uri="{FF2B5EF4-FFF2-40B4-BE49-F238E27FC236}">
                <a16:creationId xmlns:a16="http://schemas.microsoft.com/office/drawing/2014/main" id="{7E4CC459-0225-B842-0A49-CEC36F86ED02}"/>
              </a:ext>
            </a:extLst>
          </p:cNvPr>
          <p:cNvSpPr txBox="1"/>
          <p:nvPr/>
        </p:nvSpPr>
        <p:spPr>
          <a:xfrm>
            <a:off x="11486378" y="3422537"/>
            <a:ext cx="360852" cy="162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优质用户流量</a:t>
            </a:r>
            <a:endParaRPr kumimoji="0" lang="en-US" altLang="zh-CN" sz="1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232" name="文本框 231">
            <a:extLst>
              <a:ext uri="{FF2B5EF4-FFF2-40B4-BE49-F238E27FC236}">
                <a16:creationId xmlns:a16="http://schemas.microsoft.com/office/drawing/2014/main" id="{8A51D5BB-B6FC-7217-3CD0-3620D0541E80}"/>
              </a:ext>
            </a:extLst>
          </p:cNvPr>
          <p:cNvSpPr txBox="1"/>
          <p:nvPr/>
        </p:nvSpPr>
        <p:spPr>
          <a:xfrm>
            <a:off x="9552769" y="6097137"/>
            <a:ext cx="163091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分析复盘</a:t>
            </a:r>
          </a:p>
        </p:txBody>
      </p:sp>
      <p:sp>
        <p:nvSpPr>
          <p:cNvPr id="236" name="等腰三角形 235">
            <a:extLst>
              <a:ext uri="{FF2B5EF4-FFF2-40B4-BE49-F238E27FC236}">
                <a16:creationId xmlns:a16="http://schemas.microsoft.com/office/drawing/2014/main" id="{8CBC1DBA-5C7B-F2ED-578E-CA2796DFFAD1}"/>
              </a:ext>
            </a:extLst>
          </p:cNvPr>
          <p:cNvSpPr/>
          <p:nvPr/>
        </p:nvSpPr>
        <p:spPr>
          <a:xfrm rot="10800000">
            <a:off x="4530598" y="5112783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8" name="等腰三角形 237">
            <a:extLst>
              <a:ext uri="{FF2B5EF4-FFF2-40B4-BE49-F238E27FC236}">
                <a16:creationId xmlns:a16="http://schemas.microsoft.com/office/drawing/2014/main" id="{1F0BA968-51E4-A71A-B1F2-459BEF6B54A8}"/>
              </a:ext>
            </a:extLst>
          </p:cNvPr>
          <p:cNvSpPr/>
          <p:nvPr/>
        </p:nvSpPr>
        <p:spPr>
          <a:xfrm rot="10800000">
            <a:off x="7477633" y="4200981"/>
            <a:ext cx="151280" cy="107424"/>
          </a:xfrm>
          <a:prstGeom prst="triangle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1" name="左中括号 240">
            <a:extLst>
              <a:ext uri="{FF2B5EF4-FFF2-40B4-BE49-F238E27FC236}">
                <a16:creationId xmlns:a16="http://schemas.microsoft.com/office/drawing/2014/main" id="{60E4CC63-D142-7121-E61C-CE62BCF799A9}"/>
              </a:ext>
            </a:extLst>
          </p:cNvPr>
          <p:cNvSpPr/>
          <p:nvPr/>
        </p:nvSpPr>
        <p:spPr>
          <a:xfrm rot="16200000">
            <a:off x="1765980" y="4984206"/>
            <a:ext cx="72697" cy="2060440"/>
          </a:xfrm>
          <a:prstGeom prst="leftBracket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3" name="左中括号 242">
            <a:extLst>
              <a:ext uri="{FF2B5EF4-FFF2-40B4-BE49-F238E27FC236}">
                <a16:creationId xmlns:a16="http://schemas.microsoft.com/office/drawing/2014/main" id="{4E466F62-0C94-03C2-C78C-83E912EC59F4}"/>
              </a:ext>
            </a:extLst>
          </p:cNvPr>
          <p:cNvSpPr/>
          <p:nvPr/>
        </p:nvSpPr>
        <p:spPr>
          <a:xfrm rot="16200000">
            <a:off x="6040676" y="3232355"/>
            <a:ext cx="107423" cy="5559034"/>
          </a:xfrm>
          <a:prstGeom prst="leftBracket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7" name="左中括号 246">
            <a:extLst>
              <a:ext uri="{FF2B5EF4-FFF2-40B4-BE49-F238E27FC236}">
                <a16:creationId xmlns:a16="http://schemas.microsoft.com/office/drawing/2014/main" id="{E4DCF8A5-B653-2785-9116-3DC84779DB52}"/>
              </a:ext>
            </a:extLst>
          </p:cNvPr>
          <p:cNvSpPr/>
          <p:nvPr/>
        </p:nvSpPr>
        <p:spPr>
          <a:xfrm rot="16200000">
            <a:off x="10301048" y="4922336"/>
            <a:ext cx="93359" cy="2162723"/>
          </a:xfrm>
          <a:prstGeom prst="leftBracket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3A3C9BC7-28AD-7FC1-26B4-F233D4EC5D44}"/>
              </a:ext>
            </a:extLst>
          </p:cNvPr>
          <p:cNvSpPr/>
          <p:nvPr/>
        </p:nvSpPr>
        <p:spPr>
          <a:xfrm>
            <a:off x="3310203" y="2727212"/>
            <a:ext cx="2592070" cy="91376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7" name="圆角矩形 109">
            <a:extLst>
              <a:ext uri="{FF2B5EF4-FFF2-40B4-BE49-F238E27FC236}">
                <a16:creationId xmlns:a16="http://schemas.microsoft.com/office/drawing/2014/main" id="{2E92ACB5-CF97-1A91-4290-509A157224F1}"/>
              </a:ext>
            </a:extLst>
          </p:cNvPr>
          <p:cNvSpPr/>
          <p:nvPr/>
        </p:nvSpPr>
        <p:spPr>
          <a:xfrm>
            <a:off x="3310203" y="2718322"/>
            <a:ext cx="2592070" cy="396240"/>
          </a:xfrm>
          <a:prstGeom prst="roundRect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1270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097F2C5-2D49-6E6E-D10E-850F99BBEC97}"/>
              </a:ext>
            </a:extLst>
          </p:cNvPr>
          <p:cNvSpPr txBox="1"/>
          <p:nvPr/>
        </p:nvSpPr>
        <p:spPr>
          <a:xfrm>
            <a:off x="4192218" y="2771662"/>
            <a:ext cx="82804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前期管理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9780DD9-D332-3EE1-C463-C0289861726C}"/>
              </a:ext>
            </a:extLst>
          </p:cNvPr>
          <p:cNvSpPr txBox="1"/>
          <p:nvPr/>
        </p:nvSpPr>
        <p:spPr>
          <a:xfrm>
            <a:off x="3424503" y="3211717"/>
            <a:ext cx="594360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代表商家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9D734097-3D6B-7ED7-6751-9579C130FFA8}"/>
              </a:ext>
            </a:extLst>
          </p:cNvPr>
          <p:cNvSpPr txBox="1"/>
          <p:nvPr/>
        </p:nvSpPr>
        <p:spPr>
          <a:xfrm>
            <a:off x="4212538" y="3211717"/>
            <a:ext cx="65151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教师资源引入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A47804D-4B5F-843A-D188-92306C5944A7}"/>
              </a:ext>
            </a:extLst>
          </p:cNvPr>
          <p:cNvSpPr txBox="1"/>
          <p:nvPr/>
        </p:nvSpPr>
        <p:spPr>
          <a:xfrm>
            <a:off x="5057088" y="3211717"/>
            <a:ext cx="65151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班级管理手册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B701842-63F6-D751-174B-A30117A7973E}"/>
              </a:ext>
            </a:extLst>
          </p:cNvPr>
          <p:cNvCxnSpPr/>
          <p:nvPr/>
        </p:nvCxnSpPr>
        <p:spPr>
          <a:xfrm>
            <a:off x="4116018" y="3259977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D20A6BE-FB9C-80E7-006C-1C6EAA7F95F5}"/>
              </a:ext>
            </a:extLst>
          </p:cNvPr>
          <p:cNvCxnSpPr/>
          <p:nvPr/>
        </p:nvCxnSpPr>
        <p:spPr>
          <a:xfrm>
            <a:off x="4960568" y="3259977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圆角矩形 24">
            <a:extLst>
              <a:ext uri="{FF2B5EF4-FFF2-40B4-BE49-F238E27FC236}">
                <a16:creationId xmlns:a16="http://schemas.microsoft.com/office/drawing/2014/main" id="{86454F1E-EC19-B0C8-9050-7274FDCB43B5}"/>
              </a:ext>
            </a:extLst>
          </p:cNvPr>
          <p:cNvSpPr/>
          <p:nvPr/>
        </p:nvSpPr>
        <p:spPr>
          <a:xfrm>
            <a:off x="3310203" y="4027057"/>
            <a:ext cx="2592070" cy="914400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9" name="圆角矩形 109">
            <a:extLst>
              <a:ext uri="{FF2B5EF4-FFF2-40B4-BE49-F238E27FC236}">
                <a16:creationId xmlns:a16="http://schemas.microsoft.com/office/drawing/2014/main" id="{56673C67-A14A-45D4-4B6C-8B60E7CE38B9}"/>
              </a:ext>
            </a:extLst>
          </p:cNvPr>
          <p:cNvSpPr/>
          <p:nvPr/>
        </p:nvSpPr>
        <p:spPr>
          <a:xfrm>
            <a:off x="3310203" y="4018167"/>
            <a:ext cx="2592070" cy="396240"/>
          </a:xfrm>
          <a:prstGeom prst="roundRect">
            <a:avLst/>
          </a:prstGeom>
          <a:solidFill>
            <a:schemeClr val="accent1"/>
          </a:solidFill>
          <a:ln w="9525">
            <a:noFill/>
          </a:ln>
          <a:effectLst>
            <a:outerShdw blurRad="368300" dist="1270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ECF63B73-9F0D-3983-F56D-A271084A7E7E}"/>
              </a:ext>
            </a:extLst>
          </p:cNvPr>
          <p:cNvSpPr txBox="1"/>
          <p:nvPr/>
        </p:nvSpPr>
        <p:spPr>
          <a:xfrm>
            <a:off x="4192218" y="4071507"/>
            <a:ext cx="828040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学习观察</a:t>
            </a: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3BAC684E-5F71-D590-5D07-4356031CB483}"/>
              </a:ext>
            </a:extLst>
          </p:cNvPr>
          <p:cNvSpPr txBox="1"/>
          <p:nvPr/>
        </p:nvSpPr>
        <p:spPr>
          <a:xfrm>
            <a:off x="3424503" y="4490607"/>
            <a:ext cx="67627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日活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学生数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762F142F-3323-CE6B-C366-3B7D54345CA5}"/>
              </a:ext>
            </a:extLst>
          </p:cNvPr>
          <p:cNvSpPr txBox="1"/>
          <p:nvPr/>
        </p:nvSpPr>
        <p:spPr>
          <a:xfrm>
            <a:off x="4128718" y="4490607"/>
            <a:ext cx="89979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学生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学习时长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84B61A58-A5E5-F247-402C-7BAC11086F2B}"/>
              </a:ext>
            </a:extLst>
          </p:cNvPr>
          <p:cNvSpPr txBox="1"/>
          <p:nvPr/>
        </p:nvSpPr>
        <p:spPr>
          <a:xfrm>
            <a:off x="5056453" y="4490607"/>
            <a:ext cx="84582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作业</a:t>
            </a:r>
            <a:r>
              <a:rPr lang="en-US" altLang="zh-CN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/</a:t>
            </a: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考试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成绩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0D4B84B-D30C-3FEC-6734-9FC70098D528}"/>
              </a:ext>
            </a:extLst>
          </p:cNvPr>
          <p:cNvCxnSpPr/>
          <p:nvPr/>
        </p:nvCxnSpPr>
        <p:spPr>
          <a:xfrm>
            <a:off x="4114748" y="4538867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0C16252-193C-83F0-288F-DBD3D6C45BF5}"/>
              </a:ext>
            </a:extLst>
          </p:cNvPr>
          <p:cNvCxnSpPr/>
          <p:nvPr/>
        </p:nvCxnSpPr>
        <p:spPr>
          <a:xfrm>
            <a:off x="5042483" y="4538867"/>
            <a:ext cx="0" cy="296545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圆角矩形 24">
            <a:extLst>
              <a:ext uri="{FF2B5EF4-FFF2-40B4-BE49-F238E27FC236}">
                <a16:creationId xmlns:a16="http://schemas.microsoft.com/office/drawing/2014/main" id="{7A9A122E-5C10-8BED-5400-260016740798}"/>
              </a:ext>
            </a:extLst>
          </p:cNvPr>
          <p:cNvSpPr/>
          <p:nvPr/>
        </p:nvSpPr>
        <p:spPr>
          <a:xfrm>
            <a:off x="6257238" y="2731022"/>
            <a:ext cx="2592070" cy="1383030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9" name="圆角矩形 109">
            <a:extLst>
              <a:ext uri="{FF2B5EF4-FFF2-40B4-BE49-F238E27FC236}">
                <a16:creationId xmlns:a16="http://schemas.microsoft.com/office/drawing/2014/main" id="{42EEAAD9-8DE5-AE49-34DC-BF96E5F35E4D}"/>
              </a:ext>
            </a:extLst>
          </p:cNvPr>
          <p:cNvSpPr/>
          <p:nvPr/>
        </p:nvSpPr>
        <p:spPr>
          <a:xfrm>
            <a:off x="6257238" y="2722132"/>
            <a:ext cx="2592070" cy="396240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D5AC5B11-2A51-D105-BEAD-4FC85B8EE615}"/>
              </a:ext>
            </a:extLst>
          </p:cNvPr>
          <p:cNvSpPr txBox="1"/>
          <p:nvPr/>
        </p:nvSpPr>
        <p:spPr>
          <a:xfrm>
            <a:off x="6640778" y="2775472"/>
            <a:ext cx="1824355" cy="27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专属直播</a:t>
            </a:r>
            <a:r>
              <a:rPr lang="en-US" altLang="zh-CN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/</a:t>
            </a:r>
            <a:r>
              <a:rPr lang="zh-CN" altLang="en-US" sz="12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录播系列课</a:t>
            </a:r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686F835-FEA3-C21E-80B2-D4B24427CFA9}"/>
              </a:ext>
            </a:extLst>
          </p:cNvPr>
          <p:cNvSpPr txBox="1"/>
          <p:nvPr/>
        </p:nvSpPr>
        <p:spPr>
          <a:xfrm>
            <a:off x="6342963" y="3211717"/>
            <a:ext cx="86296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PPT</a:t>
            </a: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、人像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双屏显示</a:t>
            </a: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536ED264-8CEA-504B-2795-37E147055A95}"/>
              </a:ext>
            </a:extLst>
          </p:cNvPr>
          <p:cNvSpPr txBox="1"/>
          <p:nvPr/>
        </p:nvSpPr>
        <p:spPr>
          <a:xfrm>
            <a:off x="7264348" y="3211717"/>
            <a:ext cx="65214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直播互动答疑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59771358-C487-ECC1-0751-5873CECA5151}"/>
              </a:ext>
            </a:extLst>
          </p:cNvPr>
          <p:cNvSpPr txBox="1"/>
          <p:nvPr/>
        </p:nvSpPr>
        <p:spPr>
          <a:xfrm>
            <a:off x="7974278" y="3211717"/>
            <a:ext cx="74739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师生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在线讨论</a:t>
            </a:r>
          </a:p>
        </p:txBody>
      </p:sp>
      <p:sp>
        <p:nvSpPr>
          <p:cNvPr id="193" name="文本框 192">
            <a:extLst>
              <a:ext uri="{FF2B5EF4-FFF2-40B4-BE49-F238E27FC236}">
                <a16:creationId xmlns:a16="http://schemas.microsoft.com/office/drawing/2014/main" id="{A89423BB-3A74-51F6-20F9-09FCAE86558B}"/>
              </a:ext>
            </a:extLst>
          </p:cNvPr>
          <p:cNvSpPr txBox="1"/>
          <p:nvPr/>
        </p:nvSpPr>
        <p:spPr>
          <a:xfrm>
            <a:off x="6342963" y="3641612"/>
            <a:ext cx="86296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师生</a:t>
            </a:r>
            <a:endParaRPr kumimoji="0" lang="en-US" altLang="zh-CN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语音连麦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95" name="文本框 194">
            <a:extLst>
              <a:ext uri="{FF2B5EF4-FFF2-40B4-BE49-F238E27FC236}">
                <a16:creationId xmlns:a16="http://schemas.microsoft.com/office/drawing/2014/main" id="{B2D8A7E9-622E-A685-2891-EE2C309A30B1}"/>
              </a:ext>
            </a:extLst>
          </p:cNvPr>
          <p:cNvSpPr txBox="1"/>
          <p:nvPr/>
        </p:nvSpPr>
        <p:spPr>
          <a:xfrm>
            <a:off x="7200848" y="3641612"/>
            <a:ext cx="77914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白板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涂鸦工具</a:t>
            </a: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ED43D09F-8EFA-907B-DE79-8FF1E72AD1AE}"/>
              </a:ext>
            </a:extLst>
          </p:cNvPr>
          <p:cNvSpPr txBox="1"/>
          <p:nvPr/>
        </p:nvSpPr>
        <p:spPr>
          <a:xfrm>
            <a:off x="7974278" y="3641612"/>
            <a:ext cx="74739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课件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资料上传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73A7D75-A655-393F-6561-9EC720FB4611}"/>
              </a:ext>
            </a:extLst>
          </p:cNvPr>
          <p:cNvCxnSpPr/>
          <p:nvPr/>
        </p:nvCxnSpPr>
        <p:spPr>
          <a:xfrm>
            <a:off x="7200848" y="3259977"/>
            <a:ext cx="0" cy="296545"/>
          </a:xfrm>
          <a:prstGeom prst="line">
            <a:avLst/>
          </a:prstGeom>
          <a:ln>
            <a:solidFill>
              <a:schemeClr val="bg1">
                <a:lumMod val="6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8AF4862-11E1-72F6-987D-A47DF6E7F30A}"/>
              </a:ext>
            </a:extLst>
          </p:cNvPr>
          <p:cNvCxnSpPr/>
          <p:nvPr/>
        </p:nvCxnSpPr>
        <p:spPr>
          <a:xfrm>
            <a:off x="7994598" y="3259977"/>
            <a:ext cx="0" cy="296545"/>
          </a:xfrm>
          <a:prstGeom prst="line">
            <a:avLst/>
          </a:prstGeom>
          <a:ln>
            <a:solidFill>
              <a:schemeClr val="bg1">
                <a:lumMod val="6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CAEEC7D-76AC-F851-E061-CC8B21895486}"/>
              </a:ext>
            </a:extLst>
          </p:cNvPr>
          <p:cNvCxnSpPr/>
          <p:nvPr/>
        </p:nvCxnSpPr>
        <p:spPr>
          <a:xfrm>
            <a:off x="7195768" y="3691777"/>
            <a:ext cx="0" cy="296545"/>
          </a:xfrm>
          <a:prstGeom prst="line">
            <a:avLst/>
          </a:prstGeom>
          <a:ln>
            <a:solidFill>
              <a:schemeClr val="bg1">
                <a:lumMod val="6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B527D92-A11F-AC79-7258-3AC0BC39DD6E}"/>
              </a:ext>
            </a:extLst>
          </p:cNvPr>
          <p:cNvCxnSpPr/>
          <p:nvPr/>
        </p:nvCxnSpPr>
        <p:spPr>
          <a:xfrm>
            <a:off x="7989518" y="3691777"/>
            <a:ext cx="0" cy="296545"/>
          </a:xfrm>
          <a:prstGeom prst="line">
            <a:avLst/>
          </a:prstGeom>
          <a:ln>
            <a:solidFill>
              <a:schemeClr val="bg1">
                <a:lumMod val="6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圆角矩形 24">
            <a:extLst>
              <a:ext uri="{FF2B5EF4-FFF2-40B4-BE49-F238E27FC236}">
                <a16:creationId xmlns:a16="http://schemas.microsoft.com/office/drawing/2014/main" id="{E302AA88-E7AB-48CE-E375-9F171F329E2B}"/>
              </a:ext>
            </a:extLst>
          </p:cNvPr>
          <p:cNvSpPr/>
          <p:nvPr/>
        </p:nvSpPr>
        <p:spPr>
          <a:xfrm>
            <a:off x="6257238" y="4390912"/>
            <a:ext cx="2592070" cy="1341755"/>
          </a:xfrm>
          <a:prstGeom prst="roundRect">
            <a:avLst>
              <a:gd name="adj" fmla="val 5835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71" name="圆角矩形 109">
            <a:extLst>
              <a:ext uri="{FF2B5EF4-FFF2-40B4-BE49-F238E27FC236}">
                <a16:creationId xmlns:a16="http://schemas.microsoft.com/office/drawing/2014/main" id="{CD19E096-7D67-C60E-CEF8-7FD40573A434}"/>
              </a:ext>
            </a:extLst>
          </p:cNvPr>
          <p:cNvSpPr/>
          <p:nvPr/>
        </p:nvSpPr>
        <p:spPr>
          <a:xfrm>
            <a:off x="6257238" y="4384743"/>
            <a:ext cx="2592070" cy="396240"/>
          </a:xfrm>
          <a:prstGeom prst="roundRect">
            <a:avLst/>
          </a:prstGeom>
          <a:solidFill>
            <a:schemeClr val="accent2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AF686E05-E5DC-BD22-A7C3-C57CC69D39A2}"/>
              </a:ext>
            </a:extLst>
          </p:cNvPr>
          <p:cNvSpPr txBox="1"/>
          <p:nvPr/>
        </p:nvSpPr>
        <p:spPr>
          <a:xfrm>
            <a:off x="6885253" y="4448697"/>
            <a:ext cx="1223645" cy="2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课后学习跟进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0C6A17D2-EAA5-A57A-2BF3-223CE7FC10B1}"/>
              </a:ext>
            </a:extLst>
          </p:cNvPr>
          <p:cNvSpPr txBox="1"/>
          <p:nvPr/>
        </p:nvSpPr>
        <p:spPr>
          <a:xfrm>
            <a:off x="6348678" y="4844937"/>
            <a:ext cx="79057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班级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互动交流</a:t>
            </a: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81AE3677-EF9E-3ACD-F23F-15303324C77F}"/>
              </a:ext>
            </a:extLst>
          </p:cNvPr>
          <p:cNvSpPr txBox="1"/>
          <p:nvPr/>
        </p:nvSpPr>
        <p:spPr>
          <a:xfrm>
            <a:off x="7109408" y="4844937"/>
            <a:ext cx="89979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倍速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高清回放</a:t>
            </a: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43AC5A80-F4AC-A3CF-3F09-CE12D18A3A37}"/>
              </a:ext>
            </a:extLst>
          </p:cNvPr>
          <p:cNvSpPr txBox="1"/>
          <p:nvPr/>
        </p:nvSpPr>
        <p:spPr>
          <a:xfrm>
            <a:off x="7911413" y="4844937"/>
            <a:ext cx="84645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课后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智能刷题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022B51AF-3133-66DC-E5B9-26A8AF234058}"/>
              </a:ext>
            </a:extLst>
          </p:cNvPr>
          <p:cNvSpPr txBox="1"/>
          <p:nvPr/>
        </p:nvSpPr>
        <p:spPr>
          <a:xfrm>
            <a:off x="6348678" y="5244987"/>
            <a:ext cx="79057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教学</a:t>
            </a:r>
            <a:endParaRPr kumimoji="0" lang="en-US" altLang="zh-CN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资料下载</a:t>
            </a:r>
            <a:endParaRPr kumimoji="0" lang="zh-CN" altLang="en-US" sz="9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4CAFC554-58BE-B2A7-50BC-A8DFF55E54CA}"/>
              </a:ext>
            </a:extLst>
          </p:cNvPr>
          <p:cNvSpPr txBox="1"/>
          <p:nvPr/>
        </p:nvSpPr>
        <p:spPr>
          <a:xfrm>
            <a:off x="7109408" y="5244987"/>
            <a:ext cx="89979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作业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自动批改</a:t>
            </a: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BE734C0A-5A11-863F-C4CF-E66F6006B19F}"/>
              </a:ext>
            </a:extLst>
          </p:cNvPr>
          <p:cNvSpPr txBox="1"/>
          <p:nvPr/>
        </p:nvSpPr>
        <p:spPr>
          <a:xfrm>
            <a:off x="7926653" y="5234192"/>
            <a:ext cx="84645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在线</a:t>
            </a:r>
            <a:endParaRPr lang="en-US" altLang="zh-CN" sz="9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Gill Sans MT" panose="020B05020201040202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考试阅读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A99BAF6-27E8-A5BF-EA82-3E3A826F9252}"/>
              </a:ext>
            </a:extLst>
          </p:cNvPr>
          <p:cNvCxnSpPr/>
          <p:nvPr/>
        </p:nvCxnSpPr>
        <p:spPr>
          <a:xfrm>
            <a:off x="7165288" y="4941457"/>
            <a:ext cx="0" cy="296545"/>
          </a:xfrm>
          <a:prstGeom prst="line">
            <a:avLst/>
          </a:prstGeom>
          <a:ln>
            <a:solidFill>
              <a:schemeClr val="bg1">
                <a:lumMod val="50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0D61C9D-DF94-215C-3AF4-DD83E674CD19}"/>
              </a:ext>
            </a:extLst>
          </p:cNvPr>
          <p:cNvCxnSpPr/>
          <p:nvPr/>
        </p:nvCxnSpPr>
        <p:spPr>
          <a:xfrm>
            <a:off x="7959038" y="4941457"/>
            <a:ext cx="0" cy="296545"/>
          </a:xfrm>
          <a:prstGeom prst="line">
            <a:avLst/>
          </a:prstGeom>
          <a:ln>
            <a:solidFill>
              <a:schemeClr val="bg1">
                <a:lumMod val="50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C9B4968-8EC5-B52D-AD23-3C90DF54333B}"/>
              </a:ext>
            </a:extLst>
          </p:cNvPr>
          <p:cNvCxnSpPr/>
          <p:nvPr/>
        </p:nvCxnSpPr>
        <p:spPr>
          <a:xfrm>
            <a:off x="7160208" y="5373257"/>
            <a:ext cx="0" cy="296545"/>
          </a:xfrm>
          <a:prstGeom prst="line">
            <a:avLst/>
          </a:prstGeom>
          <a:ln>
            <a:solidFill>
              <a:schemeClr val="bg1">
                <a:lumMod val="50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1C56ACF-DCC8-F458-67AE-8301854CFCF9}"/>
              </a:ext>
            </a:extLst>
          </p:cNvPr>
          <p:cNvCxnSpPr/>
          <p:nvPr/>
        </p:nvCxnSpPr>
        <p:spPr>
          <a:xfrm>
            <a:off x="7953958" y="5373257"/>
            <a:ext cx="0" cy="296545"/>
          </a:xfrm>
          <a:prstGeom prst="line">
            <a:avLst/>
          </a:prstGeom>
          <a:ln>
            <a:solidFill>
              <a:schemeClr val="bg1">
                <a:lumMod val="50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C798ECAC-FC4F-486A-E96D-49A54AB53C83}"/>
              </a:ext>
            </a:extLst>
          </p:cNvPr>
          <p:cNvCxnSpPr/>
          <p:nvPr/>
        </p:nvCxnSpPr>
        <p:spPr>
          <a:xfrm>
            <a:off x="507550" y="2293578"/>
            <a:ext cx="801617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6C1697E1-D9F5-BBAC-9E2E-12EBA61485E7}"/>
              </a:ext>
            </a:extLst>
          </p:cNvPr>
          <p:cNvCxnSpPr>
            <a:cxnSpLocks/>
            <a:stCxn id="21" idx="3"/>
            <a:endCxn id="37" idx="1"/>
          </p:cNvCxnSpPr>
          <p:nvPr/>
        </p:nvCxnSpPr>
        <p:spPr>
          <a:xfrm>
            <a:off x="2417163" y="2281756"/>
            <a:ext cx="1517767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83B532D5-CC90-90ED-CA92-22455E7D03AF}"/>
              </a:ext>
            </a:extLst>
          </p:cNvPr>
          <p:cNvCxnSpPr>
            <a:cxnSpLocks/>
            <a:stCxn id="37" idx="3"/>
            <a:endCxn id="43" idx="1"/>
          </p:cNvCxnSpPr>
          <p:nvPr/>
        </p:nvCxnSpPr>
        <p:spPr>
          <a:xfrm>
            <a:off x="5151917" y="2281756"/>
            <a:ext cx="1773617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连接符 75">
            <a:extLst>
              <a:ext uri="{FF2B5EF4-FFF2-40B4-BE49-F238E27FC236}">
                <a16:creationId xmlns:a16="http://schemas.microsoft.com/office/drawing/2014/main" id="{A5762E25-1D55-836D-A30B-B043478DF05A}"/>
              </a:ext>
            </a:extLst>
          </p:cNvPr>
          <p:cNvCxnSpPr>
            <a:cxnSpLocks/>
            <a:stCxn id="43" idx="3"/>
            <a:endCxn id="45" idx="1"/>
          </p:cNvCxnSpPr>
          <p:nvPr/>
        </p:nvCxnSpPr>
        <p:spPr>
          <a:xfrm>
            <a:off x="8033530" y="2281756"/>
            <a:ext cx="1664127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连接符 80">
            <a:extLst>
              <a:ext uri="{FF2B5EF4-FFF2-40B4-BE49-F238E27FC236}">
                <a16:creationId xmlns:a16="http://schemas.microsoft.com/office/drawing/2014/main" id="{25D5B8ED-EF3A-049A-1B91-7B7C7ADF7209}"/>
              </a:ext>
            </a:extLst>
          </p:cNvPr>
          <p:cNvCxnSpPr>
            <a:cxnSpLocks/>
          </p:cNvCxnSpPr>
          <p:nvPr/>
        </p:nvCxnSpPr>
        <p:spPr>
          <a:xfrm>
            <a:off x="10767830" y="2293578"/>
            <a:ext cx="1029735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110603F-1D4E-E086-2FED-264FC79CE358}"/>
              </a:ext>
            </a:extLst>
          </p:cNvPr>
          <p:cNvSpPr txBox="1"/>
          <p:nvPr/>
        </p:nvSpPr>
        <p:spPr>
          <a:xfrm>
            <a:off x="488874" y="16736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课程打造营销战略屋</a:t>
            </a:r>
          </a:p>
        </p:txBody>
      </p:sp>
      <p:sp>
        <p:nvSpPr>
          <p:cNvPr id="3" name="矩形: 圆角 8">
            <a:extLst>
              <a:ext uri="{FF2B5EF4-FFF2-40B4-BE49-F238E27FC236}">
                <a16:creationId xmlns:a16="http://schemas.microsoft.com/office/drawing/2014/main" id="{A9FC75CE-D67B-AEB0-3C4E-54719EA367F4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051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A94DF64-96E5-B3D4-A28D-186A4EEFDB6A}"/>
              </a:ext>
            </a:extLst>
          </p:cNvPr>
          <p:cNvSpPr txBox="1"/>
          <p:nvPr/>
        </p:nvSpPr>
        <p:spPr>
          <a:xfrm>
            <a:off x="488874" y="16736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产品定位战略屋</a:t>
            </a:r>
          </a:p>
        </p:txBody>
      </p:sp>
      <p:sp>
        <p:nvSpPr>
          <p:cNvPr id="5" name="矩形: 圆角 8">
            <a:extLst>
              <a:ext uri="{FF2B5EF4-FFF2-40B4-BE49-F238E27FC236}">
                <a16:creationId xmlns:a16="http://schemas.microsoft.com/office/drawing/2014/main" id="{F0A5F044-58AC-1B41-0CBD-5EB3A326AD35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圆角矩形 24">
            <a:extLst>
              <a:ext uri="{FF2B5EF4-FFF2-40B4-BE49-F238E27FC236}">
                <a16:creationId xmlns:a16="http://schemas.microsoft.com/office/drawing/2014/main" id="{1AB6999A-1B0F-750D-C0D2-F7F6C5E6638B}"/>
              </a:ext>
            </a:extLst>
          </p:cNvPr>
          <p:cNvSpPr/>
          <p:nvPr/>
        </p:nvSpPr>
        <p:spPr>
          <a:xfrm>
            <a:off x="376555" y="1710664"/>
            <a:ext cx="11356975" cy="676890"/>
          </a:xfrm>
          <a:prstGeom prst="roundRect">
            <a:avLst>
              <a:gd name="adj" fmla="val 8458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矩形: 圆角 147">
            <a:extLst>
              <a:ext uri="{FF2B5EF4-FFF2-40B4-BE49-F238E27FC236}">
                <a16:creationId xmlns:a16="http://schemas.microsoft.com/office/drawing/2014/main" id="{0C32DDBC-79FD-43FE-5BD3-9C64F8F37F5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874" y="1797851"/>
            <a:ext cx="896802" cy="481757"/>
          </a:xfrm>
          <a:prstGeom prst="roundRect">
            <a:avLst>
              <a:gd name="adj" fmla="val 211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人群定位</a:t>
            </a:r>
          </a:p>
        </p:txBody>
      </p:sp>
      <p:sp>
        <p:nvSpPr>
          <p:cNvPr id="8" name="圆角矩形 24">
            <a:extLst>
              <a:ext uri="{FF2B5EF4-FFF2-40B4-BE49-F238E27FC236}">
                <a16:creationId xmlns:a16="http://schemas.microsoft.com/office/drawing/2014/main" id="{402EEED4-82B1-7761-630C-F7789138BB1D}"/>
              </a:ext>
            </a:extLst>
          </p:cNvPr>
          <p:cNvSpPr/>
          <p:nvPr/>
        </p:nvSpPr>
        <p:spPr>
          <a:xfrm>
            <a:off x="376555" y="2527411"/>
            <a:ext cx="11356975" cy="676890"/>
          </a:xfrm>
          <a:prstGeom prst="roundRect">
            <a:avLst>
              <a:gd name="adj" fmla="val 8458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" name="矩形: 圆角 147">
            <a:extLst>
              <a:ext uri="{FF2B5EF4-FFF2-40B4-BE49-F238E27FC236}">
                <a16:creationId xmlns:a16="http://schemas.microsoft.com/office/drawing/2014/main" id="{13978540-529D-D1AF-08B2-78DDF8CA10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8874" y="2650196"/>
            <a:ext cx="896802" cy="431319"/>
          </a:xfrm>
          <a:prstGeom prst="roundRect">
            <a:avLst>
              <a:gd name="adj" fmla="val 211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产品定位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F60060-54EE-FB5C-76C6-964C4041EB70}"/>
              </a:ext>
            </a:extLst>
          </p:cNvPr>
          <p:cNvSpPr txBox="1"/>
          <p:nvPr/>
        </p:nvSpPr>
        <p:spPr>
          <a:xfrm>
            <a:off x="1562515" y="1779491"/>
            <a:ext cx="9994175" cy="51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1800"/>
              </a:lnSpc>
            </a:pPr>
            <a:r>
              <a:rPr lang="zh-CN" altLang="en-US" sz="12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中高收入家庭：年龄在</a:t>
            </a:r>
            <a:r>
              <a:rPr lang="en-US" altLang="zh-CN" sz="12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30-50</a:t>
            </a:r>
            <a:r>
              <a:rPr lang="zh-CN" altLang="en-US" sz="12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岁之间，家庭结构多为三口或四口之家，注重生活品质和家庭出行的舒适性，对汽车的品牌、安全性和空间要求较高，如理想汽车的主要客户群体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54B0F64-97FE-55E1-5CD5-973C296A75C7}"/>
              </a:ext>
            </a:extLst>
          </p:cNvPr>
          <p:cNvSpPr txBox="1"/>
          <p:nvPr/>
        </p:nvSpPr>
        <p:spPr>
          <a:xfrm>
            <a:off x="1562515" y="2605116"/>
            <a:ext cx="9994175" cy="5335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lnSpc>
                <a:spcPts val="1800"/>
              </a:lnSpc>
              <a:defRPr sz="1200" b="1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主打“家庭旗舰”标签：强调空间舒适性与智能化结合，如配备</a:t>
            </a:r>
            <a:r>
              <a:rPr lang="en-US" altLang="zh-CN" b="0" dirty="0" err="1">
                <a:latin typeface="SimHei" panose="02010609060101010101" pitchFamily="49" charset="-122"/>
                <a:ea typeface="SimHei" panose="02010609060101010101" pitchFamily="49" charset="-122"/>
              </a:rPr>
              <a:t>MindVLA</a:t>
            </a:r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大模型整合视觉、语言和行为智能，开创“移动客厅”的场景化体验，适合家庭出行</a:t>
            </a:r>
          </a:p>
        </p:txBody>
      </p:sp>
      <p:sp>
        <p:nvSpPr>
          <p:cNvPr id="28" name="圆角矩形 109">
            <a:extLst>
              <a:ext uri="{FF2B5EF4-FFF2-40B4-BE49-F238E27FC236}">
                <a16:creationId xmlns:a16="http://schemas.microsoft.com/office/drawing/2014/main" id="{BF950E32-E38B-9BAF-7A44-7C8E994C9623}"/>
              </a:ext>
            </a:extLst>
          </p:cNvPr>
          <p:cNvSpPr/>
          <p:nvPr/>
        </p:nvSpPr>
        <p:spPr>
          <a:xfrm>
            <a:off x="376555" y="3335280"/>
            <a:ext cx="1009121" cy="3176010"/>
          </a:xfrm>
          <a:prstGeom prst="roundRect">
            <a:avLst>
              <a:gd name="adj" fmla="val 7684"/>
            </a:avLst>
          </a:prstGeom>
          <a:solidFill>
            <a:schemeClr val="tx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核心</a:t>
            </a:r>
            <a:endParaRPr lang="en-US" altLang="zh-CN" sz="1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sym typeface="+mn-ea"/>
              </a:rPr>
              <a:t>利益点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BE7AB91B-2AAC-3D14-DC73-627AFCF31027}"/>
              </a:ext>
            </a:extLst>
          </p:cNvPr>
          <p:cNvSpPr/>
          <p:nvPr/>
        </p:nvSpPr>
        <p:spPr>
          <a:xfrm>
            <a:off x="1549602" y="3340690"/>
            <a:ext cx="1948199" cy="430843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279400" dist="63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智能科技</a:t>
            </a: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61F7540F-6D3D-DF18-EECC-BF35AB433BB1}"/>
              </a:ext>
            </a:extLst>
          </p:cNvPr>
          <p:cNvSpPr/>
          <p:nvPr/>
        </p:nvSpPr>
        <p:spPr>
          <a:xfrm>
            <a:off x="3609219" y="3340690"/>
            <a:ext cx="1948199" cy="430843"/>
          </a:xfrm>
          <a:prstGeom prst="roundRect">
            <a:avLst>
              <a:gd name="adj" fmla="val 12168"/>
            </a:avLst>
          </a:prstGeom>
          <a:solidFill>
            <a:schemeClr val="accent1"/>
          </a:solidFill>
          <a:ln>
            <a:noFill/>
          </a:ln>
          <a:effectLst>
            <a:outerShdw blurRad="279400" dist="635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舒适空间</a:t>
            </a: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4F77254E-A254-2947-A092-1941819BD63B}"/>
              </a:ext>
            </a:extLst>
          </p:cNvPr>
          <p:cNvSpPr/>
          <p:nvPr/>
        </p:nvSpPr>
        <p:spPr>
          <a:xfrm>
            <a:off x="5657514" y="3340690"/>
            <a:ext cx="1948199" cy="430843"/>
          </a:xfrm>
          <a:prstGeom prst="roundRect">
            <a:avLst>
              <a:gd name="adj" fmla="val 12168"/>
            </a:avLst>
          </a:prstGeom>
          <a:solidFill>
            <a:schemeClr val="accent3"/>
          </a:solidFill>
          <a:ln w="9525">
            <a:noFill/>
          </a:ln>
          <a:effectLst>
            <a:outerShdw blurRad="279400" dist="63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高性价比</a:t>
            </a: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FE15DB41-B49D-D9F5-9E18-2F2CA5A3A911}"/>
              </a:ext>
            </a:extLst>
          </p:cNvPr>
          <p:cNvSpPr/>
          <p:nvPr/>
        </p:nvSpPr>
        <p:spPr>
          <a:xfrm>
            <a:off x="7723570" y="3340690"/>
            <a:ext cx="1948199" cy="430843"/>
          </a:xfrm>
          <a:prstGeom prst="roundRect">
            <a:avLst>
              <a:gd name="adj" fmla="val 12168"/>
            </a:avLst>
          </a:prstGeom>
          <a:solidFill>
            <a:schemeClr val="tx1"/>
          </a:solidFill>
          <a:ln w="9525">
            <a:noFill/>
          </a:ln>
          <a:effectLst>
            <a:outerShdw blurRad="279400" dist="63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品牌价值</a:t>
            </a: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583ECAF8-E75A-7C19-A4D9-0D655F2DDBF6}"/>
              </a:ext>
            </a:extLst>
          </p:cNvPr>
          <p:cNvSpPr/>
          <p:nvPr/>
        </p:nvSpPr>
        <p:spPr>
          <a:xfrm>
            <a:off x="9785329" y="3340690"/>
            <a:ext cx="1948199" cy="430843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279400" dist="63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个性化设计</a:t>
            </a: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886EF205-E47A-40EF-1142-D049E472916C}"/>
              </a:ext>
            </a:extLst>
          </p:cNvPr>
          <p:cNvSpPr/>
          <p:nvPr/>
        </p:nvSpPr>
        <p:spPr>
          <a:xfrm>
            <a:off x="1549603" y="3881288"/>
            <a:ext cx="1948200" cy="2630000"/>
          </a:xfrm>
          <a:prstGeom prst="roundRect">
            <a:avLst>
              <a:gd name="adj" fmla="val 4634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523FAE92-B69A-A121-5C0F-7F1B99CDF2AB}"/>
              </a:ext>
            </a:extLst>
          </p:cNvPr>
          <p:cNvSpPr/>
          <p:nvPr/>
        </p:nvSpPr>
        <p:spPr>
          <a:xfrm>
            <a:off x="3609220" y="3881288"/>
            <a:ext cx="1948200" cy="2630000"/>
          </a:xfrm>
          <a:prstGeom prst="roundRect">
            <a:avLst>
              <a:gd name="adj" fmla="val 4634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CCFB3F73-F107-0F75-F65F-3AE33203A77C}"/>
              </a:ext>
            </a:extLst>
          </p:cNvPr>
          <p:cNvSpPr/>
          <p:nvPr/>
        </p:nvSpPr>
        <p:spPr>
          <a:xfrm>
            <a:off x="5657515" y="3881288"/>
            <a:ext cx="1948200" cy="2630000"/>
          </a:xfrm>
          <a:prstGeom prst="roundRect">
            <a:avLst>
              <a:gd name="adj" fmla="val 4634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E3FB617D-FA71-9D57-07C2-C79E90F1F69B}"/>
              </a:ext>
            </a:extLst>
          </p:cNvPr>
          <p:cNvSpPr/>
          <p:nvPr/>
        </p:nvSpPr>
        <p:spPr>
          <a:xfrm>
            <a:off x="7723571" y="3881288"/>
            <a:ext cx="1948200" cy="2630000"/>
          </a:xfrm>
          <a:prstGeom prst="roundRect">
            <a:avLst>
              <a:gd name="adj" fmla="val 4634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8B808562-7680-5D20-9212-A30B5A90BF24}"/>
              </a:ext>
            </a:extLst>
          </p:cNvPr>
          <p:cNvSpPr/>
          <p:nvPr/>
        </p:nvSpPr>
        <p:spPr>
          <a:xfrm>
            <a:off x="9785330" y="3881288"/>
            <a:ext cx="1948200" cy="2630000"/>
          </a:xfrm>
          <a:prstGeom prst="roundRect">
            <a:avLst>
              <a:gd name="adj" fmla="val 4634"/>
            </a:avLst>
          </a:prstGeom>
          <a:solidFill>
            <a:schemeClr val="bg1"/>
          </a:solidFill>
          <a:ln>
            <a:noFill/>
          </a:ln>
          <a:effectLst>
            <a:outerShdw blurRad="355600" dist="508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CDAC559-FA11-86B5-97AF-BCBC5CFC12EF}"/>
              </a:ext>
            </a:extLst>
          </p:cNvPr>
          <p:cNvSpPr txBox="1"/>
          <p:nvPr/>
        </p:nvSpPr>
        <p:spPr>
          <a:xfrm>
            <a:off x="1613484" y="4083599"/>
            <a:ext cx="1813489" cy="2242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9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智能驾驶辅助：提供自适应巡航、车道保持、自动泊车等功能，减轻驾驶负担。</a:t>
            </a:r>
          </a:p>
          <a:p>
            <a:pPr algn="l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9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智能座舱：配备大屏中控、语音控制、手势识别等，提升车内交互体验。</a:t>
            </a:r>
          </a:p>
          <a:p>
            <a:pPr algn="l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9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车联网技术：支持远程控制、</a:t>
            </a:r>
            <a:r>
              <a:rPr lang="en-US" altLang="zh-CN" sz="9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OTA</a:t>
            </a:r>
            <a:r>
              <a:rPr lang="zh-CN" altLang="en-US" sz="9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升级、实时导航和在线娱乐。</a:t>
            </a:r>
          </a:p>
          <a:p>
            <a:pPr algn="l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9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智能安全系统：如碰撞预警、自动紧急制动、盲点监测等，提升行车安全。</a:t>
            </a:r>
            <a:endParaRPr lang="en-US" altLang="zh-CN" sz="900" dirty="0">
              <a:solidFill>
                <a:srgbClr val="060607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l" fontAlgn="base">
              <a:lnSpc>
                <a:spcPct val="120000"/>
              </a:lnSpc>
              <a:buFont typeface="+mj-lt"/>
              <a:buAutoNum type="arabicPeriod"/>
            </a:pPr>
            <a:r>
              <a:rPr lang="zh-CN" altLang="en-US" sz="90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智能互联：与手机、智能家居设备无缝连接，实现车家互联</a:t>
            </a:r>
            <a:r>
              <a:rPr lang="zh-CN" altLang="en-US" sz="900" dirty="0">
                <a:solidFill>
                  <a:srgbClr val="060607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CN" altLang="en-US" sz="900" dirty="0">
              <a:solidFill>
                <a:srgbClr val="060607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0720678-2936-C778-7D44-0109AFF96E3F}"/>
              </a:ext>
            </a:extLst>
          </p:cNvPr>
          <p:cNvSpPr txBox="1"/>
          <p:nvPr/>
        </p:nvSpPr>
        <p:spPr>
          <a:xfrm>
            <a:off x="3673104" y="4083599"/>
            <a:ext cx="1813489" cy="20617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lnSpc>
                <a:spcPct val="120000"/>
              </a:lnSpc>
              <a:buFont typeface="+mj-lt"/>
              <a:buAutoNum type="arabicPeriod"/>
              <a:defRPr sz="900" b="1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宽敞内部空间：优化车身设计，提供宽敞的驾乘空间。</a:t>
            </a:r>
          </a:p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舒适座椅：采用高品质材料，提供良好的支撑性和舒适性。</a:t>
            </a:r>
          </a:p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静音设计：通过隔音材料和优化设计，降低车内噪音。</a:t>
            </a:r>
          </a:p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人性化布局：合理的储物空间和座椅布局，方便乘客使用。</a:t>
            </a:r>
          </a:p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全景天窗：提供开阔的视野和自然光线，提升车内氛围。</a:t>
            </a:r>
          </a:p>
          <a:p>
            <a:r>
              <a:rPr lang="zh-CN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后排独立空调：后排乘客可独立调节温度，提升舒适性。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4E9DB86-D46A-AF24-1A14-EACC37A8BFB6}"/>
              </a:ext>
            </a:extLst>
          </p:cNvPr>
          <p:cNvSpPr txBox="1"/>
          <p:nvPr/>
        </p:nvSpPr>
        <p:spPr>
          <a:xfrm>
            <a:off x="5732724" y="4083599"/>
            <a:ext cx="1813489" cy="2072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lnSpc>
                <a:spcPct val="120000"/>
              </a:lnSpc>
              <a:buFont typeface="+mj-lt"/>
              <a:buAutoNum type="arabicPeriod"/>
              <a:defRPr sz="900" b="1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合理定价：在保证品质的前提下，提供具有竞争力的价格。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丰富配置：提供多种配置选择，满足不同消费者需求。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低维护成本：优化设计，降低日常维护和保养成本。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高燃油经济性：通过技术优化，提高燃油效率，降低使用成本。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长质保期：提供较长的质保期，降低用户的后顾之忧。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高残值率：设计和制造注重耐用性，提高二手车残值率。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0C628B3-8208-7444-728D-8D9A0B5FCBF7}"/>
              </a:ext>
            </a:extLst>
          </p:cNvPr>
          <p:cNvSpPr txBox="1"/>
          <p:nvPr/>
        </p:nvSpPr>
        <p:spPr>
          <a:xfrm>
            <a:off x="7792343" y="4083599"/>
            <a:ext cx="1813489" cy="2072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lnSpc>
                <a:spcPct val="120000"/>
              </a:lnSpc>
              <a:buFont typeface="+mj-lt"/>
              <a:buAutoNum type="arabicPeriod"/>
              <a:defRPr sz="900" b="1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品牌知名度：通过广告和市场活动，提升品牌知名度。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品牌口碑：注重产品质量和服务，建立良好的品牌口碑。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品牌历史：悠久的历史和传承，赋予品牌深厚的文化底蕴。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品牌创新：持续推出新技术和新产品，保持品牌的活力。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品牌忠诚度：通过优质服务和用户体验，培养品牌忠诚度。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品牌影响力：在行业中具有较高的影响力和领导地位。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30FB19D-F226-E61E-0793-EECA8972B251}"/>
              </a:ext>
            </a:extLst>
          </p:cNvPr>
          <p:cNvSpPr txBox="1"/>
          <p:nvPr/>
        </p:nvSpPr>
        <p:spPr>
          <a:xfrm>
            <a:off x="9834207" y="4083599"/>
            <a:ext cx="1813489" cy="22390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lnSpc>
                <a:spcPct val="120000"/>
              </a:lnSpc>
              <a:buFont typeface="+mj-lt"/>
              <a:buAutoNum type="arabicPeriod"/>
              <a:defRPr sz="900" b="1">
                <a:solidFill>
                  <a:srgbClr val="060607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独特外观：设计独特的外观造型，吸引消费者注意。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时尚内饰：采用时尚的内饰设计和材料，提升车内质感。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定制化选项：提供多种颜色、内饰和配置选择，满足个性化需求。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细节设计：注重细节设计，如车标、轮毂、座椅纹理等。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运动风格：提供运动化的设计元素，如车身线条、排气管等。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b="0" dirty="0">
                <a:solidFill>
                  <a:srgbClr val="060607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豪华感：通过高品质材料和精致工艺，营造豪华感。</a:t>
            </a:r>
          </a:p>
        </p:txBody>
      </p:sp>
      <p:sp>
        <p:nvSpPr>
          <p:cNvPr id="51" name="梯形 50">
            <a:extLst>
              <a:ext uri="{FF2B5EF4-FFF2-40B4-BE49-F238E27FC236}">
                <a16:creationId xmlns:a16="http://schemas.microsoft.com/office/drawing/2014/main" id="{91DC107E-A49A-CC40-F06E-49B1DAD86292}"/>
              </a:ext>
            </a:extLst>
          </p:cNvPr>
          <p:cNvSpPr/>
          <p:nvPr/>
        </p:nvSpPr>
        <p:spPr>
          <a:xfrm>
            <a:off x="432791" y="897942"/>
            <a:ext cx="11292948" cy="661297"/>
          </a:xfrm>
          <a:prstGeom prst="trapezoid">
            <a:avLst>
              <a:gd name="adj" fmla="val 220402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空间舒适与智能化结合的汽车生活</a:t>
            </a:r>
          </a:p>
        </p:txBody>
      </p:sp>
    </p:spTree>
    <p:extLst>
      <p:ext uri="{BB962C8B-B14F-4D97-AF65-F5344CB8AC3E}">
        <p14:creationId xmlns:p14="http://schemas.microsoft.com/office/powerpoint/2010/main" val="187874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100000">
              <a:srgbClr val="9DA1F8">
                <a:alpha val="2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24">
            <a:extLst>
              <a:ext uri="{FF2B5EF4-FFF2-40B4-BE49-F238E27FC236}">
                <a16:creationId xmlns:a16="http://schemas.microsoft.com/office/drawing/2014/main" id="{8ADB42B0-0B64-9B25-FCE2-E899A24904F9}"/>
              </a:ext>
            </a:extLst>
          </p:cNvPr>
          <p:cNvSpPr/>
          <p:nvPr/>
        </p:nvSpPr>
        <p:spPr>
          <a:xfrm>
            <a:off x="561257" y="1746707"/>
            <a:ext cx="9062138" cy="860001"/>
          </a:xfrm>
          <a:prstGeom prst="roundRect">
            <a:avLst>
              <a:gd name="adj" fmla="val 8458"/>
            </a:avLst>
          </a:prstGeom>
          <a:solidFill>
            <a:schemeClr val="bg1"/>
          </a:solidFill>
          <a:ln w="9525">
            <a:noFill/>
          </a:ln>
          <a:effectLst>
            <a:outerShdw blurRad="368300" dist="508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1344493" y="3054805"/>
            <a:ext cx="7970826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形状 9"/>
          <p:cNvSpPr/>
          <p:nvPr/>
        </p:nvSpPr>
        <p:spPr>
          <a:xfrm>
            <a:off x="1344493" y="1859611"/>
            <a:ext cx="1599782" cy="612962"/>
          </a:xfrm>
          <a:custGeom>
            <a:avLst/>
            <a:gdLst>
              <a:gd name="connsiteX0" fmla="*/ 94850 w 1664208"/>
              <a:gd name="connsiteY0" fmla="*/ 0 h 637647"/>
              <a:gd name="connsiteX1" fmla="*/ 1574385 w 1664208"/>
              <a:gd name="connsiteY1" fmla="*/ 0 h 637647"/>
              <a:gd name="connsiteX2" fmla="*/ 1664208 w 1664208"/>
              <a:gd name="connsiteY2" fmla="*/ 318823 h 637647"/>
              <a:gd name="connsiteX3" fmla="*/ 1574385 w 1664208"/>
              <a:gd name="connsiteY3" fmla="*/ 637647 h 637647"/>
              <a:gd name="connsiteX4" fmla="*/ 94850 w 1664208"/>
              <a:gd name="connsiteY4" fmla="*/ 637647 h 637647"/>
              <a:gd name="connsiteX5" fmla="*/ 0 w 1664208"/>
              <a:gd name="connsiteY5" fmla="*/ 542797 h 637647"/>
              <a:gd name="connsiteX6" fmla="*/ 0 w 1664208"/>
              <a:gd name="connsiteY6" fmla="*/ 94850 h 637647"/>
              <a:gd name="connsiteX7" fmla="*/ 94850 w 1664208"/>
              <a:gd name="connsiteY7" fmla="*/ 0 h 63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208" h="637647">
                <a:moveTo>
                  <a:pt x="94850" y="0"/>
                </a:moveTo>
                <a:lnTo>
                  <a:pt x="1574385" y="0"/>
                </a:lnTo>
                <a:lnTo>
                  <a:pt x="1664208" y="318823"/>
                </a:lnTo>
                <a:lnTo>
                  <a:pt x="1574385" y="637647"/>
                </a:lnTo>
                <a:lnTo>
                  <a:pt x="94850" y="637647"/>
                </a:lnTo>
                <a:cubicBezTo>
                  <a:pt x="42466" y="637647"/>
                  <a:pt x="0" y="595181"/>
                  <a:pt x="0" y="542797"/>
                </a:cubicBez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Aware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了解</a:t>
            </a:r>
            <a:endParaRPr kumimoji="1" lang="en-US" altLang="zh-CN" sz="1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任意形状 10"/>
          <p:cNvSpPr/>
          <p:nvPr/>
        </p:nvSpPr>
        <p:spPr>
          <a:xfrm>
            <a:off x="2992356" y="1859611"/>
            <a:ext cx="1510327" cy="612962"/>
          </a:xfrm>
          <a:custGeom>
            <a:avLst/>
            <a:gdLst>
              <a:gd name="connsiteX0" fmla="*/ 0 w 1571151"/>
              <a:gd name="connsiteY0" fmla="*/ 0 h 637647"/>
              <a:gd name="connsiteX1" fmla="*/ 1481328 w 1571151"/>
              <a:gd name="connsiteY1" fmla="*/ 0 h 637647"/>
              <a:gd name="connsiteX2" fmla="*/ 1571151 w 1571151"/>
              <a:gd name="connsiteY2" fmla="*/ 318823 h 637647"/>
              <a:gd name="connsiteX3" fmla="*/ 1481328 w 1571151"/>
              <a:gd name="connsiteY3" fmla="*/ 637647 h 637647"/>
              <a:gd name="connsiteX4" fmla="*/ 0 w 1571151"/>
              <a:gd name="connsiteY4" fmla="*/ 637647 h 637647"/>
              <a:gd name="connsiteX5" fmla="*/ 89823 w 1571151"/>
              <a:gd name="connsiteY5" fmla="*/ 318823 h 637647"/>
              <a:gd name="connsiteX6" fmla="*/ 0 w 1571151"/>
              <a:gd name="connsiteY6" fmla="*/ 0 h 63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151" h="637647">
                <a:moveTo>
                  <a:pt x="0" y="0"/>
                </a:moveTo>
                <a:lnTo>
                  <a:pt x="1481328" y="0"/>
                </a:lnTo>
                <a:lnTo>
                  <a:pt x="1571151" y="318823"/>
                </a:lnTo>
                <a:lnTo>
                  <a:pt x="1481328" y="637647"/>
                </a:lnTo>
                <a:lnTo>
                  <a:pt x="0" y="637647"/>
                </a:lnTo>
                <a:lnTo>
                  <a:pt x="89823" y="318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Appeal</a:t>
            </a: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kumimoji="1"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吸引</a:t>
            </a:r>
            <a:endParaRPr kumimoji="1" lang="en-US" altLang="zh-CN" sz="1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" name="任意形状 11"/>
          <p:cNvSpPr/>
          <p:nvPr/>
        </p:nvSpPr>
        <p:spPr>
          <a:xfrm>
            <a:off x="4582454" y="1859611"/>
            <a:ext cx="1510327" cy="612962"/>
          </a:xfrm>
          <a:custGeom>
            <a:avLst/>
            <a:gdLst>
              <a:gd name="connsiteX0" fmla="*/ 0 w 1571151"/>
              <a:gd name="connsiteY0" fmla="*/ 0 h 637647"/>
              <a:gd name="connsiteX1" fmla="*/ 1481328 w 1571151"/>
              <a:gd name="connsiteY1" fmla="*/ 0 h 637647"/>
              <a:gd name="connsiteX2" fmla="*/ 1571151 w 1571151"/>
              <a:gd name="connsiteY2" fmla="*/ 318823 h 637647"/>
              <a:gd name="connsiteX3" fmla="*/ 1481328 w 1571151"/>
              <a:gd name="connsiteY3" fmla="*/ 637647 h 637647"/>
              <a:gd name="connsiteX4" fmla="*/ 0 w 1571151"/>
              <a:gd name="connsiteY4" fmla="*/ 637647 h 637647"/>
              <a:gd name="connsiteX5" fmla="*/ 89823 w 1571151"/>
              <a:gd name="connsiteY5" fmla="*/ 318823 h 637647"/>
              <a:gd name="connsiteX6" fmla="*/ 0 w 1571151"/>
              <a:gd name="connsiteY6" fmla="*/ 0 h 63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151" h="637647">
                <a:moveTo>
                  <a:pt x="0" y="0"/>
                </a:moveTo>
                <a:lnTo>
                  <a:pt x="1481328" y="0"/>
                </a:lnTo>
                <a:lnTo>
                  <a:pt x="1571151" y="318823"/>
                </a:lnTo>
                <a:lnTo>
                  <a:pt x="1481328" y="637647"/>
                </a:lnTo>
                <a:lnTo>
                  <a:pt x="0" y="637647"/>
                </a:lnTo>
                <a:lnTo>
                  <a:pt x="89823" y="318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Ask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询问</a:t>
            </a:r>
            <a:endParaRPr kumimoji="1" lang="en-US" altLang="zh-CN" sz="1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" name="任意形状 12"/>
          <p:cNvSpPr/>
          <p:nvPr/>
        </p:nvSpPr>
        <p:spPr>
          <a:xfrm>
            <a:off x="6179157" y="1859611"/>
            <a:ext cx="1510327" cy="612962"/>
          </a:xfrm>
          <a:custGeom>
            <a:avLst/>
            <a:gdLst>
              <a:gd name="connsiteX0" fmla="*/ 0 w 1571151"/>
              <a:gd name="connsiteY0" fmla="*/ 0 h 637647"/>
              <a:gd name="connsiteX1" fmla="*/ 1481328 w 1571151"/>
              <a:gd name="connsiteY1" fmla="*/ 0 h 637647"/>
              <a:gd name="connsiteX2" fmla="*/ 1571151 w 1571151"/>
              <a:gd name="connsiteY2" fmla="*/ 318823 h 637647"/>
              <a:gd name="connsiteX3" fmla="*/ 1481328 w 1571151"/>
              <a:gd name="connsiteY3" fmla="*/ 637647 h 637647"/>
              <a:gd name="connsiteX4" fmla="*/ 0 w 1571151"/>
              <a:gd name="connsiteY4" fmla="*/ 637647 h 637647"/>
              <a:gd name="connsiteX5" fmla="*/ 89823 w 1571151"/>
              <a:gd name="connsiteY5" fmla="*/ 318823 h 637647"/>
              <a:gd name="connsiteX6" fmla="*/ 0 w 1571151"/>
              <a:gd name="connsiteY6" fmla="*/ 0 h 63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151" h="637647">
                <a:moveTo>
                  <a:pt x="0" y="0"/>
                </a:moveTo>
                <a:lnTo>
                  <a:pt x="1481328" y="0"/>
                </a:lnTo>
                <a:lnTo>
                  <a:pt x="1571151" y="318823"/>
                </a:lnTo>
                <a:lnTo>
                  <a:pt x="1481328" y="637647"/>
                </a:lnTo>
                <a:lnTo>
                  <a:pt x="0" y="637647"/>
                </a:lnTo>
                <a:lnTo>
                  <a:pt x="89823" y="318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Act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了解</a:t>
            </a:r>
            <a:endParaRPr kumimoji="1" lang="en-US" altLang="zh-CN" sz="1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" name="任意形状 13"/>
          <p:cNvSpPr/>
          <p:nvPr/>
        </p:nvSpPr>
        <p:spPr>
          <a:xfrm>
            <a:off x="7744169" y="1859611"/>
            <a:ext cx="1571150" cy="612962"/>
          </a:xfrm>
          <a:custGeom>
            <a:avLst/>
            <a:gdLst>
              <a:gd name="connsiteX0" fmla="*/ 0 w 1634423"/>
              <a:gd name="connsiteY0" fmla="*/ 0 h 637647"/>
              <a:gd name="connsiteX1" fmla="*/ 1539573 w 1634423"/>
              <a:gd name="connsiteY1" fmla="*/ 0 h 637647"/>
              <a:gd name="connsiteX2" fmla="*/ 1634423 w 1634423"/>
              <a:gd name="connsiteY2" fmla="*/ 94850 h 637647"/>
              <a:gd name="connsiteX3" fmla="*/ 1634423 w 1634423"/>
              <a:gd name="connsiteY3" fmla="*/ 542797 h 637647"/>
              <a:gd name="connsiteX4" fmla="*/ 1539573 w 1634423"/>
              <a:gd name="connsiteY4" fmla="*/ 637647 h 637647"/>
              <a:gd name="connsiteX5" fmla="*/ 0 w 1634423"/>
              <a:gd name="connsiteY5" fmla="*/ 637647 h 637647"/>
              <a:gd name="connsiteX6" fmla="*/ 89823 w 1634423"/>
              <a:gd name="connsiteY6" fmla="*/ 318823 h 637647"/>
              <a:gd name="connsiteX7" fmla="*/ 0 w 1634423"/>
              <a:gd name="connsiteY7" fmla="*/ 0 h 63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4423" h="637647">
                <a:moveTo>
                  <a:pt x="0" y="0"/>
                </a:moveTo>
                <a:lnTo>
                  <a:pt x="1539573" y="0"/>
                </a:lnTo>
                <a:cubicBezTo>
                  <a:pt x="1591957" y="0"/>
                  <a:pt x="1634423" y="42466"/>
                  <a:pt x="1634423" y="94850"/>
                </a:cubicBezTo>
                <a:lnTo>
                  <a:pt x="1634423" y="542797"/>
                </a:lnTo>
                <a:cubicBezTo>
                  <a:pt x="1634423" y="595181"/>
                  <a:pt x="1591957" y="637647"/>
                  <a:pt x="1539573" y="637647"/>
                </a:cubicBezTo>
                <a:lnTo>
                  <a:pt x="0" y="637647"/>
                </a:lnTo>
                <a:lnTo>
                  <a:pt x="89823" y="318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Advocate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kumimoji="1" lang="zh-CN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拥护</a:t>
            </a:r>
            <a:endParaRPr kumimoji="1" lang="en-US" altLang="zh-CN" sz="1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04107" y="2783910"/>
            <a:ext cx="880554" cy="5215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曝光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307242" y="2783910"/>
            <a:ext cx="880554" cy="5215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触达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897340" y="2783910"/>
            <a:ext cx="880554" cy="5215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互动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494043" y="2783910"/>
            <a:ext cx="880554" cy="5215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转换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089467" y="2783910"/>
            <a:ext cx="880554" cy="5215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沉淀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7360" y="1935259"/>
            <a:ext cx="492443" cy="461665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用户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行为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7360" y="2834024"/>
            <a:ext cx="492443" cy="461665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产品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阶段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7360" y="4564855"/>
            <a:ext cx="492443" cy="461665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阶段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策略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360" y="6082154"/>
            <a:ext cx="492443" cy="461665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评估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纬度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07231" y="3343451"/>
            <a:ext cx="64633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浅阅读</a:t>
            </a:r>
            <a:endParaRPr lang="en-US" altLang="zh-CN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7360" y="3343451"/>
            <a:ext cx="492443" cy="276999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特征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95724" y="3343451"/>
            <a:ext cx="126188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有兴趣、浅互动</a:t>
            </a:r>
            <a:endParaRPr lang="en-US" altLang="zh-CN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68534" y="3343451"/>
            <a:ext cx="126188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有兴趣、深互动</a:t>
            </a:r>
            <a:endParaRPr lang="en-US" altLang="zh-CN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23250" y="3343451"/>
            <a:ext cx="8002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转化购买</a:t>
            </a:r>
            <a:endParaRPr lang="en-US" altLang="zh-CN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99818" y="3343451"/>
            <a:ext cx="126188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复购、转化粉丝</a:t>
            </a:r>
            <a:endParaRPr lang="en-US" altLang="zh-CN" dirty="0">
              <a:solidFill>
                <a:schemeClr val="accent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347608" y="3766066"/>
            <a:ext cx="1528419" cy="2069572"/>
          </a:xfrm>
          <a:prstGeom prst="roundRect">
            <a:avLst>
              <a:gd name="adj" fmla="val 10266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484F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490818" y="5172889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线下活动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1490818" y="4017135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社交媒体推广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2965554" y="3766066"/>
            <a:ext cx="1528419" cy="2069572"/>
          </a:xfrm>
          <a:prstGeom prst="roundRect">
            <a:avLst>
              <a:gd name="adj" fmla="val 10266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484F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108764" y="5172889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参与有奖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3108764" y="4017135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优质内容创作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4564530" y="3766066"/>
            <a:ext cx="1528419" cy="2069572"/>
          </a:xfrm>
          <a:prstGeom prst="roundRect">
            <a:avLst>
              <a:gd name="adj" fmla="val 10266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484F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07740" y="5172889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详情解答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4707740" y="4017135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便捷咨询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6161233" y="3766066"/>
            <a:ext cx="1528419" cy="2069572"/>
          </a:xfrm>
          <a:prstGeom prst="roundRect">
            <a:avLst>
              <a:gd name="adj" fmla="val 10266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484F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304443" y="5172889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操作快捷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6304443" y="4017135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购买指引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7765535" y="3766066"/>
            <a:ext cx="1528419" cy="2069572"/>
          </a:xfrm>
          <a:prstGeom prst="roundRect">
            <a:avLst>
              <a:gd name="adj" fmla="val 10266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484F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908745" y="5172889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售后关怀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7908745" y="4017135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会员制度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1490818" y="4595012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KOL</a:t>
            </a:r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合作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3108764" y="4595012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热点话题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4707740" y="4595012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智能客服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6304443" y="4595012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优惠促销</a:t>
            </a:r>
          </a:p>
        </p:txBody>
      </p:sp>
      <p:sp>
        <p:nvSpPr>
          <p:cNvPr id="128" name="圆角矩形 127"/>
          <p:cNvSpPr/>
          <p:nvPr/>
        </p:nvSpPr>
        <p:spPr>
          <a:xfrm>
            <a:off x="7908745" y="4595012"/>
            <a:ext cx="1241998" cy="4013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分享有奖</a:t>
            </a:r>
          </a:p>
        </p:txBody>
      </p:sp>
      <p:sp>
        <p:nvSpPr>
          <p:cNvPr id="133" name="任意形状 132"/>
          <p:cNvSpPr/>
          <p:nvPr/>
        </p:nvSpPr>
        <p:spPr>
          <a:xfrm rot="10800000">
            <a:off x="10385339" y="4044873"/>
            <a:ext cx="745648" cy="550139"/>
          </a:xfrm>
          <a:custGeom>
            <a:avLst/>
            <a:gdLst>
              <a:gd name="connsiteX0" fmla="*/ 365435 w 707721"/>
              <a:gd name="connsiteY0" fmla="*/ 0 h 1044313"/>
              <a:gd name="connsiteX1" fmla="*/ 625717 w 707721"/>
              <a:gd name="connsiteY1" fmla="*/ 448762 h 1044313"/>
              <a:gd name="connsiteX2" fmla="*/ 484679 w 707721"/>
              <a:gd name="connsiteY2" fmla="*/ 448762 h 1044313"/>
              <a:gd name="connsiteX3" fmla="*/ 486396 w 707721"/>
              <a:gd name="connsiteY3" fmla="*/ 477589 h 1044313"/>
              <a:gd name="connsiteX4" fmla="*/ 521024 w 707721"/>
              <a:gd name="connsiteY4" fmla="*/ 664434 h 1044313"/>
              <a:gd name="connsiteX5" fmla="*/ 667924 w 707721"/>
              <a:gd name="connsiteY5" fmla="*/ 993822 h 1044313"/>
              <a:gd name="connsiteX6" fmla="*/ 707721 w 707721"/>
              <a:gd name="connsiteY6" fmla="*/ 1044313 h 1044313"/>
              <a:gd name="connsiteX7" fmla="*/ 0 w 707721"/>
              <a:gd name="connsiteY7" fmla="*/ 1044313 h 1044313"/>
              <a:gd name="connsiteX8" fmla="*/ 50551 w 707721"/>
              <a:gd name="connsiteY8" fmla="*/ 986761 h 1044313"/>
              <a:gd name="connsiteX9" fmla="*/ 214761 w 707721"/>
              <a:gd name="connsiteY9" fmla="*/ 665653 h 1044313"/>
              <a:gd name="connsiteX10" fmla="*/ 259279 w 707721"/>
              <a:gd name="connsiteY10" fmla="*/ 480914 h 1044313"/>
              <a:gd name="connsiteX11" fmla="*/ 262917 w 707721"/>
              <a:gd name="connsiteY11" fmla="*/ 448762 h 1044313"/>
              <a:gd name="connsiteX12" fmla="*/ 105153 w 707721"/>
              <a:gd name="connsiteY12" fmla="*/ 448762 h 10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721" h="1044313">
                <a:moveTo>
                  <a:pt x="365435" y="0"/>
                </a:moveTo>
                <a:lnTo>
                  <a:pt x="625717" y="448762"/>
                </a:lnTo>
                <a:lnTo>
                  <a:pt x="484679" y="448762"/>
                </a:lnTo>
                <a:lnTo>
                  <a:pt x="486396" y="477589"/>
                </a:lnTo>
                <a:cubicBezTo>
                  <a:pt x="492524" y="537903"/>
                  <a:pt x="503950" y="600713"/>
                  <a:pt x="521024" y="664434"/>
                </a:cubicBezTo>
                <a:cubicBezTo>
                  <a:pt x="555172" y="791877"/>
                  <a:pt x="607065" y="904868"/>
                  <a:pt x="667924" y="993822"/>
                </a:cubicBezTo>
                <a:lnTo>
                  <a:pt x="707721" y="1044313"/>
                </a:lnTo>
                <a:lnTo>
                  <a:pt x="0" y="1044313"/>
                </a:lnTo>
                <a:lnTo>
                  <a:pt x="50551" y="986761"/>
                </a:lnTo>
                <a:cubicBezTo>
                  <a:pt x="116053" y="901170"/>
                  <a:pt x="173883" y="791099"/>
                  <a:pt x="214761" y="665653"/>
                </a:cubicBezTo>
                <a:cubicBezTo>
                  <a:pt x="235201" y="602930"/>
                  <a:pt x="249951" y="540816"/>
                  <a:pt x="259279" y="480914"/>
                </a:cubicBezTo>
                <a:lnTo>
                  <a:pt x="262917" y="448762"/>
                </a:lnTo>
                <a:lnTo>
                  <a:pt x="105153" y="448762"/>
                </a:lnTo>
                <a:close/>
              </a:path>
            </a:pathLst>
          </a:custGeom>
          <a:gradFill>
            <a:gsLst>
              <a:gs pos="13000">
                <a:srgbClr val="4484FE"/>
              </a:gs>
              <a:gs pos="100000">
                <a:srgbClr val="4484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04BBEE-BB53-EE79-87C6-3F9C04F6AA23}"/>
              </a:ext>
            </a:extLst>
          </p:cNvPr>
          <p:cNvSpPr txBox="1"/>
          <p:nvPr/>
        </p:nvSpPr>
        <p:spPr>
          <a:xfrm>
            <a:off x="488874" y="167363"/>
            <a:ext cx="5174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内容营销策略</a:t>
            </a: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5A</a:t>
            </a: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模型战略屋</a:t>
            </a:r>
          </a:p>
        </p:txBody>
      </p:sp>
      <p:sp>
        <p:nvSpPr>
          <p:cNvPr id="4" name="矩形: 圆角 8">
            <a:extLst>
              <a:ext uri="{FF2B5EF4-FFF2-40B4-BE49-F238E27FC236}">
                <a16:creationId xmlns:a16="http://schemas.microsoft.com/office/drawing/2014/main" id="{A5792C31-4C05-BCC1-4981-2A07076E4C1D}"/>
              </a:ext>
            </a:extLst>
          </p:cNvPr>
          <p:cNvSpPr/>
          <p:nvPr/>
        </p:nvSpPr>
        <p:spPr>
          <a:xfrm>
            <a:off x="393104" y="284321"/>
            <a:ext cx="79375" cy="400050"/>
          </a:xfrm>
          <a:prstGeom prst="roundRect">
            <a:avLst>
              <a:gd name="adj" fmla="val 50000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27070079-0D20-DCA8-4D0B-2E1024AB2538}"/>
              </a:ext>
            </a:extLst>
          </p:cNvPr>
          <p:cNvSpPr/>
          <p:nvPr/>
        </p:nvSpPr>
        <p:spPr>
          <a:xfrm>
            <a:off x="432791" y="897942"/>
            <a:ext cx="11292948" cy="690916"/>
          </a:xfrm>
          <a:prstGeom prst="trapezoid">
            <a:avLst>
              <a:gd name="adj" fmla="val 220402"/>
            </a:avLst>
          </a:prstGeom>
          <a:solidFill>
            <a:srgbClr val="444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Gill Sans MT" panose="020B0502020104020203" charset="0"/>
              </a:rPr>
              <a:t>从初次接触到深度拥护</a:t>
            </a: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F43F29CB-7F18-6753-919F-EAD31C65782A}"/>
              </a:ext>
            </a:extLst>
          </p:cNvPr>
          <p:cNvSpPr/>
          <p:nvPr/>
        </p:nvSpPr>
        <p:spPr>
          <a:xfrm>
            <a:off x="1344493" y="6012162"/>
            <a:ext cx="1528419" cy="602073"/>
          </a:xfrm>
          <a:prstGeom prst="roundRect">
            <a:avLst>
              <a:gd name="adj" fmla="val 2469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曝光量</a:t>
            </a: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81E3A3FB-C6EE-C76C-F189-9882BDA63F57}"/>
              </a:ext>
            </a:extLst>
          </p:cNvPr>
          <p:cNvSpPr/>
          <p:nvPr/>
        </p:nvSpPr>
        <p:spPr>
          <a:xfrm>
            <a:off x="2960228" y="6012162"/>
            <a:ext cx="1528419" cy="602073"/>
          </a:xfrm>
          <a:prstGeom prst="roundRect">
            <a:avLst>
              <a:gd name="adj" fmla="val 2469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点击量</a:t>
            </a: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880A1FD8-CE1B-512C-5E02-FB0AA3D3CDE9}"/>
              </a:ext>
            </a:extLst>
          </p:cNvPr>
          <p:cNvSpPr/>
          <p:nvPr/>
        </p:nvSpPr>
        <p:spPr>
          <a:xfrm>
            <a:off x="4549331" y="6012162"/>
            <a:ext cx="1528419" cy="602073"/>
          </a:xfrm>
          <a:prstGeom prst="roundRect">
            <a:avLst>
              <a:gd name="adj" fmla="val 2469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点赞评论</a:t>
            </a: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5156DD1-4B39-2464-9D66-B81A86F9FDF1}"/>
              </a:ext>
            </a:extLst>
          </p:cNvPr>
          <p:cNvSpPr/>
          <p:nvPr/>
        </p:nvSpPr>
        <p:spPr>
          <a:xfrm>
            <a:off x="6156189" y="6012162"/>
            <a:ext cx="1528419" cy="602073"/>
          </a:xfrm>
          <a:prstGeom prst="roundRect">
            <a:avLst>
              <a:gd name="adj" fmla="val 2469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消费购买</a:t>
            </a:r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65CF9562-6585-68B0-FE78-FB6D92A29909}"/>
              </a:ext>
            </a:extLst>
          </p:cNvPr>
          <p:cNvSpPr/>
          <p:nvPr/>
        </p:nvSpPr>
        <p:spPr>
          <a:xfrm>
            <a:off x="7765534" y="6012162"/>
            <a:ext cx="1528419" cy="602073"/>
          </a:xfrm>
          <a:prstGeom prst="roundRect">
            <a:avLst>
              <a:gd name="adj" fmla="val 24697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复购、关注</a:t>
            </a: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7FEC30BA-4974-C61A-8C8F-267475ABF561}"/>
              </a:ext>
            </a:extLst>
          </p:cNvPr>
          <p:cNvSpPr/>
          <p:nvPr/>
        </p:nvSpPr>
        <p:spPr>
          <a:xfrm>
            <a:off x="9872965" y="1993570"/>
            <a:ext cx="1770397" cy="1786912"/>
          </a:xfrm>
          <a:prstGeom prst="roundRect">
            <a:avLst>
              <a:gd name="adj" fmla="val 7354"/>
            </a:avLst>
          </a:prstGeom>
          <a:solidFill>
            <a:schemeClr val="accent1"/>
          </a:solidFill>
          <a:ln w="9525">
            <a:noFill/>
          </a:ln>
          <a:effectLst>
            <a:outerShdw blurRad="368300" dist="203200" dir="5400000" sx="98000" sy="98000" algn="t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初次接触</a:t>
            </a:r>
            <a:endParaRPr kumimoji="1" lang="en-US" altLang="zh-CN" sz="2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kumimoji="1"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浅尝即止</a:t>
            </a: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5E0309CA-B6C6-657B-0360-D3A23EB743C4}"/>
              </a:ext>
            </a:extLst>
          </p:cNvPr>
          <p:cNvSpPr/>
          <p:nvPr/>
        </p:nvSpPr>
        <p:spPr>
          <a:xfrm>
            <a:off x="9885229" y="4752862"/>
            <a:ext cx="1745868" cy="1644996"/>
          </a:xfrm>
          <a:prstGeom prst="roundRect">
            <a:avLst>
              <a:gd name="adj" fmla="val 12168"/>
            </a:avLst>
          </a:prstGeom>
          <a:solidFill>
            <a:schemeClr val="accent2"/>
          </a:solidFill>
          <a:ln w="9525">
            <a:noFill/>
          </a:ln>
          <a:effectLst>
            <a:outerShdw blurRad="368300" dist="203200" dir="5400000" sx="98000" sy="98000" algn="t" rotWithShape="0">
              <a:schemeClr val="accent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忠实拥护</a:t>
            </a:r>
            <a:endParaRPr kumimoji="0" lang="en-US" altLang="zh-CN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不断复购</a:t>
            </a:r>
            <a:endParaRPr kumimoji="0" lang="en-US" altLang="zh-CN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M1MjQ3YjYyYWU3ZWIyODIzZjM0NzJmMjE4MjU5MmEifQ=="/>
  <p:tag name="KSO_WPP_MARK_KEY" val="25506410-5785-468c-923b-47cf525bb567"/>
  <p:tag name="THINKCELLPRESENTATIONDONOTDELETE" val="&lt;?xml version=&quot;1.0&quot; encoding=&quot;UTF-16&quot; standalone=&quot;yes&quot;?&gt;&lt;root reqver=&quot;28224&quot;&gt;&lt;version val=&quot;3578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M3M10SasICEz9yP0Dw7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4Ym1igO1FdYKJUZHmUH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0kFFH74WVKXV7zX7aq3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Raxe3q_Au_dVu2bkpJh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tHISW0wdHb9Ekm1o5Vh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2UkyGuM686rcseSkJ4c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H5hVdw_93vyWcZDjXH3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l4DARlInUtexs9yhBr3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g_Sthtpy3Gpba_fE.4P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6gSUI06_bnCxT9YPtpv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ngspf4k6NmzZDoSzaty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XqRaMbBF.K2f5lcJWtU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B21LYeWz7m_yw6wkedl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fGnOYtd.CZyr0BEoBKr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HLqhmlqfkFZmPBjuC7O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TZxc1j5l8l71MrbGPou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3DRX9zd9dOpKYqg.fJw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9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9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9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9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9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9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3.4959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Z_mw8NGGHENehCrZt26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Gx4xKHh9GBODGKy2osb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UntfApTPxPWIwZEZScy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IeOEYTZ_H.PYCBE0TnS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红黄配色">
      <a:dk1>
        <a:srgbClr val="000000"/>
      </a:dk1>
      <a:lt1>
        <a:srgbClr val="FFFFFF"/>
      </a:lt1>
      <a:dk2>
        <a:srgbClr val="7E7E7E"/>
      </a:dk2>
      <a:lt2>
        <a:srgbClr val="E7E6E6"/>
      </a:lt2>
      <a:accent1>
        <a:srgbClr val="4649EF"/>
      </a:accent1>
      <a:accent2>
        <a:srgbClr val="1BC58F"/>
      </a:accent2>
      <a:accent3>
        <a:srgbClr val="FA962D"/>
      </a:accent3>
      <a:accent4>
        <a:srgbClr val="DCE100"/>
      </a:accent4>
      <a:accent5>
        <a:srgbClr val="F0261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17149</TotalTime>
  <Words>4425</Words>
  <Application>Microsoft Macintosh PowerPoint</Application>
  <PresentationFormat>宽屏</PresentationFormat>
  <Paragraphs>1053</Paragraphs>
  <Slides>24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SimHei</vt:lpstr>
      <vt:lpstr>KaiTi</vt:lpstr>
      <vt:lpstr>Arial</vt:lpstr>
      <vt:lpstr>Calibri</vt:lpstr>
      <vt:lpstr>Office 主题​​</vt:lpstr>
      <vt:lpstr>think-cell 幻灯片</vt:lpstr>
      <vt:lpstr>PowerPoint 演示文稿</vt:lpstr>
      <vt:lpstr>Hello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kira</dc:creator>
  <cp:lastModifiedBy>丝路</cp:lastModifiedBy>
  <cp:revision>426</cp:revision>
  <dcterms:created xsi:type="dcterms:W3CDTF">2022-09-02T05:52:00Z</dcterms:created>
  <dcterms:modified xsi:type="dcterms:W3CDTF">2025-10-30T02:03:17Z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C4735ADFA20743D5A3A410A875E13D66</vt:lpwstr>
  </property>
  <property fmtid="{D5CDD505-2E9C-101B-9397-08002B2CF9AE}" pid="3" name="KSOProductBuildVer">
    <vt:lpwstr>2052-11.1.0.13703</vt:lpwstr>
  </property>
</Properties>
</file>