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2" d="100"/>
          <a:sy n="132" d="100"/>
        </p:scale>
        <p:origin x="17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非品广收入</c:v>
                </c:pt>
              </c:strCache>
            </c:strRef>
          </c:tx>
          <c:spPr>
            <a:solidFill>
              <a:srgbClr val="2563EB"/>
            </a:solidFill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2025年</c:v>
                </c:pt>
                <c:pt idx="1">
                  <c:v>2026年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7.1959999999999997</c:v>
                </c:pt>
                <c:pt idx="1">
                  <c:v>9.8089999999999993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1-4E45-9F8C-DD3E70FC07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品广收入</c:v>
                </c:pt>
              </c:strCache>
            </c:strRef>
          </c:tx>
          <c:spPr>
            <a:solidFill>
              <a:srgbClr val="F59E0B"/>
            </a:solidFill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2025年</c:v>
                </c:pt>
                <c:pt idx="1">
                  <c:v>2026年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0.38100000000000001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61-4E45-9F8C-DD3E70FC07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2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9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900" b="0" i="0" u="none" strike="noStrike">
                    <a:solidFill>
                      <a:srgbClr val="000000"/>
                    </a:solidFill>
                    <a:latin typeface="Arial"/>
                  </a:rPr>
                  <a:t>亿元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同比增速</c:v>
                </c:pt>
              </c:strCache>
            </c:strRef>
          </c:tx>
          <c:spPr>
            <a:solidFill>
              <a:srgbClr val="2563EB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758-454C-9DB2-8B510E6EB31C}"/>
              </c:ext>
            </c:extLst>
          </c:dPt>
          <c:dPt>
            <c:idx val="1"/>
            <c:invertIfNegative val="0"/>
            <c:bubble3D val="0"/>
            <c:spPr>
              <a:solidFill>
                <a:srgbClr val="93C5F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0758-454C-9DB2-8B510E6EB31C}"/>
              </c:ext>
            </c:extLst>
          </c:dPt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zh-CN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含品广</c:v>
                </c:pt>
                <c:pt idx="1">
                  <c:v>不含品广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58-454C-9DB2-8B510E6EB3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CBD5E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"/>
          <c:min val="0"/>
        </c:scaling>
        <c:delete val="0"/>
        <c:axPos val="l"/>
        <c:majorGridlines>
          <c:spPr>
            <a:ln w="6350" cap="flat">
              <a:solidFill>
                <a:srgbClr val="334155"/>
              </a:solidFill>
              <a:prstDash val="solid"/>
              <a:round/>
            </a:ln>
          </c:spPr>
        </c:majorGridlines>
        <c:numFmt formatCode="0&quot;%&quot;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723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76200" cy="514350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1015901"/>
            <a:ext cx="6345284" cy="638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品广收入的战略价值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9600" y="1781026"/>
            <a:ext cx="634528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0"/>
              </a:spcAft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2025-2026年收入增长分析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09600" y="2555677"/>
            <a:ext cx="6220867" cy="599182"/>
          </a:xfrm>
          <a:prstGeom prst="rect">
            <a:avLst/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633412" y="2555677"/>
            <a:ext cx="0" cy="599182"/>
          </a:xfrm>
          <a:prstGeom prst="line">
            <a:avLst/>
          </a:prstGeom>
          <a:noFill/>
          <a:ln w="47625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Text 5"/>
          <p:cNvSpPr/>
          <p:nvPr/>
        </p:nvSpPr>
        <p:spPr>
          <a:xfrm>
            <a:off x="885825" y="2733377"/>
            <a:ext cx="5830363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2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品广仅占总收入 3.7%，却将同比增速从 36% 提升至 42%，贡献了总增长额的 12.7%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660202"/>
          </a:xfrm>
          <a:prstGeom prst="rect">
            <a:avLst/>
          </a:prstGeom>
          <a:solidFill>
            <a:srgbClr val="1A1F3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57200" y="177701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总收入年度对比（亿元）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457200" y="2146250"/>
            <a:ext cx="246120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收入增长概览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2501801"/>
            <a:ext cx="2461209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25"/>
              </a:lnSpc>
              <a:spcAft>
                <a:spcPts val="600"/>
              </a:spcAft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2026年总收入突破10亿，达到10.19亿元，同比增长42%。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57200" y="2939951"/>
            <a:ext cx="2461209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25"/>
              </a:lnSpc>
              <a:spcAft>
                <a:spcPts val="600"/>
              </a:spcAft>
              <a:buNone/>
            </a:pPr>
            <a:r>
              <a:rPr lang="en-US" sz="95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其中品广贡献0.38亿元，以橙色高亮显示。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3273326"/>
            <a:ext cx="2412950" cy="383977"/>
          </a:xfrm>
          <a:prstGeom prst="roundRect">
            <a:avLst>
              <a:gd name="adj" fmla="val 16537"/>
            </a:avLst>
          </a:prstGeom>
          <a:solidFill>
            <a:srgbClr val="FEF3C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3374827"/>
            <a:ext cx="215031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25"/>
              </a:lnSpc>
              <a:buNone/>
            </a:pPr>
            <a:r>
              <a:rPr lang="en-US" sz="950" b="1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品广占26年总收入 3.7%</a:t>
            </a:r>
            <a:endParaRPr lang="en-US" sz="950" dirty="0"/>
          </a:p>
        </p:txBody>
      </p:sp>
      <p:graphicFrame>
        <p:nvGraphicFramePr>
          <p:cNvPr id="9" name="Chart 0"/>
          <p:cNvGraphicFramePr/>
          <p:nvPr/>
        </p:nvGraphicFramePr>
        <p:xfrm>
          <a:off x="3073301" y="863352"/>
          <a:ext cx="5689699" cy="4076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7950" y="228600"/>
            <a:ext cx="8290661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同比增速与品广增长杠杆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7950" y="593675"/>
            <a:ext cx="829066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品广收入虽体量较小，但对增速的拉动远超其收入占比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7950" y="933301"/>
            <a:ext cx="4953298" cy="3981599"/>
          </a:xfrm>
          <a:prstGeom prst="roundRect">
            <a:avLst>
              <a:gd name="adj" fmla="val 1914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715149" y="933301"/>
            <a:ext cx="2920901" cy="577751"/>
          </a:xfrm>
          <a:prstGeom prst="roundRect">
            <a:avLst>
              <a:gd name="adj" fmla="val 13189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892850" y="1060252"/>
            <a:ext cx="88077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3.7%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6883301" y="1090166"/>
            <a:ext cx="828550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品广占总收入比重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883301" y="1222177"/>
            <a:ext cx="828550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仅 3,811 万元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715149" y="1612553"/>
            <a:ext cx="2920901" cy="577751"/>
          </a:xfrm>
          <a:prstGeom prst="roundRect">
            <a:avLst>
              <a:gd name="adj" fmla="val 13189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892850" y="1739503"/>
            <a:ext cx="88077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12.7%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883301" y="1769418"/>
            <a:ext cx="932233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品广贡献增长额占比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883301" y="1901428"/>
            <a:ext cx="932233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总增长 2.99 亿中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715149" y="2291804"/>
            <a:ext cx="2920901" cy="577751"/>
          </a:xfrm>
          <a:prstGeom prst="roundRect">
            <a:avLst>
              <a:gd name="adj" fmla="val 13189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892850" y="2418755"/>
            <a:ext cx="880771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+6pp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6883301" y="2448669"/>
            <a:ext cx="811700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增速提升幅度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883301" y="2580680"/>
            <a:ext cx="811700" cy="1320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40"/>
              </a:lnSpc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从 36% 升至 42%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715149" y="2971056"/>
            <a:ext cx="2920901" cy="558701"/>
          </a:xfrm>
          <a:prstGeom prst="roundRect">
            <a:avLst>
              <a:gd name="adj" fmla="val 9093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734199" y="2971056"/>
            <a:ext cx="0" cy="558701"/>
          </a:xfrm>
          <a:prstGeom prst="line">
            <a:avLst/>
          </a:prstGeom>
          <a:noFill/>
          <a:ln w="381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Text 17"/>
          <p:cNvSpPr/>
          <p:nvPr/>
        </p:nvSpPr>
        <p:spPr>
          <a:xfrm>
            <a:off x="5905649" y="3098006"/>
            <a:ext cx="262956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品广以不到 4% 的收入体量，撬动近 13% 的增长贡献，展现增长杠杆的战略价值。</a:t>
            </a:r>
            <a:endParaRPr lang="en-US" sz="800" dirty="0"/>
          </a:p>
        </p:txBody>
      </p:sp>
      <p:graphicFrame>
        <p:nvGraphicFramePr>
          <p:cNvPr id="20" name="Chart 0"/>
          <p:cNvGraphicFramePr/>
          <p:nvPr/>
        </p:nvGraphicFramePr>
        <p:xfrm>
          <a:off x="507950" y="933301"/>
          <a:ext cx="4953298" cy="3981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52400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品广当前面临的核心痛点</a:t>
            </a:r>
            <a:endParaRPr lang="en-US" sz="1700" dirty="0"/>
          </a:p>
        </p:txBody>
      </p:sp>
      <p:sp>
        <p:nvSpPr>
          <p:cNvPr id="3" name="Text 1"/>
          <p:cNvSpPr/>
          <p:nvPr/>
        </p:nvSpPr>
        <p:spPr>
          <a:xfrm>
            <a:off x="457200" y="495300"/>
            <a:ext cx="839419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五大关键挑战制约品广业务的规模化增长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749201"/>
            <a:ext cx="2675483" cy="911870"/>
          </a:xfrm>
          <a:prstGeom prst="roundRect">
            <a:avLst>
              <a:gd name="adj" fmla="val 835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76250" y="749201"/>
            <a:ext cx="0" cy="911870"/>
          </a:xfrm>
          <a:prstGeom prst="line">
            <a:avLst/>
          </a:prstGeom>
          <a:noFill/>
          <a:ln w="381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647700" y="863501"/>
            <a:ext cx="203150" cy="203150"/>
          </a:xfrm>
          <a:prstGeom prst="roundRect">
            <a:avLst>
              <a:gd name="adj" fmla="val 450111"/>
            </a:avLst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720923" y="907852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927050" y="884039"/>
            <a:ext cx="93268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可售档期查询困难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7700" y="1104751"/>
            <a:ext cx="2379235" cy="2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档期维度复杂（城市 x 类目 x 月份），无法快速定位哪些组合仍有空间，商机易遗漏。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647700" y="1391394"/>
            <a:ext cx="685800" cy="155377"/>
          </a:xfrm>
          <a:prstGeom prst="roundRect">
            <a:avLst>
              <a:gd name="adj" fmla="val 24521"/>
            </a:avLst>
          </a:prstGeom>
          <a:solidFill>
            <a:srgbClr val="2D1B1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23900" y="1416695"/>
            <a:ext cx="544068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00" dirty="0">
                <a:solidFill>
                  <a:srgbClr val="FC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错失可售窗口期</a:t>
            </a:r>
            <a:endParaRPr lang="en-US" sz="600" dirty="0"/>
          </a:p>
        </p:txBody>
      </p:sp>
      <p:sp>
        <p:nvSpPr>
          <p:cNvPr id="12" name="Text 10"/>
          <p:cNvSpPr/>
          <p:nvPr/>
        </p:nvSpPr>
        <p:spPr>
          <a:xfrm>
            <a:off x="3234184" y="749201"/>
            <a:ext cx="2675632" cy="911870"/>
          </a:xfrm>
          <a:prstGeom prst="roundRect">
            <a:avLst>
              <a:gd name="adj" fmla="val 835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253234" y="749201"/>
            <a:ext cx="0" cy="911870"/>
          </a:xfrm>
          <a:prstGeom prst="line">
            <a:avLst/>
          </a:prstGeom>
          <a:noFill/>
          <a:ln w="381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3424684" y="863501"/>
            <a:ext cx="203150" cy="203150"/>
          </a:xfrm>
          <a:prstGeom prst="roundRect">
            <a:avLst>
              <a:gd name="adj" fmla="val 450111"/>
            </a:avLst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497907" y="907852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704034" y="884039"/>
            <a:ext cx="81610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档期价格不透明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24684" y="1104751"/>
            <a:ext cx="2379387" cy="2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各档期价格缺乏便捷查询入口，销售沟通时无法及时报价，影响成单效率。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424684" y="1391394"/>
            <a:ext cx="609600" cy="155377"/>
          </a:xfrm>
          <a:prstGeom prst="roundRect">
            <a:avLst>
              <a:gd name="adj" fmla="val 24521"/>
            </a:avLst>
          </a:prstGeom>
          <a:solidFill>
            <a:srgbClr val="2D1B1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3500884" y="1416695"/>
            <a:ext cx="466344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00" dirty="0">
                <a:solidFill>
                  <a:srgbClr val="FC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报价效率低下</a:t>
            </a:r>
            <a:endParaRPr lang="en-US" sz="600" dirty="0"/>
          </a:p>
        </p:txBody>
      </p:sp>
      <p:sp>
        <p:nvSpPr>
          <p:cNvPr id="20" name="Text 18"/>
          <p:cNvSpPr/>
          <p:nvPr/>
        </p:nvSpPr>
        <p:spPr>
          <a:xfrm>
            <a:off x="6011317" y="749201"/>
            <a:ext cx="2675483" cy="911870"/>
          </a:xfrm>
          <a:prstGeom prst="roundRect">
            <a:avLst>
              <a:gd name="adj" fmla="val 8356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6030367" y="749201"/>
            <a:ext cx="0" cy="911870"/>
          </a:xfrm>
          <a:prstGeom prst="line">
            <a:avLst/>
          </a:prstGeom>
          <a:noFill/>
          <a:ln w="381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6201817" y="863501"/>
            <a:ext cx="203150" cy="203150"/>
          </a:xfrm>
          <a:prstGeom prst="roundRect">
            <a:avLst>
              <a:gd name="adj" fmla="val 450111"/>
            </a:avLst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275040" y="907852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481167" y="884039"/>
            <a:ext cx="93268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潜在商户名单缺失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01817" y="1104751"/>
            <a:ext cx="2379235" cy="2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不清楚各档期潜在目标商户，无法定向攻坚，销售动作缺乏精准指引。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6201817" y="1391394"/>
            <a:ext cx="762000" cy="155377"/>
          </a:xfrm>
          <a:prstGeom prst="roundRect">
            <a:avLst>
              <a:gd name="adj" fmla="val 24521"/>
            </a:avLst>
          </a:prstGeom>
          <a:solidFill>
            <a:srgbClr val="2D1B1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278017" y="1416695"/>
            <a:ext cx="62179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00" dirty="0">
                <a:solidFill>
                  <a:srgbClr val="FC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销售缺乏精准目标</a:t>
            </a:r>
            <a:endParaRPr lang="en-US" sz="600" dirty="0"/>
          </a:p>
        </p:txBody>
      </p:sp>
      <p:sp>
        <p:nvSpPr>
          <p:cNvPr id="28" name="Text 26"/>
          <p:cNvSpPr/>
          <p:nvPr/>
        </p:nvSpPr>
        <p:spPr>
          <a:xfrm>
            <a:off x="457200" y="1737271"/>
            <a:ext cx="4064050" cy="787598"/>
          </a:xfrm>
          <a:prstGeom prst="roundRect">
            <a:avLst>
              <a:gd name="adj" fmla="val 967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476250" y="1737271"/>
            <a:ext cx="0" cy="787598"/>
          </a:xfrm>
          <a:prstGeom prst="line">
            <a:avLst/>
          </a:prstGeom>
          <a:noFill/>
          <a:ln w="381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 28"/>
          <p:cNvSpPr/>
          <p:nvPr/>
        </p:nvSpPr>
        <p:spPr>
          <a:xfrm>
            <a:off x="647700" y="1851571"/>
            <a:ext cx="203150" cy="203150"/>
          </a:xfrm>
          <a:prstGeom prst="roundRect">
            <a:avLst>
              <a:gd name="adj" fmla="val 450111"/>
            </a:avLst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720923" y="1895921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27050" y="1872109"/>
            <a:ext cx="93268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已售商户无法复盘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47700" y="2092821"/>
            <a:ext cx="3795573" cy="124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缺少系统性复盘分析，无法提炼成功经验或发现改进点，难以形成可复制方法论。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47700" y="2255193"/>
            <a:ext cx="762000" cy="155377"/>
          </a:xfrm>
          <a:prstGeom prst="roundRect">
            <a:avLst>
              <a:gd name="adj" fmla="val 24521"/>
            </a:avLst>
          </a:prstGeom>
          <a:solidFill>
            <a:srgbClr val="2D1B1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723900" y="2280493"/>
            <a:ext cx="621792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00" dirty="0">
                <a:solidFill>
                  <a:srgbClr val="FC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经验无法沉淀复用</a:t>
            </a:r>
            <a:endParaRPr lang="en-US" sz="600" dirty="0"/>
          </a:p>
        </p:txBody>
      </p:sp>
      <p:sp>
        <p:nvSpPr>
          <p:cNvPr id="36" name="Text 34"/>
          <p:cNvSpPr/>
          <p:nvPr/>
        </p:nvSpPr>
        <p:spPr>
          <a:xfrm>
            <a:off x="4622750" y="1737271"/>
            <a:ext cx="4064050" cy="787598"/>
          </a:xfrm>
          <a:prstGeom prst="roundRect">
            <a:avLst>
              <a:gd name="adj" fmla="val 967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641800" y="1737271"/>
            <a:ext cx="0" cy="787598"/>
          </a:xfrm>
          <a:prstGeom prst="line">
            <a:avLst/>
          </a:prstGeom>
          <a:noFill/>
          <a:ln w="381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Text 36"/>
          <p:cNvSpPr/>
          <p:nvPr/>
        </p:nvSpPr>
        <p:spPr>
          <a:xfrm>
            <a:off x="4813250" y="1851571"/>
            <a:ext cx="203150" cy="203150"/>
          </a:xfrm>
          <a:prstGeom prst="roundRect">
            <a:avLst>
              <a:gd name="adj" fmla="val 450111"/>
            </a:avLst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4886474" y="1895921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5092601" y="1872109"/>
            <a:ext cx="104927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缺乏售卖方案与材料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13250" y="2092821"/>
            <a:ext cx="3795573" cy="124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对接商户时没有合适的品牌广告方案，缺少讲解PPT和配套材料，影响专业性和说服力。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4813250" y="2255193"/>
            <a:ext cx="914400" cy="155377"/>
          </a:xfrm>
          <a:prstGeom prst="roundRect">
            <a:avLst>
              <a:gd name="adj" fmla="val 24521"/>
            </a:avLst>
          </a:prstGeom>
          <a:solidFill>
            <a:srgbClr val="2D1B1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889450" y="2280493"/>
            <a:ext cx="777240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00" dirty="0">
                <a:solidFill>
                  <a:srgbClr val="FCA5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商户沟通缺乏专业支撑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77701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驱动的品广全链路解决方案</a:t>
            </a:r>
            <a:endParaRPr lang="en-US" sz="1700" dirty="0"/>
          </a:p>
        </p:txBody>
      </p:sp>
      <p:sp>
        <p:nvSpPr>
          <p:cNvPr id="3" name="Text 1"/>
          <p:cNvSpPr/>
          <p:nvPr/>
        </p:nvSpPr>
        <p:spPr>
          <a:xfrm>
            <a:off x="457200" y="520601"/>
            <a:ext cx="839419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300"/>
              </a:spcBef>
              <a:buNone/>
            </a:pPr>
            <a:r>
              <a:rPr lang="en-US" sz="8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六步闭环：从档期发现到效果复盘，AI 贯穿品广售卖全流程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028849" y="799951"/>
            <a:ext cx="2158901" cy="1019621"/>
          </a:xfrm>
          <a:prstGeom prst="roundRect">
            <a:avLst>
              <a:gd name="adj" fmla="val 996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1028849" y="819001"/>
            <a:ext cx="2158901" cy="0"/>
          </a:xfrm>
          <a:prstGeom prst="line">
            <a:avLst/>
          </a:prstGeom>
          <a:noFill/>
          <a:ln w="381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1993999" y="965002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3B82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991713" y="965002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36749" y="1269653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档期查询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136749" y="1469678"/>
            <a:ext cx="1943100" cy="2229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智能检索可售档期（城市 x 类目 x 月份），快速定位售卖空间</a:t>
            </a:r>
            <a:endParaRPr lang="en-US" sz="650" dirty="0"/>
          </a:p>
        </p:txBody>
      </p:sp>
      <p:sp>
        <p:nvSpPr>
          <p:cNvPr id="10" name="Text 8"/>
          <p:cNvSpPr/>
          <p:nvPr/>
        </p:nvSpPr>
        <p:spPr>
          <a:xfrm>
            <a:off x="3184702" y="1204913"/>
            <a:ext cx="3108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92550" y="855613"/>
            <a:ext cx="2158901" cy="908149"/>
          </a:xfrm>
          <a:prstGeom prst="roundRect">
            <a:avLst>
              <a:gd name="adj" fmla="val 1118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492550" y="874663"/>
            <a:ext cx="2158901" cy="0"/>
          </a:xfrm>
          <a:prstGeom prst="line">
            <a:avLst/>
          </a:prstGeom>
          <a:noFill/>
          <a:ln w="3810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 11"/>
          <p:cNvSpPr/>
          <p:nvPr/>
        </p:nvSpPr>
        <p:spPr>
          <a:xfrm>
            <a:off x="4457700" y="1020663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6366F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455414" y="1020663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00450" y="1325314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自动化查询价格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600450" y="1525339"/>
            <a:ext cx="1943100" cy="111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自动匹配档期对应价格，实时获取报价信息</a:t>
            </a:r>
            <a:endParaRPr lang="en-US" sz="650" dirty="0"/>
          </a:p>
        </p:txBody>
      </p:sp>
      <p:sp>
        <p:nvSpPr>
          <p:cNvPr id="17" name="Text 15"/>
          <p:cNvSpPr/>
          <p:nvPr/>
        </p:nvSpPr>
        <p:spPr>
          <a:xfrm>
            <a:off x="5648402" y="1204913"/>
            <a:ext cx="3108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956250" y="855613"/>
            <a:ext cx="2158901" cy="908149"/>
          </a:xfrm>
          <a:prstGeom prst="roundRect">
            <a:avLst>
              <a:gd name="adj" fmla="val 1118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5956250" y="874663"/>
            <a:ext cx="2158901" cy="0"/>
          </a:xfrm>
          <a:prstGeom prst="line">
            <a:avLst/>
          </a:prstGeom>
          <a:noFill/>
          <a:ln w="381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Text 18"/>
          <p:cNvSpPr/>
          <p:nvPr/>
        </p:nvSpPr>
        <p:spPr>
          <a:xfrm>
            <a:off x="6921401" y="1020663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8B5C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919115" y="1020663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064151" y="1325314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生成高潜商户名单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064151" y="1525339"/>
            <a:ext cx="1943100" cy="111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基于数据分析生成潜在目标商户，精准锁定攻坚对象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2734921" y="1855962"/>
            <a:ext cx="8601557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028849" y="2211586"/>
            <a:ext cx="2158901" cy="908149"/>
          </a:xfrm>
          <a:prstGeom prst="roundRect">
            <a:avLst>
              <a:gd name="adj" fmla="val 1118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1028849" y="2230636"/>
            <a:ext cx="2158901" cy="0"/>
          </a:xfrm>
          <a:prstGeom prst="line">
            <a:avLst/>
          </a:prstGeom>
          <a:noFill/>
          <a:ln w="381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Text 25"/>
          <p:cNvSpPr/>
          <p:nvPr/>
        </p:nvSpPr>
        <p:spPr>
          <a:xfrm>
            <a:off x="1993999" y="2376636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EC4899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1991713" y="2376636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36749" y="2681288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自动化分析品广效果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36749" y="2881313"/>
            <a:ext cx="1943100" cy="111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自动化复盘已售商户效果，沉淀经验驱动优化迭代</a:t>
            </a:r>
            <a:endParaRPr lang="en-US" sz="650" dirty="0"/>
          </a:p>
        </p:txBody>
      </p:sp>
      <p:sp>
        <p:nvSpPr>
          <p:cNvPr id="31" name="Text 29"/>
          <p:cNvSpPr/>
          <p:nvPr/>
        </p:nvSpPr>
        <p:spPr>
          <a:xfrm>
            <a:off x="3184702" y="2560886"/>
            <a:ext cx="3108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492550" y="2155924"/>
            <a:ext cx="2158901" cy="1019621"/>
          </a:xfrm>
          <a:prstGeom prst="roundRect">
            <a:avLst>
              <a:gd name="adj" fmla="val 9965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3492550" y="2174974"/>
            <a:ext cx="2158901" cy="0"/>
          </a:xfrm>
          <a:prstGeom prst="line">
            <a:avLst/>
          </a:prstGeom>
          <a:noFill/>
          <a:ln w="38100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" name="Text 32"/>
          <p:cNvSpPr/>
          <p:nvPr/>
        </p:nvSpPr>
        <p:spPr>
          <a:xfrm>
            <a:off x="4457700" y="2320975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D946E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455414" y="2320975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600450" y="2625626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生成对接资料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600450" y="2825651"/>
            <a:ext cx="1943100" cy="2229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自动生成客户沟通方案和品广讲解PPT，提升专业说服力</a:t>
            </a:r>
            <a:endParaRPr lang="en-US" sz="650" dirty="0"/>
          </a:p>
        </p:txBody>
      </p:sp>
      <p:sp>
        <p:nvSpPr>
          <p:cNvPr id="38" name="Text 36"/>
          <p:cNvSpPr/>
          <p:nvPr/>
        </p:nvSpPr>
        <p:spPr>
          <a:xfrm>
            <a:off x="5648402" y="2560886"/>
            <a:ext cx="31089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956250" y="2211586"/>
            <a:ext cx="2158901" cy="908149"/>
          </a:xfrm>
          <a:prstGeom prst="roundRect">
            <a:avLst>
              <a:gd name="adj" fmla="val 11188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0" name="Shape 38"/>
          <p:cNvSpPr/>
          <p:nvPr/>
        </p:nvSpPr>
        <p:spPr>
          <a:xfrm>
            <a:off x="5956250" y="2230636"/>
            <a:ext cx="2158901" cy="0"/>
          </a:xfrm>
          <a:prstGeom prst="line">
            <a:avLst/>
          </a:prstGeom>
          <a:noFill/>
          <a:ln w="3810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Text 39"/>
          <p:cNvSpPr/>
          <p:nvPr/>
        </p:nvSpPr>
        <p:spPr>
          <a:xfrm>
            <a:off x="6921401" y="2376636"/>
            <a:ext cx="228600" cy="228600"/>
          </a:xfrm>
          <a:prstGeom prst="roundRect">
            <a:avLst>
              <a:gd name="adj" fmla="val 400000"/>
            </a:avLst>
          </a:prstGeom>
          <a:solidFill>
            <a:srgbClr val="A855F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2" name="Text 40"/>
          <p:cNvSpPr/>
          <p:nvPr/>
        </p:nvSpPr>
        <p:spPr>
          <a:xfrm>
            <a:off x="6919115" y="2376636"/>
            <a:ext cx="2331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064151" y="2681288"/>
            <a:ext cx="194310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自动推送名单至业务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064151" y="2881313"/>
            <a:ext cx="1943100" cy="111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877"/>
              </a:lnSpc>
              <a:buNone/>
            </a:pPr>
            <a:r>
              <a:rPr lang="en-US" sz="6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将高潜商户名单自动分发至对应业务团队，驱动执行</a:t>
            </a:r>
            <a:endParaRPr lang="en-US" sz="650" dirty="0"/>
          </a:p>
        </p:txBody>
      </p:sp>
      <p:sp>
        <p:nvSpPr>
          <p:cNvPr id="45" name="Text 43"/>
          <p:cNvSpPr/>
          <p:nvPr/>
        </p:nvSpPr>
        <p:spPr>
          <a:xfrm>
            <a:off x="457200" y="3353246"/>
            <a:ext cx="8229600" cy="345877"/>
          </a:xfrm>
          <a:prstGeom prst="roundRect">
            <a:avLst>
              <a:gd name="adj" fmla="val 14687"/>
            </a:avLst>
          </a:prstGeom>
          <a:solidFill>
            <a:srgbClr val="1E293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476250" y="3353246"/>
            <a:ext cx="0" cy="345877"/>
          </a:xfrm>
          <a:prstGeom prst="line">
            <a:avLst/>
          </a:prstGeom>
          <a:noFill/>
          <a:ln w="381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7" name="Text 45"/>
          <p:cNvSpPr/>
          <p:nvPr/>
        </p:nvSpPr>
        <p:spPr>
          <a:xfrm>
            <a:off x="673001" y="3454747"/>
            <a:ext cx="799282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b="1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全链路闭环</a:t>
            </a:r>
            <a:r>
              <a:rPr lang="en-US" sz="7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：从发现机会、匹配价格、锁定商户、推动执行、准备材料到效果复盘，六步形成完整闭环，全面提升品广售卖效率与规模化能力。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214</Words>
  <Application>Microsoft Macintosh PowerPoint</Application>
  <PresentationFormat>全屏显示(16:9)</PresentationFormat>
  <Paragraphs>74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7" baseType="lpstr"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品广收入的战略价值</dc:title>
  <dc:subject>PptxGenJS Presentation</dc:subject>
  <dc:creator>PptxGenJS</dc:creator>
  <cp:lastModifiedBy>黄文武</cp:lastModifiedBy>
  <cp:revision>3</cp:revision>
  <dcterms:created xsi:type="dcterms:W3CDTF">2026-04-23T10:08:28Z</dcterms:created>
  <dcterms:modified xsi:type="dcterms:W3CDTF">2026-04-24T03:16:04Z</dcterms:modified>
</cp:coreProperties>
</file>