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月度计收</c:v>
                </c:pt>
              </c:strCache>
            </c:strRef>
          </c:tx>
          <c:spPr>
            <a:solidFill>
              <a:srgbClr val="1565C0"/>
            </a:solidFill>
            <a:ln w="38100" cap="flat">
              <a:solidFill>
                <a:srgbClr val="1565C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A237E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1565C0"/>
              </a:solidFill>
              <a:ln w="9525" cap="flat">
                <a:solidFill>
                  <a:srgbClr val="1565C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Sheet1!$A$2:$A$10</c:f>
              <c:multiLvlStrCache>
                <c:ptCount val="9"/>
                <c:lvl>
                  <c:pt idx="0">
                    <c:v>25年7月</c:v>
                  </c:pt>
                  <c:pt idx="1">
                    <c:v>8月</c:v>
                  </c:pt>
                  <c:pt idx="2">
                    <c:v>9月</c:v>
                  </c:pt>
                  <c:pt idx="3">
                    <c:v>10月</c:v>
                  </c:pt>
                  <c:pt idx="4">
                    <c:v>11月</c:v>
                  </c:pt>
                  <c:pt idx="5">
                    <c:v>12月</c:v>
                  </c:pt>
                  <c:pt idx="6">
                    <c:v>26年1月</c:v>
                  </c:pt>
                  <c:pt idx="7">
                    <c:v>2月</c:v>
                  </c:pt>
                  <c:pt idx="8">
                    <c:v>3月</c:v>
                  </c:pt>
                </c:lvl>
              </c:multiLvlStrCache>
            </c:multiLvl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100</c:v>
                </c:pt>
                <c:pt idx="1">
                  <c:v>145</c:v>
                </c:pt>
                <c:pt idx="2">
                  <c:v>195</c:v>
                </c:pt>
                <c:pt idx="3">
                  <c:v>260</c:v>
                </c:pt>
                <c:pt idx="4">
                  <c:v>340</c:v>
                </c:pt>
                <c:pt idx="5">
                  <c:v>420</c:v>
                </c:pt>
                <c:pt idx="6">
                  <c:v>510</c:v>
                </c:pt>
                <c:pt idx="7">
                  <c:v>610</c:v>
                </c:pt>
                <c:pt idx="8">
                  <c:v>725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A237E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E0E7EF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546E7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E0E7EF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90A4AE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00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Slide-1-image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6301" y="304800"/>
            <a:ext cx="8498026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23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品牌广告业务高速增长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06301" y="834926"/>
            <a:ext cx="849802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500"/>
              </a:spcBef>
              <a:buNone/>
            </a:pPr>
            <a:r>
              <a:rPr lang="en-US" sz="11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品牌广告已成为核心增长引擎，收入与商户规模持续快速扩张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06301" y="1238101"/>
            <a:ext cx="1771650" cy="990302"/>
          </a:xfrm>
          <a:prstGeom prst="roundRect">
            <a:avLst>
              <a:gd name="adj" fmla="val 10260"/>
            </a:avLst>
          </a:prstGeom>
          <a:solidFill>
            <a:srgbClr val="FFFFFF"/>
          </a:solidFill>
          <a:ln w="9525">
            <a:solidFill>
              <a:srgbClr val="E0E7EF"/>
            </a:solidFill>
          </a:ln>
          <a:effectLst>
            <a:outerShdw sx="100000" sy="100000" kx="0" ky="0" algn="bl" rotWithShape="0" blurRad="76200" dist="26941" dir="2700000">
              <a:srgbClr val="000000">
                <a:alpha val="5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18976" y="1425327"/>
            <a:ext cx="137322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26财年收入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18976" y="1650653"/>
            <a:ext cx="1373225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500"/>
              </a:spcBef>
              <a:buNone/>
            </a:pPr>
            <a:r>
              <a:rPr lang="en-US" sz="22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3400万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79452" y="1238101"/>
            <a:ext cx="1771799" cy="990302"/>
          </a:xfrm>
          <a:prstGeom prst="roundRect">
            <a:avLst>
              <a:gd name="adj" fmla="val 10260"/>
            </a:avLst>
          </a:prstGeom>
          <a:solidFill>
            <a:srgbClr val="FFFFFF"/>
          </a:solidFill>
          <a:ln w="9525">
            <a:solidFill>
              <a:srgbClr val="E0E7EF"/>
            </a:solidFill>
          </a:ln>
          <a:effectLst>
            <a:outerShdw sx="100000" sy="100000" kx="0" ky="0" algn="bl" rotWithShape="0" blurRad="76200" dist="26941" dir="2700000">
              <a:srgbClr val="000000">
                <a:alpha val="5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492127" y="1425327"/>
            <a:ext cx="13733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27财年预估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492127" y="1650653"/>
            <a:ext cx="1373377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500"/>
              </a:spcBef>
              <a:buNone/>
            </a:pPr>
            <a:r>
              <a:rPr lang="en-US" sz="2200" b="1" dirty="0">
                <a:solidFill>
                  <a:srgbClr val="E651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7600万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06301" y="2355354"/>
            <a:ext cx="3746450" cy="587276"/>
          </a:xfrm>
          <a:prstGeom prst="roundRect">
            <a:avLst>
              <a:gd name="adj" fmla="val 17300"/>
            </a:avLst>
          </a:prstGeom>
          <a:solidFill>
            <a:srgbClr val="FFFFFF"/>
          </a:solidFill>
          <a:ln w="19050">
            <a:solidFill>
              <a:srgbClr val="43A047"/>
            </a:solidFill>
          </a:ln>
          <a:effectLst>
            <a:outerShdw sx="100000" sy="100000" kx="0" ky="0" algn="bl" rotWithShape="0" blurRad="76200" dist="26941" dir="2700000">
              <a:srgbClr val="000000">
                <a:alpha val="5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28501" y="2501354"/>
            <a:ext cx="813825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+626%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553319" y="2568029"/>
            <a:ext cx="1969514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月度计收增长（25年7月 → 26年3月）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06301" y="3069580"/>
            <a:ext cx="3746450" cy="834926"/>
          </a:xfrm>
          <a:prstGeom prst="roundRect">
            <a:avLst>
              <a:gd name="adj" fmla="val 12169"/>
            </a:avLst>
          </a:prstGeom>
          <a:solidFill>
            <a:srgbClr val="FFFFFF"/>
          </a:solidFill>
          <a:ln w="9525">
            <a:solidFill>
              <a:srgbClr val="E0E7EF"/>
            </a:solidFill>
          </a:ln>
          <a:effectLst>
            <a:outerShdw sx="100000" sy="100000" kx="0" ky="0" algn="bl" rotWithShape="0" blurRad="76200" dist="26941" dir="2700000">
              <a:srgbClr val="000000">
                <a:alpha val="5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18976" y="3231505"/>
            <a:ext cx="338752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购买商户数增长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18976" y="3456831"/>
            <a:ext cx="437805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23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90家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49697" y="3499693"/>
            <a:ext cx="16850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16397" y="3456831"/>
            <a:ext cx="72593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23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1,564家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355902" y="1238101"/>
            <a:ext cx="116586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月度计收趋势（万元）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355902" y="4356199"/>
            <a:ext cx="4381798" cy="381000"/>
          </a:xfrm>
          <a:prstGeom prst="roundRect">
            <a:avLst>
              <a:gd name="adj" fmla="val 20000"/>
            </a:avLst>
          </a:prstGeom>
          <a:solidFill>
            <a:srgbClr val="FFF3E0"/>
          </a:solidFill>
          <a:ln w="9525">
            <a:solidFill>
              <a:srgbClr val="FB8C0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517827" y="4441924"/>
            <a:ext cx="463763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E651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626%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73997" y="4475262"/>
            <a:ext cx="1646018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5D40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9个月月度计收从100万增长至725万</a:t>
            </a:r>
            <a:endParaRPr lang="en-US" sz="800" dirty="0"/>
          </a:p>
        </p:txBody>
      </p:sp>
      <p:graphicFrame>
        <p:nvGraphicFramePr>
          <p:cNvPr id="22" name="Chart 0" descr=""/>
          <p:cNvGraphicFramePr/>
          <p:nvPr/>
        </p:nvGraphicFramePr>
        <p:xfrm>
          <a:off x="4355902" y="1476226"/>
          <a:ext cx="4400848" cy="277847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品牌广告业务高速增长</dc:title>
  <dc:subject>PptxGenJS Presentation</dc:subject>
  <dc:creator>AI品广</dc:creator>
  <cp:lastModifiedBy>AI品广</cp:lastModifiedBy>
  <cp:revision>1</cp:revision>
  <dcterms:created xsi:type="dcterms:W3CDTF">2026-05-10T11:38:50Z</dcterms:created>
  <dcterms:modified xsi:type="dcterms:W3CDTF">2026-05-10T11:38:50Z</dcterms:modified>
</cp:coreProperties>
</file>