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4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5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6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9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10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charts/chart11.xml" ContentType="application/vnd.openxmlformats-officedocument.drawingml.chart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charts/chart12.xml" ContentType="application/vnd.openxmlformats-officedocument.drawingml.chart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notesMasterIdLst>
    <p:notesMasterId r:id="rId2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G1-G5 人群转化漏斗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人群量级</c:v>
                </c:pt>
              </c:strCache>
            </c:strRef>
          </c:tx>
          <c:spPr>
            <a:solidFill>
              <a:srgbClr val="3498D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3498DB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2ECC71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F39C12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74C3C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9B59B6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G1 曝光</c:v>
                  </c:pt>
                  <c:pt idx="1">
                    <c:v>G2 互动</c:v>
                  </c:pt>
                  <c:pt idx="2">
                    <c:v>G3 决策</c:v>
                  </c:pt>
                  <c:pt idx="3">
                    <c:v>G4 到店</c:v>
                  </c:pt>
                  <c:pt idx="4">
                    <c:v>G5 忠诚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761141</c:v>
                </c:pt>
                <c:pt idx="1">
                  <c:v>254873</c:v>
                </c:pt>
                <c:pt idx="2">
                  <c:v>193005</c:v>
                </c:pt>
                <c:pt idx="3">
                  <c:v>217676</c:v>
                </c:pt>
                <c:pt idx="4">
                  <c:v>28387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亿元</c:v>
                </c:pt>
              </c:strCache>
            </c:strRef>
          </c:tx>
          <c:spPr>
            <a:solidFill>
              <a:srgbClr val="1A1F3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A1F3A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74C3C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F39C12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口腔服务</c:v>
                  </c:pt>
                  <c:pt idx="1">
                    <c:v>正畸市场</c:v>
                  </c:pt>
                  <c:pt idx="2">
                    <c:v>种植牙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3335.9</c:v>
                </c:pt>
                <c:pt idx="1">
                  <c:v>804.5</c:v>
                </c:pt>
                <c:pt idx="2">
                  <c:v>426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业务收入构成(亿元)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亿元</c:v>
                </c:pt>
              </c:strCache>
            </c:strRef>
          </c:tx>
          <c:spPr>
            <a:solidFill>
              <a:srgbClr val="1A1F3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1A1F3A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74C3C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F39C12"/>
              </a:solidFill>
              <a:effectLst/>
            </c:spPr>
          </c:dPt>
          <c:cat>
            <c:multiLvlStrRef>
              <c:f>Sheet1!$A$2:$A$4</c:f>
              <c:multiLvlStrCache>
                <c:ptCount val="3"/>
                <c:lvl>
                  <c:pt idx="0">
                    <c:v>种植 45.3%</c:v>
                  </c:pt>
                  <c:pt idx="1">
                    <c:v>综合口腔 38.0%</c:v>
                  </c:pt>
                  <c:pt idx="2">
                    <c:v>正畸 16.6%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8.01</c:v>
                </c:pt>
                <c:pt idx="1">
                  <c:v>6.72</c:v>
                </c:pt>
                <c:pt idx="2">
                  <c:v>2.94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占比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E74C3C"/>
              </a:solidFill>
              <a:effectLst/>
            </c:spPr>
          </c:dPt>
          <c:dPt>
            <c:idx val="1"/>
            <c:bubble3D val="0"/>
            <c:spPr>
              <a:solidFill>
                <a:srgbClr val="3498DB"/>
              </a:solidFill>
              <a:effectLst/>
            </c:spPr>
          </c:dPt>
          <c:dPt>
            <c:idx val="2"/>
            <c:bubble3D val="0"/>
            <c:spPr>
              <a:solidFill>
                <a:srgbClr val="27AE60"/>
              </a:solidFill>
              <a:effectLst/>
            </c:spPr>
          </c:dPt>
          <c:dPt>
            <c:idx val="3"/>
            <c:bubble3D val="0"/>
            <c:spPr>
              <a:solidFill>
                <a:srgbClr val="F39C1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搜索顶展60%</c:v>
                </c:pt>
                <c:pt idx="1">
                  <c:v>开屏20%</c:v>
                </c:pt>
                <c:pt idx="2">
                  <c:v>品牌地图10%</c:v>
                </c:pt>
                <c:pt idx="3">
                  <c:v>客资10%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60</c:v>
                </c:pt>
                <c:pt idx="1">
                  <c:v>20</c:v>
                </c:pt>
                <c:pt idx="2">
                  <c:v>10</c:v>
                </c:pt>
                <c:pt idx="3">
                  <c:v>10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占比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3498DB"/>
              </a:solidFill>
              <a:effectLst/>
            </c:spPr>
          </c:dPt>
          <c:dPt>
            <c:idx val="1"/>
            <c:bubble3D val="0"/>
            <c:spPr>
              <a:solidFill>
                <a:srgbClr val="2ECC71"/>
              </a:solidFill>
              <a:effectLst/>
            </c:spPr>
          </c:dPt>
          <c:dPt>
            <c:idx val="2"/>
            <c:bubble3D val="0"/>
            <c:spPr>
              <a:solidFill>
                <a:srgbClr val="F39C12"/>
              </a:solidFill>
              <a:effectLst/>
            </c:spPr>
          </c:dPt>
          <c:dPt>
            <c:idx val="3"/>
            <c:bubble3D val="0"/>
            <c:spPr>
              <a:solidFill>
                <a:srgbClr val="E74C3C"/>
              </a:solidFill>
              <a:effectLst/>
            </c:spPr>
          </c:dPt>
          <c:dPt>
            <c:idx val="4"/>
            <c:bubble3D val="0"/>
            <c:spPr>
              <a:solidFill>
                <a:srgbClr val="9B59B6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G1 曝光</c:v>
                </c:pt>
                <c:pt idx="1">
                  <c:v>G2 互动</c:v>
                </c:pt>
                <c:pt idx="2">
                  <c:v>G3 决策</c:v>
                </c:pt>
                <c:pt idx="3">
                  <c:v>G4 到店</c:v>
                </c:pt>
                <c:pt idx="4">
                  <c:v>G5 忠诚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761141</c:v>
                </c:pt>
                <c:pt idx="1">
                  <c:v>254873</c:v>
                </c:pt>
                <c:pt idx="2">
                  <c:v>193005</c:v>
                </c:pt>
                <c:pt idx="3">
                  <c:v>217676</c:v>
                </c:pt>
                <c:pt idx="4">
                  <c:v>28387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人数</c:v>
                </c:pt>
              </c:strCache>
            </c:strRef>
          </c:tx>
          <c:spPr>
            <a:solidFill>
              <a:srgbClr val="3498D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3498DB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2ECC71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F39C12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74C3C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9B59B6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761141</c:v>
                </c:pt>
                <c:pt idx="1">
                  <c:v>254873</c:v>
                </c:pt>
                <c:pt idx="2">
                  <c:v>193005</c:v>
                </c:pt>
                <c:pt idx="3">
                  <c:v>217676</c:v>
                </c:pt>
                <c:pt idx="4">
                  <c:v>28387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G4+G5</c:v>
                </c:pt>
              </c:strCache>
            </c:strRef>
          </c:tx>
          <c:spPr>
            <a:solidFill>
              <a:srgbClr val="E74C3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18-24</c:v>
                  </c:pt>
                  <c:pt idx="1">
                    <c:v>25-34</c:v>
                  </c:pt>
                  <c:pt idx="2">
                    <c:v>35-44</c:v>
                  </c:pt>
                  <c:pt idx="3">
                    <c:v>45-54</c:v>
                  </c:pt>
                  <c:pt idx="4">
                    <c:v>55+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23.13</c:v>
                </c:pt>
                <c:pt idx="1">
                  <c:v>30.07</c:v>
                </c:pt>
                <c:pt idx="2">
                  <c:v>23.95</c:v>
                </c:pt>
                <c:pt idx="3">
                  <c:v>11.91</c:v>
                </c:pt>
                <c:pt idx="4">
                  <c:v>8.97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G1对比</c:v>
                </c:pt>
              </c:strCache>
            </c:strRef>
          </c:tx>
          <c:spPr>
            <a:solidFill>
              <a:srgbClr val="BBBBB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18-24</c:v>
                  </c:pt>
                  <c:pt idx="1">
                    <c:v>25-34</c:v>
                  </c:pt>
                  <c:pt idx="2">
                    <c:v>35-44</c:v>
                  </c:pt>
                  <c:pt idx="3">
                    <c:v>45-54</c:v>
                  </c:pt>
                  <c:pt idx="4">
                    <c:v>55+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21.67</c:v>
                </c:pt>
                <c:pt idx="1">
                  <c:v>34.14</c:v>
                </c:pt>
                <c:pt idx="2">
                  <c:v>23.61</c:v>
                </c:pt>
                <c:pt idx="3">
                  <c:v>11.09</c:v>
                </c:pt>
                <c:pt idx="4">
                  <c:v>7.51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%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G1占比</c:v>
                </c:pt>
              </c:strCache>
            </c:strRef>
          </c:tx>
          <c:spPr>
            <a:solidFill>
              <a:srgbClr val="BBBBB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平价大众</c:v>
                  </c:pt>
                  <c:pt idx="1">
                    <c:v>潮流Z世代</c:v>
                  </c:pt>
                  <c:pt idx="2">
                    <c:v>活力银发族</c:v>
                  </c:pt>
                  <c:pt idx="3">
                    <c:v>资深中产</c:v>
                  </c:pt>
                  <c:pt idx="4">
                    <c:v>都市爱美族</c:v>
                  </c:pt>
                  <c:pt idx="5">
                    <c:v>悦己男性</c:v>
                  </c:pt>
                  <c:pt idx="6">
                    <c:v>小镇青年</c:v>
                  </c:pt>
                  <c:pt idx="7">
                    <c:v>小镇中坚</c:v>
                  </c:pt>
                </c:lvl>
              </c:multiLvlStrCache>
            </c:multiLvl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15.12</c:v>
                </c:pt>
                <c:pt idx="1">
                  <c:v>13.69</c:v>
                </c:pt>
                <c:pt idx="2">
                  <c:v>6.35</c:v>
                </c:pt>
                <c:pt idx="3">
                  <c:v>9.34</c:v>
                </c:pt>
                <c:pt idx="4">
                  <c:v>12.64</c:v>
                </c:pt>
                <c:pt idx="5">
                  <c:v>13.71</c:v>
                </c:pt>
                <c:pt idx="6">
                  <c:v>7.1</c:v>
                </c:pt>
                <c:pt idx="7">
                  <c:v>10.36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G4+G5占比</c:v>
                </c:pt>
              </c:strCache>
            </c:strRef>
          </c:tx>
          <c:spPr>
            <a:solidFill>
              <a:srgbClr val="27AE6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Sheet1!$A$2:$A$9</c:f>
              <c:multiLvlStrCache>
                <c:ptCount val="8"/>
                <c:lvl>
                  <c:pt idx="0">
                    <c:v>平价大众</c:v>
                  </c:pt>
                  <c:pt idx="1">
                    <c:v>潮流Z世代</c:v>
                  </c:pt>
                  <c:pt idx="2">
                    <c:v>活力银发族</c:v>
                  </c:pt>
                  <c:pt idx="3">
                    <c:v>资深中产</c:v>
                  </c:pt>
                  <c:pt idx="4">
                    <c:v>都市爱美族</c:v>
                  </c:pt>
                  <c:pt idx="5">
                    <c:v>悦己男性</c:v>
                  </c:pt>
                  <c:pt idx="6">
                    <c:v>小镇青年</c:v>
                  </c:pt>
                  <c:pt idx="7">
                    <c:v>小镇中坚</c:v>
                  </c:pt>
                </c:lvl>
              </c:multiLvlStrCache>
            </c:multiLvl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16.59</c:v>
                </c:pt>
                <c:pt idx="1">
                  <c:v>14.82</c:v>
                </c:pt>
                <c:pt idx="2">
                  <c:v>6.61</c:v>
                </c:pt>
                <c:pt idx="3">
                  <c:v>8.48</c:v>
                </c:pt>
                <c:pt idx="4">
                  <c:v>10.1</c:v>
                </c:pt>
                <c:pt idx="5">
                  <c:v>10.63</c:v>
                </c:pt>
                <c:pt idx="6">
                  <c:v>5.09</c:v>
                </c:pt>
                <c:pt idx="7">
                  <c:v>6.33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1800000"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%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18-24岁</c:v>
                </c:pt>
              </c:strCache>
            </c:strRef>
          </c:tx>
          <c:spPr>
            <a:solidFill>
              <a:srgbClr val="E74C3C"/>
            </a:solidFill>
            <a:ln w="38100" cap="flat">
              <a:solidFill>
                <a:srgbClr val="E74C3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74C3C"/>
              </a:solidFill>
              <a:ln w="9525" cap="flat">
                <a:solidFill>
                  <a:srgbClr val="E74C3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21.67</c:v>
                </c:pt>
                <c:pt idx="1">
                  <c:v>22.93</c:v>
                </c:pt>
                <c:pt idx="2">
                  <c:v>26.86</c:v>
                </c:pt>
                <c:pt idx="3">
                  <c:v>22.39</c:v>
                </c:pt>
                <c:pt idx="4">
                  <c:v>28.83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25-34岁</c:v>
                </c:pt>
              </c:strCache>
            </c:strRef>
          </c:tx>
          <c:spPr>
            <a:solidFill>
              <a:srgbClr val="3498DB"/>
            </a:solidFill>
            <a:ln w="38100" cap="flat">
              <a:solidFill>
                <a:srgbClr val="3498D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498DB"/>
              </a:solidFill>
              <a:ln w="9525" cap="flat">
                <a:solidFill>
                  <a:srgbClr val="3498D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34.14</c:v>
                </c:pt>
                <c:pt idx="1">
                  <c:v>34.3</c:v>
                </c:pt>
                <c:pt idx="2">
                  <c:v>34.93</c:v>
                </c:pt>
                <c:pt idx="3">
                  <c:v>29.49</c:v>
                </c:pt>
                <c:pt idx="4">
                  <c:v>34.57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35-44岁</c:v>
                </c:pt>
              </c:strCache>
            </c:strRef>
          </c:tx>
          <c:spPr>
            <a:solidFill>
              <a:srgbClr val="F39C12"/>
            </a:solidFill>
            <a:ln w="38100" cap="flat">
              <a:solidFill>
                <a:srgbClr val="F39C1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39C12"/>
              </a:solidFill>
              <a:ln w="9525" cap="flat">
                <a:solidFill>
                  <a:srgbClr val="F39C1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23.61</c:v>
                </c:pt>
                <c:pt idx="1">
                  <c:v>23.28</c:v>
                </c:pt>
                <c:pt idx="2">
                  <c:v>21.34</c:v>
                </c:pt>
                <c:pt idx="3">
                  <c:v>24.67</c:v>
                </c:pt>
                <c:pt idx="4">
                  <c:v>18.45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45-54岁</c:v>
                </c:pt>
              </c:strCache>
            </c:strRef>
          </c:tx>
          <c:spPr>
            <a:solidFill>
              <a:srgbClr val="27AE60"/>
            </a:solidFill>
            <a:ln w="38100" cap="flat">
              <a:solidFill>
                <a:srgbClr val="27AE6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27AE60"/>
              </a:solidFill>
              <a:ln w="9525" cap="flat">
                <a:solidFill>
                  <a:srgbClr val="27AE6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11.09</c:v>
                </c:pt>
                <c:pt idx="1">
                  <c:v>10.12</c:v>
                </c:pt>
                <c:pt idx="2">
                  <c:v>8.65</c:v>
                </c:pt>
                <c:pt idx="3">
                  <c:v>12.41</c:v>
                </c:pt>
                <c:pt idx="4">
                  <c:v>8.09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55岁+</c:v>
                </c:pt>
              </c:strCache>
            </c:strRef>
          </c:tx>
          <c:spPr>
            <a:solidFill>
              <a:srgbClr val="9B59B6"/>
            </a:solidFill>
            <a:ln w="38100" cap="flat">
              <a:solidFill>
                <a:srgbClr val="9B59B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B59B6"/>
              </a:solidFill>
              <a:ln w="9525" cap="flat">
                <a:solidFill>
                  <a:srgbClr val="9B59B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7.51</c:v>
                </c:pt>
                <c:pt idx="1">
                  <c:v>7.43</c:v>
                </c:pt>
                <c:pt idx="2">
                  <c:v>6.38</c:v>
                </c:pt>
                <c:pt idx="3">
                  <c:v>9.14</c:v>
                </c:pt>
                <c:pt idx="4">
                  <c:v>7.64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%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性别占比演变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男性</c:v>
                </c:pt>
              </c:strCache>
            </c:strRef>
          </c:tx>
          <c:spPr>
            <a:solidFill>
              <a:srgbClr val="3498DB"/>
            </a:solidFill>
            <a:ln w="38100" cap="flat">
              <a:solidFill>
                <a:srgbClr val="3498D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498DB"/>
              </a:solidFill>
              <a:ln w="9525" cap="flat">
                <a:solidFill>
                  <a:srgbClr val="3498D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58.53</c:v>
                </c:pt>
                <c:pt idx="1">
                  <c:v>59.17</c:v>
                </c:pt>
                <c:pt idx="2">
                  <c:v>60.21</c:v>
                </c:pt>
                <c:pt idx="3">
                  <c:v>56.98</c:v>
                </c:pt>
                <c:pt idx="4">
                  <c:v>55.32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</c:v>
                </c:pt>
              </c:strCache>
            </c:strRef>
          </c:tx>
          <c:spPr>
            <a:solidFill>
              <a:srgbClr val="E74C3C"/>
            </a:solidFill>
            <a:ln w="38100" cap="flat">
              <a:solidFill>
                <a:srgbClr val="E74C3C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74C3C"/>
              </a:solidFill>
              <a:ln w="9525" cap="flat">
                <a:solidFill>
                  <a:srgbClr val="E74C3C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41.16</c:v>
                </c:pt>
                <c:pt idx="1">
                  <c:v>40.51</c:v>
                </c:pt>
                <c:pt idx="2">
                  <c:v>39.66</c:v>
                </c:pt>
                <c:pt idx="3">
                  <c:v>42.82</c:v>
                </c:pt>
                <c:pt idx="4">
                  <c:v>43.92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5"/>
          <c:min val="35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婚姻状态演变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已婚</c:v>
                </c:pt>
              </c:strCache>
            </c:strRef>
          </c:tx>
          <c:spPr>
            <a:solidFill>
              <a:srgbClr val="F39C12"/>
            </a:solidFill>
            <a:ln w="38100" cap="flat">
              <a:solidFill>
                <a:srgbClr val="F39C12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39C12"/>
              </a:solidFill>
              <a:ln w="9525" cap="flat">
                <a:solidFill>
                  <a:srgbClr val="F39C12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43.06</c:v>
                </c:pt>
                <c:pt idx="1">
                  <c:v>44.3</c:v>
                </c:pt>
                <c:pt idx="2">
                  <c:v>44.86</c:v>
                </c:pt>
                <c:pt idx="3">
                  <c:v>45.52</c:v>
                </c:pt>
                <c:pt idx="4">
                  <c:v>35.4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未婚</c:v>
                </c:pt>
              </c:strCache>
            </c:strRef>
          </c:tx>
          <c:spPr>
            <a:solidFill>
              <a:srgbClr val="9B59B6"/>
            </a:solidFill>
            <a:ln w="38100" cap="flat">
              <a:solidFill>
                <a:srgbClr val="9B59B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B59B6"/>
              </a:solidFill>
              <a:ln w="9525" cap="flat">
                <a:solidFill>
                  <a:srgbClr val="9B59B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G1</c:v>
                  </c:pt>
                  <c:pt idx="1">
                    <c:v>G2</c:v>
                  </c:pt>
                  <c:pt idx="2">
                    <c:v>G3</c:v>
                  </c:pt>
                  <c:pt idx="3">
                    <c:v>G4</c:v>
                  </c:pt>
                  <c:pt idx="4">
                    <c:v>G5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29.74</c:v>
                </c:pt>
                <c:pt idx="1">
                  <c:v>29.25</c:v>
                </c:pt>
                <c:pt idx="2">
                  <c:v>29.42</c:v>
                </c:pt>
                <c:pt idx="3">
                  <c:v>30.91</c:v>
                </c:pt>
                <c:pt idx="4">
                  <c:v>42.2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50"/>
          <c:min val="25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G1</c:v>
                </c:pt>
              </c:strCache>
            </c:strRef>
          </c:tx>
          <c:spPr>
            <a:solidFill>
              <a:srgbClr val="3498D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Sheet1!$A$2:$A$12</c:f>
              <c:multiLvlStrCache>
                <c:ptCount val="11"/>
                <c:lvl>
                  <c:pt idx="0">
                    <c:v>住宅区</c:v>
                  </c:pt>
                  <c:pt idx="1">
                    <c:v>商场</c:v>
                  </c:pt>
                  <c:pt idx="2">
                    <c:v>中餐</c:v>
                  </c:pt>
                  <c:pt idx="3">
                    <c:v>小吃快餐</c:v>
                  </c:pt>
                  <c:pt idx="4">
                    <c:v>景区</c:v>
                  </c:pt>
                  <c:pt idx="5">
                    <c:v>公司</c:v>
                  </c:pt>
                  <c:pt idx="6">
                    <c:v>超市</c:v>
                  </c:pt>
                  <c:pt idx="7">
                    <c:v>停车场</c:v>
                  </c:pt>
                  <c:pt idx="8">
                    <c:v>地铁站</c:v>
                  </c:pt>
                  <c:pt idx="9">
                    <c:v>公园</c:v>
                  </c:pt>
                  <c:pt idx="10">
                    <c:v>村庄</c:v>
                  </c:pt>
                </c:lvl>
              </c:multiLvlStrCache>
            </c:multiLvl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81.99</c:v>
                </c:pt>
                <c:pt idx="1">
                  <c:v>67.66</c:v>
                </c:pt>
                <c:pt idx="2">
                  <c:v>61.69</c:v>
                </c:pt>
                <c:pt idx="3">
                  <c:v>59.02</c:v>
                </c:pt>
                <c:pt idx="4">
                  <c:v>59.48</c:v>
                </c:pt>
                <c:pt idx="5">
                  <c:v>56.22</c:v>
                </c:pt>
                <c:pt idx="6">
                  <c:v>53.4</c:v>
                </c:pt>
                <c:pt idx="7">
                  <c:v>43.19</c:v>
                </c:pt>
                <c:pt idx="8">
                  <c:v>43.27</c:v>
                </c:pt>
                <c:pt idx="9">
                  <c:v>43.7</c:v>
                </c:pt>
                <c:pt idx="10">
                  <c:v>55.37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G4</c:v>
                </c:pt>
              </c:strCache>
            </c:strRef>
          </c:tx>
          <c:spPr>
            <a:solidFill>
              <a:srgbClr val="E74C3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Sheet1!$A$2:$A$12</c:f>
              <c:multiLvlStrCache>
                <c:ptCount val="11"/>
                <c:lvl>
                  <c:pt idx="0">
                    <c:v>住宅区</c:v>
                  </c:pt>
                  <c:pt idx="1">
                    <c:v>商场</c:v>
                  </c:pt>
                  <c:pt idx="2">
                    <c:v>中餐</c:v>
                  </c:pt>
                  <c:pt idx="3">
                    <c:v>小吃快餐</c:v>
                  </c:pt>
                  <c:pt idx="4">
                    <c:v>景区</c:v>
                  </c:pt>
                  <c:pt idx="5">
                    <c:v>公司</c:v>
                  </c:pt>
                  <c:pt idx="6">
                    <c:v>超市</c:v>
                  </c:pt>
                  <c:pt idx="7">
                    <c:v>停车场</c:v>
                  </c:pt>
                  <c:pt idx="8">
                    <c:v>地铁站</c:v>
                  </c:pt>
                  <c:pt idx="9">
                    <c:v>公园</c:v>
                  </c:pt>
                  <c:pt idx="10">
                    <c:v>村庄</c:v>
                  </c:pt>
                </c:lvl>
              </c:multiLvlStrCache>
            </c:multiLvl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79.45</c:v>
                </c:pt>
                <c:pt idx="1">
                  <c:v>65.7</c:v>
                </c:pt>
                <c:pt idx="2">
                  <c:v>56.34</c:v>
                </c:pt>
                <c:pt idx="3">
                  <c:v>53.06</c:v>
                </c:pt>
                <c:pt idx="4">
                  <c:v>54.34</c:v>
                </c:pt>
                <c:pt idx="5">
                  <c:v>50.49</c:v>
                </c:pt>
                <c:pt idx="6">
                  <c:v>49.13</c:v>
                </c:pt>
                <c:pt idx="7">
                  <c:v>40.59</c:v>
                </c:pt>
                <c:pt idx="8">
                  <c:v>39.82</c:v>
                </c:pt>
                <c:pt idx="9">
                  <c:v>38.54</c:v>
                </c:pt>
                <c:pt idx="10">
                  <c:v>48.46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G5</c:v>
                </c:pt>
              </c:strCache>
            </c:strRef>
          </c:tx>
          <c:spPr>
            <a:solidFill>
              <a:srgbClr val="9B59B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Sheet1!$A$2:$A$12</c:f>
              <c:multiLvlStrCache>
                <c:ptCount val="11"/>
                <c:lvl>
                  <c:pt idx="0">
                    <c:v>住宅区</c:v>
                  </c:pt>
                  <c:pt idx="1">
                    <c:v>商场</c:v>
                  </c:pt>
                  <c:pt idx="2">
                    <c:v>中餐</c:v>
                  </c:pt>
                  <c:pt idx="3">
                    <c:v>小吃快餐</c:v>
                  </c:pt>
                  <c:pt idx="4">
                    <c:v>景区</c:v>
                  </c:pt>
                  <c:pt idx="5">
                    <c:v>公司</c:v>
                  </c:pt>
                  <c:pt idx="6">
                    <c:v>超市</c:v>
                  </c:pt>
                  <c:pt idx="7">
                    <c:v>停车场</c:v>
                  </c:pt>
                  <c:pt idx="8">
                    <c:v>地铁站</c:v>
                  </c:pt>
                  <c:pt idx="9">
                    <c:v>公园</c:v>
                  </c:pt>
                  <c:pt idx="10">
                    <c:v>村庄</c:v>
                  </c:pt>
                </c:lvl>
              </c:multiLvlStrCache>
            </c:multiLvl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63.9</c:v>
                </c:pt>
                <c:pt idx="1">
                  <c:v>51.7</c:v>
                </c:pt>
                <c:pt idx="2">
                  <c:v>45.9</c:v>
                </c:pt>
                <c:pt idx="3">
                  <c:v>43.61</c:v>
                </c:pt>
                <c:pt idx="4">
                  <c:v>43.39</c:v>
                </c:pt>
                <c:pt idx="5">
                  <c:v>39.18</c:v>
                </c:pt>
                <c:pt idx="6">
                  <c:v>40.2</c:v>
                </c:pt>
                <c:pt idx="7">
                  <c:v>28.15</c:v>
                </c:pt>
                <c:pt idx="8">
                  <c:v>40.19</c:v>
                </c:pt>
                <c:pt idx="9">
                  <c:v>33.17</c:v>
                </c:pt>
                <c:pt idx="10">
                  <c:v>36.24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%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chart" Target="/ppt/charts/chart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chart" Target="/ppt/charts/chart3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30277" y="1370112"/>
            <a:ext cx="3283297" cy="292001"/>
          </a:xfrm>
          <a:prstGeom prst="roundRect">
            <a:avLst>
              <a:gd name="adj" fmla="val 26096"/>
            </a:avLst>
          </a:prstGeom>
          <a:solidFill>
            <a:srgbClr val="FFFFFF">
              <a:alpha val="10000"/>
            </a:srgbClr>
          </a:solidFill>
          <a:ln w="9525">
            <a:solidFill>
              <a:srgbClr val="FFFF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088414" y="1430387"/>
            <a:ext cx="296702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销售谈判工具 | v2.4 | 10维度数据驱动 | 行业深研交叉验证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784260" y="1839813"/>
            <a:ext cx="5575331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牙博士口腔 G1-G5 人群深度洞察报告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957316" y="2408039"/>
            <a:ext cx="522936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spcAft>
                <a:spcPts val="2200"/>
              </a:spcAft>
              <a:buNone/>
            </a:pPr>
            <a:r>
              <a:rPr lang="en-US" sz="1100" dirty="0">
                <a:solidFill>
                  <a:srgbClr val="FFFFFF">
                    <a:alpha val="7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高德地图 DMP 全维度人群画像 × 口腔医疗行业深研 | 精准营销策略与投放价值论证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469093" y="2896939"/>
            <a:ext cx="95287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1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145.5万+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2469093" y="3239839"/>
            <a:ext cx="95287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覆盖人次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761696" y="2896939"/>
            <a:ext cx="66126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1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33.5%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761696" y="3239839"/>
            <a:ext cx="66126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互动转化率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763761" y="2896939"/>
            <a:ext cx="84297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1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246,063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763761" y="3239839"/>
            <a:ext cx="842971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G4+G5到店人群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946902" y="2896939"/>
            <a:ext cx="72577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1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10维度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6902" y="3239839"/>
            <a:ext cx="72577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分析维度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2883174" y="3620839"/>
            <a:ext cx="337750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报告日期：2026年5月 | 数据覆盖：145.5万+人次 | 行业引用：39个数据源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五、年龄结构全链路演变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3562201"/>
            <a:ext cx="8483798" cy="698302"/>
          </a:xfrm>
          <a:prstGeom prst="rect">
            <a:avLst/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44388" y="3562201"/>
            <a:ext cx="0" cy="698302"/>
          </a:xfrm>
          <a:prstGeom prst="line">
            <a:avLst/>
          </a:prstGeom>
          <a:noFill/>
          <a:ln w="28575">
            <a:solidFill>
              <a:srgbClr val="E74C3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11076" y="3663702"/>
            <a:ext cx="831343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18-24岁在G3和G5双峰爆发：G1(21.67%)→G3(26.86%)→G5(28.83%)。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Z世代既是最积极的决策者（G3年龄第一），也是最活跃的口碑传播者（G5年龄第一）。口腔消费正从"治病"向"美学改善"转型，隐形正畸2023年中国案例数首次突破50万例。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1076" y="4006602"/>
            <a:ext cx="831343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策略：</a:t>
            </a:r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18-24岁是牙博士的"种子裂变人群"——设计Z世代专属分享激励（正畸前后对比模板、美白效果打卡），利用其天然高分享意愿扩大G5裂变池。</a:t>
            </a:r>
            <a:endParaRPr lang="en-US" sz="8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330101" y="692051"/>
          <a:ext cx="8445401" cy="27939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五、性别与婚姻状态演变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3308152"/>
            <a:ext cx="8483798" cy="698302"/>
          </a:xfrm>
          <a:prstGeom prst="rect">
            <a:avLst/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44388" y="3308152"/>
            <a:ext cx="0" cy="698302"/>
          </a:xfrm>
          <a:prstGeom prst="line">
            <a:avLst/>
          </a:prstGeom>
          <a:noFill/>
          <a:ln w="28575">
            <a:solidFill>
              <a:srgbClr val="F39C1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11076" y="3409652"/>
            <a:ext cx="831343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女性在G4-G5逆势上升：G3(39.66%)→G4(42.82%)→G5(43.92%)。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女性线上口腔消费占比86.2%，更擅长将"口腔意识"转化为"到店行为"和"社交分享"。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1076" y="3600152"/>
            <a:ext cx="831343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G4已婚率45.52%为全链最高</a:t>
            </a:r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，养育期占比26.57%同样全链最高。"为全家看牙"的家庭决策者是到店主力——父母带孩子看牙+自己顺便做检查/种植。青少年早矫赛道已成口腔产业新蓝海。</a:t>
            </a:r>
            <a:endParaRPr lang="en-US" sz="8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330101" y="692051"/>
          <a:ext cx="4038600" cy="2539901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9" name="Chart 1" descr=""/>
          <p:cNvGraphicFramePr/>
          <p:nvPr/>
        </p:nvGraphicFramePr>
        <p:xfrm>
          <a:off x="4495651" y="692051"/>
          <a:ext cx="4038600" cy="2539901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六、生活方式与消费场景分析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692051"/>
            <a:ext cx="865347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400"/>
              </a:spcAft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通过180天浏览类目数据，排除本行业类目（诊所/医院），聚焦非医疗行为揭示的用户真实画像。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30101" y="895201"/>
            <a:ext cx="2063800" cy="425351"/>
          </a:xfrm>
          <a:prstGeom prst="roundRect">
            <a:avLst>
              <a:gd name="adj" fmla="val 8957"/>
            </a:avLst>
          </a:prstGeom>
          <a:solidFill>
            <a:srgbClr val="E8F4F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61228" y="945952"/>
            <a:ext cx="200154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65.7%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1228" y="1155502"/>
            <a:ext cx="20015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6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G4商场浏览率</a:t>
            </a:r>
            <a:endParaRPr lang="en-US" sz="600" dirty="0"/>
          </a:p>
        </p:txBody>
      </p:sp>
      <p:sp>
        <p:nvSpPr>
          <p:cNvPr id="8" name="Text 6"/>
          <p:cNvSpPr/>
          <p:nvPr/>
        </p:nvSpPr>
        <p:spPr>
          <a:xfrm>
            <a:off x="2470100" y="895201"/>
            <a:ext cx="2063800" cy="425351"/>
          </a:xfrm>
          <a:prstGeom prst="roundRect">
            <a:avLst>
              <a:gd name="adj" fmla="val 8957"/>
            </a:avLst>
          </a:prstGeom>
          <a:solidFill>
            <a:srgbClr val="E8F8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2501228" y="945952"/>
            <a:ext cx="200154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40.6%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501228" y="1155502"/>
            <a:ext cx="20015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6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G4停车场</a:t>
            </a:r>
            <a:endParaRPr lang="en-US" sz="600" dirty="0"/>
          </a:p>
        </p:txBody>
      </p:sp>
      <p:sp>
        <p:nvSpPr>
          <p:cNvPr id="11" name="Text 9"/>
          <p:cNvSpPr/>
          <p:nvPr/>
        </p:nvSpPr>
        <p:spPr>
          <a:xfrm>
            <a:off x="4610100" y="895201"/>
            <a:ext cx="2063800" cy="425351"/>
          </a:xfrm>
          <a:prstGeom prst="roundRect">
            <a:avLst>
              <a:gd name="adj" fmla="val 8957"/>
            </a:avLst>
          </a:prstGeom>
          <a:solidFill>
            <a:srgbClr val="F8F4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641227" y="945952"/>
            <a:ext cx="200154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9B59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40.2%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41227" y="1155502"/>
            <a:ext cx="20015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6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G5地铁站</a:t>
            </a:r>
            <a:endParaRPr lang="en-US" sz="600" dirty="0"/>
          </a:p>
        </p:txBody>
      </p:sp>
      <p:sp>
        <p:nvSpPr>
          <p:cNvPr id="14" name="Text 12"/>
          <p:cNvSpPr/>
          <p:nvPr/>
        </p:nvSpPr>
        <p:spPr>
          <a:xfrm>
            <a:off x="6750100" y="895201"/>
            <a:ext cx="2063800" cy="425351"/>
          </a:xfrm>
          <a:prstGeom prst="roundRect">
            <a:avLst>
              <a:gd name="adj" fmla="val 8957"/>
            </a:avLst>
          </a:prstGeom>
          <a:solidFill>
            <a:srgbClr val="FFF8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781227" y="945952"/>
            <a:ext cx="200154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-19.1pp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781227" y="1155502"/>
            <a:ext cx="20015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900"/>
              </a:lnSpc>
              <a:buNone/>
            </a:pPr>
            <a:r>
              <a:rPr lang="en-US" sz="6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G5村庄降幅</a:t>
            </a:r>
            <a:endParaRPr lang="en-US" sz="600" dirty="0"/>
          </a:p>
        </p:txBody>
      </p:sp>
      <p:graphicFrame>
        <p:nvGraphicFramePr>
          <p:cNvPr id="17" name="Chart 0" descr=""/>
          <p:cNvGraphicFramePr/>
          <p:nvPr/>
        </p:nvGraphicFramePr>
        <p:xfrm>
          <a:off x="330101" y="1371302"/>
          <a:ext cx="8445401" cy="28575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六、生活方式三大发现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8483798" cy="666304"/>
          </a:xfrm>
          <a:prstGeom prst="rect">
            <a:avLst/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44388" y="717352"/>
            <a:ext cx="0" cy="666304"/>
          </a:xfrm>
          <a:prstGeom prst="line">
            <a:avLst/>
          </a:prstGeom>
          <a:noFill/>
          <a:ln w="28575">
            <a:solidFill>
              <a:srgbClr val="3498D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11076" y="818852"/>
            <a:ext cx="831343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发现一：G4到店人群 = "有车、住城区、逛商场"的城市中产家庭。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停车场浏览率G4(40.59%)高于G3(39.72%)——真正到店人群有车比例更高。结合商场(65.7%)和住宅区(79.45%)高浏览率，与牙博士"华东20+城市、选址商圈/住宅区周边"门店策略高度吻合。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1076" y="1148953"/>
            <a:ext cx="8313432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spcBef>
                <a:spcPts val="200"/>
              </a:spcBef>
              <a:buNone/>
            </a:pPr>
            <a:r>
              <a:rPr lang="en-US" sz="7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策略：</a:t>
            </a:r>
            <a:pPr algn="l" indent="0" marL="0">
              <a:lnSpc>
                <a:spcPts val="1050"/>
              </a:lnSpc>
              <a:spcBef>
                <a:spcPts val="200"/>
              </a:spcBef>
              <a:buNone/>
            </a:pPr>
            <a:r>
              <a:rPr lang="en-US" sz="700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投放定向叠加"停车场/商场高频"行为标签，门店周边3km商场/住宅区辐射是核心流量入口。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330101" y="1459855"/>
            <a:ext cx="8483798" cy="666304"/>
          </a:xfrm>
          <a:prstGeom prst="rect">
            <a:avLst/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44388" y="1459855"/>
            <a:ext cx="0" cy="666304"/>
          </a:xfrm>
          <a:prstGeom prst="line">
            <a:avLst/>
          </a:prstGeom>
          <a:noFill/>
          <a:ln w="28575">
            <a:solidFill>
              <a:srgbClr val="9B59B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11076" y="1561356"/>
            <a:ext cx="831343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9B59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发现二：G5裂变人群 = "地铁通勤+低奢消费"的年轻上班族。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地铁站浏览率从G4(39.82%)反弹至G5(40.19%)——G5是唯一地铁指标回升的层级。G5不是高消费人群，而是"地铁通勤、务实消费、但乐于分享"的年轻上班族。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11076" y="1891457"/>
            <a:ext cx="8313432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spcBef>
                <a:spcPts val="200"/>
              </a:spcBef>
              <a:buNone/>
            </a:pPr>
            <a:r>
              <a:rPr lang="en-US" sz="700" b="1" dirty="0">
                <a:solidFill>
                  <a:srgbClr val="9B59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策略：</a:t>
            </a:r>
            <a:pPr algn="l" indent="0" marL="0">
              <a:lnSpc>
                <a:spcPts val="1050"/>
              </a:lnSpc>
              <a:spcBef>
                <a:spcPts val="200"/>
              </a:spcBef>
              <a:buNone/>
            </a:pPr>
            <a:r>
              <a:rPr lang="en-US" sz="700" dirty="0">
                <a:solidFill>
                  <a:srgbClr val="9B59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G5裂变激励不能用高客单折扣，应设计低门槛分享奖励（免费洗牙券/检查券），匹配年轻通勤族消费习惯。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330101" y="2202359"/>
            <a:ext cx="8483798" cy="666304"/>
          </a:xfrm>
          <a:prstGeom prst="rect">
            <a:avLst/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44388" y="2202359"/>
            <a:ext cx="0" cy="666304"/>
          </a:xfrm>
          <a:prstGeom prst="line">
            <a:avLst/>
          </a:prstGeom>
          <a:noFill/>
          <a:ln w="28575">
            <a:solidFill>
              <a:srgbClr val="F39C1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11076" y="2303859"/>
            <a:ext cx="8313432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发现三：从G1到G5，人群越来越"城市化"。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村庄G1(55.4%)→G5(36.2%)降幅-19.1pp；区县G1(53.2%)→G5(37.1%)降幅-16.0pp。低线城市人群持续流失。验证"小镇中坚/小镇青年效率低"——不是没兴趣，而是门店物理触达不到。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11076" y="2633960"/>
            <a:ext cx="8313432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spcBef>
                <a:spcPts val="200"/>
              </a:spcBef>
              <a:buNone/>
            </a:pPr>
            <a:r>
              <a:rPr lang="en-US" sz="700" b="1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策略：</a:t>
            </a:r>
            <a:pPr algn="l" indent="0" marL="0">
              <a:lnSpc>
                <a:spcPts val="1050"/>
              </a:lnSpc>
              <a:spcBef>
                <a:spcPts val="200"/>
              </a:spcBef>
              <a:buNone/>
            </a:pPr>
            <a:r>
              <a:rPr lang="en-US" sz="700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当前投放聚焦城市核心区3km覆盖，不必追求低线城市曝光。待拓店新城时再定向激活。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0101" y="1888629"/>
            <a:ext cx="8483798" cy="1366093"/>
          </a:xfrm>
          <a:prstGeom prst="roundRect">
            <a:avLst>
              <a:gd name="adj" fmla="val 7437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33251" y="2091779"/>
            <a:ext cx="8239048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Aft>
                <a:spcPts val="600"/>
              </a:spcAft>
              <a:buNone/>
            </a:pPr>
            <a:r>
              <a:rPr lang="en-US" sz="10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对商家的价值解读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33251" y="2358330"/>
            <a:ext cx="8239048" cy="4113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2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"数据告诉我们到店人群是什么样的人——有车、住城区、爱逛商场的中产家庭，以及坐地铁通勤的年轻白领。这恰好是口腔消费的两大核心客群：家庭客群看种植/儿童，年轻人看正畸/美白。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3251" y="2845891"/>
            <a:ext cx="8239048" cy="205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20"/>
              </a:lnSpc>
              <a:spcBef>
                <a:spcPts val="6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高德的 LBS 能力恰好可以精准锁定这两类人——商场/住宅区周边3km定向触达家庭客群，地铁站周边通勤覆盖年轻人。"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七、口腔行业市场格局（2025-2026）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4165402" y="717352"/>
            <a:ext cx="4191000" cy="1160711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44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口腔服务市场规模(2025)：</a:t>
            </a:r>
            <a:pPr algn="l" indent="0" marL="0">
              <a:lnSpc>
                <a:spcPts val="144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3,335.9亿元（智研咨询）</a:t>
            </a:r>
            <a:endParaRPr lang="en-US" sz="800" dirty="0"/>
          </a:p>
          <a:p>
            <a:pPr algn="l" marL="88900" indent="-88900">
              <a:lnSpc>
                <a:spcPts val="144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正畸市场规模(2025)：</a:t>
            </a:r>
            <a:pPr algn="l" indent="0" marL="0">
              <a:lnSpc>
                <a:spcPts val="144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804.5亿元（第一大赛道）</a:t>
            </a:r>
            <a:endParaRPr lang="en-US" sz="800" dirty="0"/>
          </a:p>
          <a:p>
            <a:pPr algn="l" marL="88900" indent="-88900">
              <a:lnSpc>
                <a:spcPts val="144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种植牙市场规模(2025)：</a:t>
            </a:r>
            <a:pPr algn="l" indent="0" marL="0">
              <a:lnSpc>
                <a:spcPts val="144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426亿元</a:t>
            </a:r>
            <a:endParaRPr lang="en-US" sz="800" dirty="0"/>
          </a:p>
          <a:p>
            <a:pPr algn="l" marL="88900" indent="-88900">
              <a:lnSpc>
                <a:spcPts val="144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口腔患病人数：</a:t>
            </a:r>
            <a:pPr algn="l" indent="0" marL="0">
              <a:lnSpc>
                <a:spcPts val="144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约7.2亿人（东方前沿）</a:t>
            </a:r>
            <a:endParaRPr lang="en-US" sz="800" dirty="0"/>
          </a:p>
          <a:p>
            <a:pPr algn="l" marL="88900" indent="-88900">
              <a:lnSpc>
                <a:spcPts val="144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行业年复合增长率：</a:t>
            </a:r>
            <a:pPr algn="l" indent="0" marL="0">
              <a:lnSpc>
                <a:spcPts val="144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超过15%（硕远咨询）</a:t>
            </a:r>
            <a:endParaRPr lang="en-US" sz="800" dirty="0"/>
          </a:p>
          <a:p>
            <a:pPr algn="l" marL="88900" indent="-88900">
              <a:lnSpc>
                <a:spcPts val="144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种植牙集采降幅：</a:t>
            </a:r>
            <a:pPr algn="l" indent="0" marL="0">
              <a:lnSpc>
                <a:spcPts val="144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60%（1.5万→6千元）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165402" y="1979563"/>
            <a:ext cx="4191000" cy="457200"/>
          </a:xfrm>
          <a:prstGeom prst="rect">
            <a:avLst/>
          </a:prstGeom>
          <a:solidFill>
            <a:srgbClr val="FFF8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179689" y="1979563"/>
            <a:ext cx="0" cy="457200"/>
          </a:xfrm>
          <a:prstGeom prst="line">
            <a:avLst/>
          </a:prstGeom>
          <a:noFill/>
          <a:ln w="28575">
            <a:solidFill>
              <a:srgbClr val="F39C1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20927" y="2055763"/>
            <a:ext cx="398669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集采红利：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种植牙集采后费用降幅60%，"平价大众"涌入市场。DMP数据证明该人群G4+G5转化效率1.10（全场最高）。</a:t>
            </a:r>
            <a:endParaRPr lang="en-US" sz="8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330101" y="717352"/>
          <a:ext cx="3682901" cy="3048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七、牙博士经营实力（2025年报）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2063800" cy="602903"/>
          </a:xfrm>
          <a:prstGeom prst="roundRect">
            <a:avLst>
              <a:gd name="adj" fmla="val 1053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12994" y="818852"/>
            <a:ext cx="18980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17.67亿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2994" y="1085552"/>
            <a:ext cx="189801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营收 +12.14%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2470100" y="717352"/>
            <a:ext cx="2063800" cy="602903"/>
          </a:xfrm>
          <a:prstGeom prst="roundRect">
            <a:avLst>
              <a:gd name="adj" fmla="val 1053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552993" y="818852"/>
            <a:ext cx="18980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1.37亿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552993" y="1085552"/>
            <a:ext cx="189801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净利润 +26.97%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610100" y="717352"/>
            <a:ext cx="2063800" cy="602903"/>
          </a:xfrm>
          <a:prstGeom prst="roundRect">
            <a:avLst>
              <a:gd name="adj" fmla="val 1053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692993" y="818852"/>
            <a:ext cx="18980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51.20%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692993" y="1085552"/>
            <a:ext cx="189801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毛利率 +3.26pct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6750100" y="717352"/>
            <a:ext cx="2063800" cy="602903"/>
          </a:xfrm>
          <a:prstGeom prst="roundRect">
            <a:avLst>
              <a:gd name="adj" fmla="val 1053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832992" y="818852"/>
            <a:ext cx="189801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100"/>
              </a:lnSpc>
              <a:buNone/>
            </a:pPr>
            <a:r>
              <a:rPr lang="en-US" sz="14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48家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32992" y="1085552"/>
            <a:ext cx="189801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直营门店 +6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330101" y="3529905"/>
            <a:ext cx="8483798" cy="457200"/>
          </a:xfrm>
          <a:prstGeom prst="rect">
            <a:avLst/>
          </a:prstGeom>
          <a:solidFill>
            <a:srgbClr val="FFF8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344388" y="3529905"/>
            <a:ext cx="0" cy="457200"/>
          </a:xfrm>
          <a:prstGeom prst="line">
            <a:avLst/>
          </a:prstGeom>
          <a:noFill/>
          <a:ln w="28575">
            <a:solidFill>
              <a:srgbClr val="F39C1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5626" y="3606105"/>
            <a:ext cx="836534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牙博士正处于业务结构转型关键期。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种植业务受集采影响增速转负(-1.74%)，但综合口腔服务爆发式增长(+37.15%)弥补缺口。与DMP数据吻合——G4"养育期家庭客群"占26.57%，贡献的正是"儿童+家长"综合消费。</a:t>
            </a:r>
            <a:endParaRPr lang="en-US" sz="800" dirty="0"/>
          </a:p>
        </p:txBody>
      </p:sp>
      <p:graphicFrame>
        <p:nvGraphicFramePr>
          <p:cNvPr id="19" name="Chart 0" descr=""/>
          <p:cNvGraphicFramePr/>
          <p:nvPr/>
        </p:nvGraphicFramePr>
        <p:xfrm>
          <a:off x="330101" y="1421755"/>
          <a:ext cx="8445401" cy="20319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七、获客渠道特征对比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2743200" cy="1072902"/>
          </a:xfrm>
          <a:prstGeom prst="roundRect">
            <a:avLst>
              <a:gd name="adj" fmla="val 7102"/>
            </a:avLst>
          </a:prstGeom>
          <a:solidFill>
            <a:srgbClr val="E8F4FD"/>
          </a:solidFill>
          <a:ln w="19050">
            <a:solidFill>
              <a:srgbClr val="3498D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51589" y="863352"/>
            <a:ext cx="2500223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2980B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高德地图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51589" y="1034802"/>
            <a:ext cx="2500223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搜索意图型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1589" y="1244352"/>
            <a:ext cx="2500223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用户主动搜索 | 到店链路最短 | 可追踪导航到店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451589" y="1415653"/>
            <a:ext cx="250022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0"/>
              </a:lnSpc>
              <a:spcBef>
                <a:spcPts val="300"/>
              </a:spcBef>
              <a:buNone/>
            </a:pPr>
            <a:r>
              <a:rPr lang="en-US" sz="12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113.5元/条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00251" y="717352"/>
            <a:ext cx="2743349" cy="1072902"/>
          </a:xfrm>
          <a:prstGeom prst="roundRect">
            <a:avLst>
              <a:gd name="adj" fmla="val 7102"/>
            </a:avLst>
          </a:prstGeom>
          <a:solidFill>
            <a:srgbClr val="F5F5F5"/>
          </a:solidFill>
          <a:ln w="19050">
            <a:solidFill>
              <a:srgbClr val="BBBBB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321738" y="863352"/>
            <a:ext cx="250037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抖音/信息流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321738" y="1034802"/>
            <a:ext cx="250037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被动曝光型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21738" y="1244352"/>
            <a:ext cx="2500375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被动触达 | 转化路径长 | 无法追踪到店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3321738" y="1415653"/>
            <a:ext cx="2500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0"/>
              </a:lnSpc>
              <a:spcBef>
                <a:spcPts val="300"/>
              </a:spcBef>
              <a:buNone/>
            </a:pPr>
            <a:r>
              <a:rPr lang="en-US" sz="1200" b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070550" y="717352"/>
            <a:ext cx="2743349" cy="1072902"/>
          </a:xfrm>
          <a:prstGeom prst="roundRect">
            <a:avLst>
              <a:gd name="adj" fmla="val 7102"/>
            </a:avLst>
          </a:prstGeom>
          <a:solidFill>
            <a:srgbClr val="F5F5F5"/>
          </a:solidFill>
          <a:ln w="19050">
            <a:solidFill>
              <a:srgbClr val="BBBBB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192037" y="863352"/>
            <a:ext cx="250037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百度搜索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192037" y="1034802"/>
            <a:ext cx="250037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主动搜索型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192037" y="1244352"/>
            <a:ext cx="2500375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搜索→点击→电话/留资 | 无法追踪到店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6192037" y="1415653"/>
            <a:ext cx="2500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00"/>
              </a:lnSpc>
              <a:spcBef>
                <a:spcPts val="300"/>
              </a:spcBef>
              <a:buNone/>
            </a:pPr>
            <a:r>
              <a:rPr lang="en-US" sz="1200" b="1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30101" y="1891754"/>
            <a:ext cx="8483798" cy="558701"/>
          </a:xfrm>
          <a:prstGeom prst="rect">
            <a:avLst/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349151" y="1891754"/>
            <a:ext cx="0" cy="558701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5902" y="2018705"/>
            <a:ext cx="825210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高德的核心差异化：唯一能追踪"真实到店"的广告渠道。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抖音和百度只能追踪到"点击"或"留资"——但用户留了电话未必到店。高德独有的"搜索→路线规划→导航→到店驻留"全链路追踪能力，让每一笔投放的到店效果都可量化。对口腔行业这种"到店即转化"的业态，能看清到店数据意味着能精准计算ROI。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八、高德平台投放价值论证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692051"/>
            <a:ext cx="2063800" cy="469553"/>
          </a:xfrm>
          <a:prstGeom prst="roundRect">
            <a:avLst>
              <a:gd name="adj" fmla="val 10819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74132" y="755452"/>
            <a:ext cx="197573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~10亿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74132" y="965002"/>
            <a:ext cx="197573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月活MAU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2470100" y="692051"/>
            <a:ext cx="2063800" cy="469553"/>
          </a:xfrm>
          <a:prstGeom prst="roundRect">
            <a:avLst>
              <a:gd name="adj" fmla="val 10819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514131" y="755452"/>
            <a:ext cx="197573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2亿+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514131" y="965002"/>
            <a:ext cx="197573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日活DAU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4610100" y="692051"/>
            <a:ext cx="2063800" cy="469553"/>
          </a:xfrm>
          <a:prstGeom prst="roundRect">
            <a:avLst>
              <a:gd name="adj" fmla="val 10819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654131" y="755452"/>
            <a:ext cx="197573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6.6亿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654131" y="965002"/>
            <a:ext cx="197573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扫街榜用户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6750100" y="692051"/>
            <a:ext cx="2063800" cy="469553"/>
          </a:xfrm>
          <a:prstGeom prst="roundRect">
            <a:avLst>
              <a:gd name="adj" fmla="val 10819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794130" y="755452"/>
            <a:ext cx="197573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650"/>
              </a:lnSpc>
              <a:buNone/>
            </a:pPr>
            <a:r>
              <a:rPr lang="en-US" sz="11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12亿/天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794130" y="965002"/>
            <a:ext cx="197573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AI调用量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330101" y="1237804"/>
            <a:ext cx="8653474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口腔行业 × 高德 五大契合点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30101" y="1498104"/>
            <a:ext cx="8483798" cy="914549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36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就近就医天然匹配：</a:t>
            </a:r>
            <a:pPr algn="l" indent="0" marL="0">
              <a:lnSpc>
                <a:spcPts val="136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口腔消费"就近原则"3-5km，高德LBS精准锁定门店周边。牙博士48家门店在华东20+城市形成密集网络。</a:t>
            </a:r>
            <a:endParaRPr lang="en-US" sz="800" dirty="0"/>
          </a:p>
          <a:p>
            <a:pPr algn="l" marL="88900" indent="-88900">
              <a:lnSpc>
                <a:spcPts val="136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高意图搜索 = 高确定性流量：</a:t>
            </a:r>
            <a:pPr algn="l" indent="0" marL="0">
              <a:lnSpc>
                <a:spcPts val="136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用户主动搜索"口腔""种植牙""附近牙科"时，已处于明确就医决策阶段，转化路径更短。</a:t>
            </a:r>
            <a:endParaRPr lang="en-US" sz="800" dirty="0"/>
          </a:p>
          <a:p>
            <a:pPr algn="l" marL="88900" indent="-88900">
              <a:lnSpc>
                <a:spcPts val="136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集采红利最佳承接渠道：</a:t>
            </a:r>
            <a:pPr algn="l" indent="0" marL="0">
              <a:lnSpc>
                <a:spcPts val="136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种植牙集采后费用降幅60%，"平价大众"涌入。决策逻辑："价格合适→搜附近诊所→导航到店"——完美匹配高德场景。</a:t>
            </a:r>
            <a:endParaRPr lang="en-US" sz="800" dirty="0"/>
          </a:p>
          <a:p>
            <a:pPr algn="l" marL="88900" indent="-88900">
              <a:lnSpc>
                <a:spcPts val="136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搜索到到店闭环追踪：</a:t>
            </a:r>
            <a:pPr algn="l" indent="0" marL="0">
              <a:lnSpc>
                <a:spcPts val="136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"搜索→查看详情→路线规划→导航到店"全链路可追踪，唯一能量化"真实到店"的广告渠道。</a:t>
            </a:r>
            <a:endParaRPr lang="en-US" sz="800" dirty="0"/>
          </a:p>
          <a:p>
            <a:pPr algn="l" marL="88900" indent="-88900">
              <a:lnSpc>
                <a:spcPts val="136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家庭出行场景覆盖：</a:t>
            </a:r>
            <a:pPr algn="l" indent="0" marL="0">
              <a:lnSpc>
                <a:spcPts val="136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高德是家庭出行标配App。G4已婚率45.52%+养育期26.57%，大量家庭客群通过高德"带全家看牙"。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八、投放产品组合建议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911501" y="717352"/>
            <a:ext cx="4444901" cy="851148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60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搜索顶展（推广通）60%：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G3→G4转化，锁定"正在选诊所"的决策人群</a:t>
            </a:r>
            <a:endParaRPr lang="en-US" sz="800" dirty="0"/>
          </a:p>
          <a:p>
            <a:pPr algn="l" marL="88900" indent="-88900">
              <a:lnSpc>
                <a:spcPts val="160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 20%：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G1→G2曝光，品牌认知覆盖，扩大人群池</a:t>
            </a:r>
            <a:endParaRPr lang="en-US" sz="800" dirty="0"/>
          </a:p>
          <a:p>
            <a:pPr algn="l" marL="88900" indent="-88900">
              <a:lnSpc>
                <a:spcPts val="160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品牌地图/商户通 10%：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G4-G5沉淀，强化门店形象，促复购裂变</a:t>
            </a:r>
            <a:endParaRPr lang="en-US" sz="800" dirty="0"/>
          </a:p>
          <a:p>
            <a:pPr algn="l" marL="88900" indent="-88900">
              <a:lnSpc>
                <a:spcPts val="160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客资广告 10%：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G3转化，直接收集咨询线索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911501" y="1670000"/>
            <a:ext cx="4444901" cy="609600"/>
          </a:xfrm>
          <a:prstGeom prst="roundRect">
            <a:avLst>
              <a:gd name="adj" fmla="val 8333"/>
            </a:avLst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013002" y="1746200"/>
            <a:ext cx="432673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核心建议：60%预算打搜索顶展。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用户搜索"口腔""种植牙"时处于明确就医意图阶段——搜索顶展在此场景转化确定性最高。牙博士互动率33.5%（行业优秀），品牌认知不是瓶颈，"推人到店"才是核心目标。</a:t>
            </a:r>
            <a:endParaRPr lang="en-US" sz="8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330101" y="717352"/>
          <a:ext cx="3429000" cy="3048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一、执行摘要与核心发现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800"/>
              </a:spcAft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本报告基于牙博士口腔在高德地图 DMP 平台的 G1-G5 全阶段人群数据（总覆盖 145.5 万+人次），结合口腔医疗行业 2025-2026 年最新研究，从 10 个维度深度拆解人群资产结构，为高德广告投放策略提供数据支撑。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30101" y="1123652"/>
            <a:ext cx="8483798" cy="279202"/>
          </a:xfrm>
          <a:prstGeom prst="roundRect">
            <a:avLst>
              <a:gd name="adj" fmla="val 18195"/>
            </a:avLst>
          </a:prstGeom>
          <a:solidFill>
            <a:srgbClr val="E74C3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74752" y="1187053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核心结论：牙博士在高德拥有 24.6 万高价值到店人群（G4+G5），互动率 33.5% 远超医疗行业平均，G4已婚家庭占比45.52%验证"全家看牙"场景价值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30101" y="1504355"/>
            <a:ext cx="1350466" cy="558403"/>
          </a:xfrm>
          <a:prstGeom prst="roundRect">
            <a:avLst>
              <a:gd name="adj" fmla="val 1137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07224" y="1593205"/>
            <a:ext cx="1196221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761,141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07224" y="1840706"/>
            <a:ext cx="1196221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曝光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756767" y="1504355"/>
            <a:ext cx="1350466" cy="558403"/>
          </a:xfrm>
          <a:prstGeom prst="roundRect">
            <a:avLst>
              <a:gd name="adj" fmla="val 1137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833890" y="1593205"/>
            <a:ext cx="1196221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254,873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833890" y="1840706"/>
            <a:ext cx="1196221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互动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3183434" y="1504355"/>
            <a:ext cx="1350466" cy="558403"/>
          </a:xfrm>
          <a:prstGeom prst="roundRect">
            <a:avLst>
              <a:gd name="adj" fmla="val 1137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3260556" y="1593205"/>
            <a:ext cx="1196221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193,005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260556" y="1840706"/>
            <a:ext cx="1196221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 决策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4610100" y="1504355"/>
            <a:ext cx="1350466" cy="558403"/>
          </a:xfrm>
          <a:prstGeom prst="roundRect">
            <a:avLst>
              <a:gd name="adj" fmla="val 11372"/>
            </a:avLst>
          </a:prstGeom>
          <a:solidFill>
            <a:srgbClr val="E74C3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687223" y="1593205"/>
            <a:ext cx="1196221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217,676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687223" y="1840706"/>
            <a:ext cx="1196221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 到店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6036766" y="1504355"/>
            <a:ext cx="1350466" cy="558403"/>
          </a:xfrm>
          <a:prstGeom prst="roundRect">
            <a:avLst>
              <a:gd name="adj" fmla="val 1137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113889" y="1593205"/>
            <a:ext cx="1196221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28,387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113889" y="1840706"/>
            <a:ext cx="1196221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 忠诚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7463433" y="1504355"/>
            <a:ext cx="1350466" cy="558403"/>
          </a:xfrm>
          <a:prstGeom prst="roundRect">
            <a:avLst>
              <a:gd name="adj" fmla="val 11372"/>
            </a:avLst>
          </a:prstGeom>
          <a:solidFill>
            <a:srgbClr val="E74C3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7540556" y="1593205"/>
            <a:ext cx="1196221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32.3%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540556" y="1840706"/>
            <a:ext cx="1196221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高价值率</a:t>
            </a:r>
            <a:endParaRPr lang="en-US" sz="700" dirty="0"/>
          </a:p>
        </p:txBody>
      </p:sp>
      <p:graphicFrame>
        <p:nvGraphicFramePr>
          <p:cNvPr id="25" name="Chart 0" descr=""/>
          <p:cNvGraphicFramePr/>
          <p:nvPr/>
        </p:nvGraphicFramePr>
        <p:xfrm>
          <a:off x="330101" y="2164259"/>
          <a:ext cx="8445401" cy="22224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九、O2O 闭环营销方案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692051"/>
            <a:ext cx="1666280" cy="234702"/>
          </a:xfrm>
          <a:prstGeom prst="roundRect">
            <a:avLst>
              <a:gd name="adj" fmla="val 16233"/>
            </a:avLst>
          </a:prstGeom>
          <a:solidFill>
            <a:srgbClr val="3498D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365203" y="742801"/>
            <a:ext cx="159607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拉新G1→G2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2034480" y="692051"/>
            <a:ext cx="1666280" cy="234702"/>
          </a:xfrm>
          <a:prstGeom prst="roundRect">
            <a:avLst>
              <a:gd name="adj" fmla="val 16233"/>
            </a:avLst>
          </a:prstGeom>
          <a:solidFill>
            <a:srgbClr val="2ECC7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069583" y="742801"/>
            <a:ext cx="159607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拦截G2→G3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3738860" y="692051"/>
            <a:ext cx="1666280" cy="234702"/>
          </a:xfrm>
          <a:prstGeom prst="roundRect">
            <a:avLst>
              <a:gd name="adj" fmla="val 16233"/>
            </a:avLst>
          </a:prstGeom>
          <a:solidFill>
            <a:srgbClr val="F39C12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773963" y="742801"/>
            <a:ext cx="159607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转化G3→G4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5443240" y="692051"/>
            <a:ext cx="1666280" cy="234702"/>
          </a:xfrm>
          <a:prstGeom prst="roundRect">
            <a:avLst>
              <a:gd name="adj" fmla="val 16233"/>
            </a:avLst>
          </a:prstGeom>
          <a:solidFill>
            <a:srgbClr val="E74C3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478342" y="742801"/>
            <a:ext cx="159607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裂变G4→G5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7147620" y="692051"/>
            <a:ext cx="1666280" cy="234702"/>
          </a:xfrm>
          <a:prstGeom prst="roundRect">
            <a:avLst>
              <a:gd name="adj" fmla="val 16233"/>
            </a:avLst>
          </a:prstGeom>
          <a:solidFill>
            <a:srgbClr val="9B59B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182722" y="742801"/>
            <a:ext cx="159607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复购G5→循环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330101" y="1002953"/>
            <a:ext cx="1666280" cy="958751"/>
          </a:xfrm>
          <a:prstGeom prst="roundRect">
            <a:avLst>
              <a:gd name="adj" fmla="val 3974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80851" y="10537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线上：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开屏定向Z世代+都市爱美族18-35岁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80851" y="13966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线下：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"高德专享免费口腔检查"到店核销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80851" y="1739503"/>
            <a:ext cx="159607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互动率&gt;30%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034480" y="1002953"/>
            <a:ext cx="1666280" cy="958751"/>
          </a:xfrm>
          <a:prstGeom prst="roundRect">
            <a:avLst>
              <a:gd name="adj" fmla="val 3974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2085231" y="10537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线上：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搜索顶展"口腔诊所""种植牙""正畸"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085231" y="1396603"/>
            <a:ext cx="159607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线下：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"首诊免挂号费+全景片"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085231" y="1568053"/>
            <a:ext cx="159607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搜索点击率&gt;5%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738860" y="1002953"/>
            <a:ext cx="1666280" cy="958751"/>
          </a:xfrm>
          <a:prstGeom prst="roundRect">
            <a:avLst>
              <a:gd name="adj" fmla="val 3974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3789611" y="10537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线上：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G3人群专属"限时优惠"推送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789611" y="13966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线下：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到店15分钟出方案+即时分期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789611" y="1739503"/>
            <a:ext cx="159607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到店转化率持续提升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443240" y="1002953"/>
            <a:ext cx="1666280" cy="958751"/>
          </a:xfrm>
          <a:prstGeom prst="roundRect">
            <a:avLst>
              <a:gd name="adj" fmla="val 3974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5493990" y="10537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线上：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术后推送"好友同享券"模板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493990" y="13966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线下：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被推荐人报分享码享折扣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493990" y="1739503"/>
            <a:ext cx="159607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G5增长率&gt;10%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7147620" y="1002953"/>
            <a:ext cx="1666280" cy="958751"/>
          </a:xfrm>
          <a:prstGeom prst="roundRect">
            <a:avLst>
              <a:gd name="adj" fmla="val 3974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7198370" y="1053703"/>
            <a:ext cx="159607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线上：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术后180天推送"复查+洗牙券"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198370" y="1396603"/>
            <a:ext cx="159607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线下：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免费复查+养护产品推荐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198370" y="1568053"/>
            <a:ext cx="159607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KPI：</a:t>
            </a:r>
            <a:pPr algn="l" indent="0" marL="0">
              <a:lnSpc>
                <a:spcPts val="135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复诊率&gt;30%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九、分人群投放策略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2063800" cy="599777"/>
          </a:xfrm>
          <a:prstGeom prst="roundRect">
            <a:avLst>
              <a:gd name="adj" fmla="val 8470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30101" y="731639"/>
            <a:ext cx="2063800" cy="0"/>
          </a:xfrm>
          <a:prstGeom prst="line">
            <a:avLst/>
          </a:prstGeom>
          <a:noFill/>
          <a:ln w="28575">
            <a:solidFill>
              <a:srgbClr val="E74C3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06301" y="822127"/>
            <a:ext cx="194962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潮流Z世代 30%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06301" y="974527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"隐形正畸多少钱""牙齿美白""附近牙科"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406301" y="1107728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创意：术后美学对比+分期方案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2470100" y="717352"/>
            <a:ext cx="2063800" cy="599777"/>
          </a:xfrm>
          <a:prstGeom prst="roundRect">
            <a:avLst>
              <a:gd name="adj" fmla="val 8470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2470100" y="731639"/>
            <a:ext cx="2063800" cy="0"/>
          </a:xfrm>
          <a:prstGeom prst="line">
            <a:avLst/>
          </a:prstGeom>
          <a:noFill/>
          <a:ln w="28575">
            <a:solidFill>
              <a:srgbClr val="3498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46300" y="822127"/>
            <a:ext cx="194962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平价大众 30%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2546300" y="974527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"种植牙多少钱""种牙集采价""附近口腔"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2546300" y="1107728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创意：集采价+医保定点+分期免息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4610100" y="717352"/>
            <a:ext cx="2063800" cy="599777"/>
          </a:xfrm>
          <a:prstGeom prst="roundRect">
            <a:avLst>
              <a:gd name="adj" fmla="val 8470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4610100" y="731639"/>
            <a:ext cx="2063800" cy="0"/>
          </a:xfrm>
          <a:prstGeom prst="line">
            <a:avLst/>
          </a:prstGeom>
          <a:noFill/>
          <a:ln w="28575">
            <a:solidFill>
              <a:srgbClr val="27AE6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86300" y="822127"/>
            <a:ext cx="194962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家庭客群 20%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686300" y="974527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"儿童口腔""涂氟""牙博士儿童"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4686300" y="1107728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创意：家庭口腔日套餐一站式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6750100" y="717352"/>
            <a:ext cx="2063800" cy="599777"/>
          </a:xfrm>
          <a:prstGeom prst="roundRect">
            <a:avLst>
              <a:gd name="adj" fmla="val 8470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6750100" y="731639"/>
            <a:ext cx="2063800" cy="0"/>
          </a:xfrm>
          <a:prstGeom prst="line">
            <a:avLst/>
          </a:prstGeom>
          <a:noFill/>
          <a:ln w="28575">
            <a:solidFill>
              <a:srgbClr val="9B59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26300" y="822127"/>
            <a:ext cx="194962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9B59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活力银发族 15%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826300" y="974527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"种植牙哪里好""全口修复""假牙"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6826300" y="1107728"/>
            <a:ext cx="194962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创意：集采种植+子女预约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330101" y="1393329"/>
            <a:ext cx="8483798" cy="260003"/>
          </a:xfrm>
          <a:prstGeom prst="roundRect">
            <a:avLst>
              <a:gd name="adj" fmla="val 19538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431602" y="1456730"/>
            <a:ext cx="8446413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品牌曝光池 5%：</a:t>
            </a:r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 + 品牌专区，扩大认知池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330101" y="1729532"/>
            <a:ext cx="8483798" cy="698004"/>
          </a:xfrm>
          <a:prstGeom prst="roundRect">
            <a:avLst>
              <a:gd name="adj" fmla="val 10917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482501" y="1831032"/>
            <a:ext cx="834257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3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投放预算建议（首期90天）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82501" y="2021532"/>
            <a:ext cx="834257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基础版</a:t>
            </a:r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：3万/月×3月=9万（3-5家核心门店）| </a:t>
            </a:r>
            <a:pPr algn="l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标准版</a:t>
            </a:r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：8万/月×3月=24万（10+门店，月均700+线索）| </a:t>
            </a:r>
            <a:pPr algn="l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旗舰版</a:t>
            </a:r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：15万/月×3月=45万（全48门店联动）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482501" y="2192834"/>
            <a:ext cx="834257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口腔齿科类目平均客资出价113.5元/条（高德平台数据）。标准版8万/月预计月均700+条有效线索。种植客单价2万+，转化极少客户即收回投资。投放30天出具效果复盘报告。</a:t>
            </a:r>
            <a:endParaRPr lang="en-US" sz="7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十、销售谈判工具箱 — 30秒电梯演讲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8483798" cy="1174849"/>
          </a:xfrm>
          <a:prstGeom prst="roundRect">
            <a:avLst>
              <a:gd name="adj" fmla="val 6486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82501" y="869752"/>
            <a:ext cx="834257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30秒电梯演讲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82501" y="1091952"/>
            <a:ext cx="8178998" cy="635198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600"/>
              </a:lnSpc>
              <a:spcAft>
                <a:spcPts val="1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牙博士在高德已有 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24.6万到店级人群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（G4+G5），品牌底盘扎实，投放是"加速"而非"从零开始"。</a:t>
            </a:r>
            <a:endParaRPr lang="en-US" sz="800" dirty="0"/>
          </a:p>
          <a:p>
            <a:pPr algn="l" marL="88900" indent="-88900">
              <a:lnSpc>
                <a:spcPts val="1600"/>
              </a:lnSpc>
              <a:spcAft>
                <a:spcPts val="1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G1→G2互动率 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33.5%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，是医疗行业平均的3倍——说明口腔用户在高德的互动意愿极强，曝光效率天然更高。</a:t>
            </a:r>
            <a:endParaRPr lang="en-US" sz="800" dirty="0"/>
          </a:p>
          <a:p>
            <a:pPr algn="l" marL="88900" indent="-88900">
              <a:lnSpc>
                <a:spcPts val="1600"/>
              </a:lnSpc>
              <a:spcAft>
                <a:spcPts val="100"/>
              </a:spcAft>
              <a:buSzPct val="100000"/>
              <a:buChar char="•"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G4到店人群已婚率 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45.52%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、停车场浏览率 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40.6%</a:t>
            </a:r>
            <a:pPr algn="l" indent="0" marL="0">
              <a:lnSpc>
                <a:spcPts val="160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——到店的就是"有车中产家庭"，正是口腔消费核心客群。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30101" y="1993702"/>
            <a:ext cx="8653474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核心数据卡片（可直接用于提案PPT）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30101" y="2279452"/>
            <a:ext cx="1361033" cy="545604"/>
          </a:xfrm>
          <a:prstGeom prst="roundRect">
            <a:avLst>
              <a:gd name="adj" fmla="val 9311"/>
            </a:avLst>
          </a:prstGeom>
          <a:noFill/>
          <a:ln w="19050">
            <a:solidFill>
              <a:srgbClr val="E74C3C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00590" y="2361902"/>
            <a:ext cx="1220054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33.5%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00590" y="2609404"/>
            <a:ext cx="122005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互动率(3x行业)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1754535" y="2279452"/>
            <a:ext cx="1361182" cy="545604"/>
          </a:xfrm>
          <a:prstGeom prst="roundRect">
            <a:avLst>
              <a:gd name="adj" fmla="val 9311"/>
            </a:avLst>
          </a:prstGeom>
          <a:noFill/>
          <a:ln w="19050">
            <a:solidFill>
              <a:srgbClr val="3498DB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825023" y="2361902"/>
            <a:ext cx="1220206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45.52%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825023" y="2609404"/>
            <a:ext cx="1220206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G4已婚家庭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3179118" y="2279452"/>
            <a:ext cx="1361033" cy="545604"/>
          </a:xfrm>
          <a:prstGeom prst="roundRect">
            <a:avLst>
              <a:gd name="adj" fmla="val 9311"/>
            </a:avLst>
          </a:prstGeom>
          <a:noFill/>
          <a:ln w="19050">
            <a:solidFill>
              <a:srgbClr val="27AE6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3249607" y="2361902"/>
            <a:ext cx="1220054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24.6万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49607" y="2609404"/>
            <a:ext cx="1220054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到店级人群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4603552" y="2279452"/>
            <a:ext cx="1361182" cy="545604"/>
          </a:xfrm>
          <a:prstGeom prst="roundRect">
            <a:avLst>
              <a:gd name="adj" fmla="val 9311"/>
            </a:avLst>
          </a:prstGeom>
          <a:noFill/>
          <a:ln w="19050">
            <a:solidFill>
              <a:srgbClr val="9B59B6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674040" y="2361902"/>
            <a:ext cx="1220206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9B59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1.10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674040" y="2609404"/>
            <a:ext cx="1220206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平价大众效率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6028134" y="2279452"/>
            <a:ext cx="1361182" cy="545604"/>
          </a:xfrm>
          <a:prstGeom prst="roundRect">
            <a:avLst>
              <a:gd name="adj" fmla="val 9311"/>
            </a:avLst>
          </a:prstGeom>
          <a:noFill/>
          <a:ln w="19050">
            <a:solidFill>
              <a:srgbClr val="F39C12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098622" y="2361902"/>
            <a:ext cx="1220206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F39C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40.6%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098622" y="2609404"/>
            <a:ext cx="1220206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G4停车场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7452717" y="2279452"/>
            <a:ext cx="1361182" cy="545604"/>
          </a:xfrm>
          <a:prstGeom prst="roundRect">
            <a:avLst>
              <a:gd name="adj" fmla="val 9311"/>
            </a:avLst>
          </a:prstGeom>
          <a:noFill/>
          <a:ln w="19050">
            <a:solidFill>
              <a:srgbClr val="1A1F3A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7523205" y="2361902"/>
            <a:ext cx="1220206" cy="2475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50"/>
              </a:lnSpc>
              <a:buNone/>
            </a:pPr>
            <a:r>
              <a:rPr lang="en-US" sz="13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113.5元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7523205" y="2609404"/>
            <a:ext cx="1220206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客资出价</a:t>
            </a:r>
            <a:endParaRPr lang="en-US" sz="7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十、常见客户异议应对（1/2）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8483798" cy="749201"/>
          </a:xfrm>
          <a:prstGeom prst="roundRect">
            <a:avLst>
              <a:gd name="adj" fmla="val 1017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57051" y="844302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Q1："我们已经在美团/抖音投了，为什么还要投高德？"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051" y="1034802"/>
            <a:ext cx="83944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：美团解决"到店后优惠"，抖音解决"种草认知"，高德解决"正在找诊所的人最后去哪"。三者不冲突——您需要在用户做出最终到店决策的那一刻出现在他面前。用户主动搜索"附近口腔""种植牙"的时候，已经决定要看牙了，只是还没选好去哪。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30101" y="1542752"/>
            <a:ext cx="8483798" cy="749201"/>
          </a:xfrm>
          <a:prstGeom prst="roundRect">
            <a:avLst>
              <a:gd name="adj" fmla="val 1017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57051" y="1669703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Q2："高德用户是来导航的，会看广告吗？"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57051" y="1860203"/>
            <a:ext cx="83944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：牙博士的DMP数据告诉我们答案——33.5%的曝光人群产生了互动行为，这个互动率是植发行业的3倍。高德已从单一导航工具升级为本地生活服务入口（月活近10亿），用户在高德主动搜索"口腔诊所""种植牙"的行为正在激增。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30101" y="2368153"/>
            <a:ext cx="8483798" cy="749201"/>
          </a:xfrm>
          <a:prstGeom prst="roundRect">
            <a:avLst>
              <a:gd name="adj" fmla="val 1017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57051" y="2495104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Q3："预算有限，投入产出能保证吗？"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57051" y="2685604"/>
            <a:ext cx="83944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：高德是唯一能追踪"搜索→导航→到店"全链路的广告平台——花的每一分钱的到店效果都可量化。口腔齿科类目平均客资出价113.5元/条，牙博士种植客单价2万+，只需转化很少客户就能收回投资。48家门店、51%毛利率的经营实力，转化能力远强于单体诊所。投放30天后出具数据报告。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十、常见客户异议应对（2/2）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8483798" cy="749201"/>
          </a:xfrm>
          <a:prstGeom prst="roundRect">
            <a:avLst>
              <a:gd name="adj" fmla="val 1017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57051" y="844302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Q4："种植牙集采后利润薄了，现在不适合加大投放。"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051" y="1034802"/>
            <a:ext cx="83944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：恰恰相反——集采后"平价大众"人群涌入口腔市场（数据显示这个人群的G4+G5转化效率1.10，最高），需求爆发但竞争也加剧。关键是谁能抢先锁定这批新增客户的到店行为。而且牙博士综合口腔服务增长37%、种植毛利率仍有63.61%——集采不是"没利润了"，是"量起来了"。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30101" y="1542752"/>
            <a:ext cx="8483798" cy="749201"/>
          </a:xfrm>
          <a:prstGeom prst="roundRect">
            <a:avLst>
              <a:gd name="adj" fmla="val 1017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57051" y="1669703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Q5："效果怎么衡量？到店数据准确吗？"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57051" y="1860203"/>
            <a:ext cx="83944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：高德提供全链路数据追踪——曝光→点击→路线规划→导航到店→驻留。其中"路线规划"和"驻留时长"是极强的到店信号，比"点击"可靠得多。投放后可提供G1-G5人群变化对比报告（就是这份报告的"投后版"），量化评估每个层级的人群增量。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330101" y="2368153"/>
            <a:ext cx="8483798" cy="577602"/>
          </a:xfrm>
          <a:prstGeom prst="roundRect">
            <a:avLst>
              <a:gd name="adj" fmla="val 1319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57051" y="2495104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3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成交信号判断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57051" y="2685604"/>
            <a:ext cx="8394496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客户开始问"具体多少钱""哪些门店先试"时，已进入成交阶段。此时应推标准版（8万/月），强调"30天出数据报告、效果不好随时调整"降低决策风险。</a:t>
            </a:r>
            <a:endParaRPr lang="en-US" sz="7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推荐后续动作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42801"/>
            <a:ext cx="279350" cy="279350"/>
          </a:xfrm>
          <a:prstGeom prst="roundRect">
            <a:avLst>
              <a:gd name="adj" fmla="val 327331"/>
            </a:avLst>
          </a:prstGeom>
          <a:solidFill>
            <a:srgbClr val="E74C3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34429" y="787301"/>
            <a:ext cx="72107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10952" y="742801"/>
            <a:ext cx="387344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启动首期投放测试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10952" y="914251"/>
            <a:ext cx="3873448" cy="266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选择3-5家核心城市门店（苏州/南京/上海），月预算3-5万元，集中打搜索顶展，30天后出具投放前后对比报告。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4635401" y="742801"/>
            <a:ext cx="279350" cy="279350"/>
          </a:xfrm>
          <a:prstGeom prst="roundRect">
            <a:avLst>
              <a:gd name="adj" fmla="val 327331"/>
            </a:avLst>
          </a:prstGeom>
          <a:solidFill>
            <a:srgbClr val="3498D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739729" y="787301"/>
            <a:ext cx="72107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16252" y="742801"/>
            <a:ext cx="353537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建立长期人群运营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016252" y="914251"/>
            <a:ext cx="3535379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每月更新G1-G5人群数据，持续优化定向策略。根据数据反馈调整人群权重和出价策略。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330101" y="1282154"/>
            <a:ext cx="279350" cy="279350"/>
          </a:xfrm>
          <a:prstGeom prst="roundRect">
            <a:avLst>
              <a:gd name="adj" fmla="val 327331"/>
            </a:avLst>
          </a:prstGeom>
          <a:solidFill>
            <a:srgbClr val="27AE6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34429" y="1326654"/>
            <a:ext cx="72107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10952" y="1282154"/>
            <a:ext cx="322068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季度复盘机制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10952" y="1453604"/>
            <a:ext cx="3220688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每季度出具《投放效果复盘报告》，量化G4+G5增量、到店成本变化、ROI趋势。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4635401" y="1282154"/>
            <a:ext cx="279350" cy="279350"/>
          </a:xfrm>
          <a:prstGeom prst="roundRect">
            <a:avLst>
              <a:gd name="adj" fmla="val 327331"/>
            </a:avLst>
          </a:prstGeom>
          <a:solidFill>
            <a:srgbClr val="F39C12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739729" y="1326654"/>
            <a:ext cx="72107" cy="1903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16252" y="1282154"/>
            <a:ext cx="301651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联动门店活动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016252" y="1453604"/>
            <a:ext cx="3016511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结合牙博士节日/新店开业活动，定制高德专属优惠券，形成线上线下联动。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330101" y="1713756"/>
            <a:ext cx="8483798" cy="526703"/>
          </a:xfrm>
          <a:prstGeom prst="roundRect">
            <a:avLst>
              <a:gd name="adj" fmla="val 9645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348794" y="1815257"/>
            <a:ext cx="844641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牙博士口腔 G1-G5 人群深度洞察报告 v2.4 | 高德地图 DMP × 口腔行业深研 | 2026年5月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48794" y="2005757"/>
            <a:ext cx="8446413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数据声明：人群画像数据来自高德DMP人群包样本（145.5万+人次/10维度）。行业数据引用39个来源。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一、核心发现与谈判要点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42801"/>
            <a:ext cx="8483798" cy="749201"/>
          </a:xfrm>
          <a:prstGeom prst="rect">
            <a:avLst/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49151" y="742801"/>
            <a:ext cx="0" cy="749201"/>
          </a:xfrm>
          <a:prstGeom prst="line">
            <a:avLst/>
          </a:prstGeom>
          <a:noFill/>
          <a:ln w="38100">
            <a:solidFill>
              <a:srgbClr val="E74C3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5902" y="869752"/>
            <a:ext cx="825210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300"/>
              </a:spcAft>
              <a:buNone/>
            </a:pPr>
            <a:r>
              <a:rPr lang="en-US" sz="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销售要点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45902" y="1060252"/>
            <a:ext cx="825210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 G2/G1 互动率 33.5%，远超同类医疗品牌（植发行业约 11.5%）。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口腔医疗的决策门槛低于植发——客单价更低、社会接受度更高、刚需属性更强。这意味着高德广告在口腔行业的曝光→互动效率天然更高，投放 ROI 确定性更强。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30101" y="1618952"/>
            <a:ext cx="8483798" cy="882551"/>
          </a:xfrm>
          <a:prstGeom prst="roundRect">
            <a:avLst>
              <a:gd name="adj" fmla="val 8634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82501" y="1771352"/>
            <a:ext cx="8342578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350"/>
              </a:lnSpc>
              <a:spcAft>
                <a:spcPts val="400"/>
              </a:spcAft>
              <a:buNone/>
            </a:pPr>
            <a:r>
              <a:rPr lang="en-US" sz="9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谈判话术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82501" y="1993553"/>
            <a:ext cx="834257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"口腔行业在高德的互动转化率是医疗大盘的 3 倍，每一次曝光都更有效。牙博士已有 24.6 万到店级别的人群——这些人不是'可能感兴趣'，而是'实实在在到过店'的用户。"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82501" y="2196703"/>
            <a:ext cx="834257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400"/>
              </a:spcBef>
              <a:buNone/>
            </a:pPr>
            <a:r>
              <a:rPr lang="en-US" sz="8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"现在的投放目标是两个：第一，扩大 G1-G3 人群池子把更多人往到店方向推；第二，激活 G4 已到店人群的复购（推向 G5），提高单客 LTV。"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330101" y="2628454"/>
            <a:ext cx="2760166" cy="457200"/>
          </a:xfrm>
          <a:prstGeom prst="roundRect">
            <a:avLst>
              <a:gd name="adj" fmla="val 1111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44388" y="2628454"/>
            <a:ext cx="0" cy="457200"/>
          </a:xfrm>
          <a:prstGeom prst="line">
            <a:avLst/>
          </a:prstGeom>
          <a:noFill/>
          <a:ln w="28575">
            <a:solidFill>
              <a:srgbClr val="3498D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5626" y="2704654"/>
            <a:ext cx="252724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G1→G2 互动率 33.5%</a:t>
            </a:r>
            <a:pPr algn="l" indent="0" marL="0">
              <a:lnSpc>
                <a:spcPts val="1200"/>
              </a:lnSpc>
              <a:buNone/>
            </a:pPr>
            <a:endParaRPr lang="en-US" sz="800" dirty="0"/>
          </a:p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远超医疗行业平均(~10%)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3191768" y="2628454"/>
            <a:ext cx="2760315" cy="457200"/>
          </a:xfrm>
          <a:prstGeom prst="roundRect">
            <a:avLst>
              <a:gd name="adj" fmla="val 1111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3206055" y="2628454"/>
            <a:ext cx="0" cy="457200"/>
          </a:xfrm>
          <a:prstGeom prst="line">
            <a:avLst/>
          </a:prstGeom>
          <a:noFill/>
          <a:ln w="28575">
            <a:solidFill>
              <a:srgbClr val="27AE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47293" y="2704654"/>
            <a:ext cx="25273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G4+G5 = 24.6万人</a:t>
            </a:r>
            <a:pPr algn="l" indent="0" marL="0">
              <a:lnSpc>
                <a:spcPts val="1200"/>
              </a:lnSpc>
              <a:buNone/>
            </a:pPr>
            <a:endParaRPr lang="en-US" sz="800" dirty="0"/>
          </a:p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到店即终极转化(口腔无线上交易)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053584" y="2628454"/>
            <a:ext cx="2760315" cy="457200"/>
          </a:xfrm>
          <a:prstGeom prst="roundRect">
            <a:avLst>
              <a:gd name="adj" fmla="val 11111"/>
            </a:avLst>
          </a:prstGeom>
          <a:solidFill>
            <a:srgbClr val="F8F9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6067871" y="2628454"/>
            <a:ext cx="0" cy="457200"/>
          </a:xfrm>
          <a:prstGeom prst="line">
            <a:avLst/>
          </a:prstGeom>
          <a:noFill/>
          <a:ln w="28575">
            <a:solidFill>
              <a:srgbClr val="F39C1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09109" y="2704654"/>
            <a:ext cx="25273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 已婚率 45.52%</a:t>
            </a:r>
            <a:pPr algn="l" indent="0" marL="0">
              <a:lnSpc>
                <a:spcPts val="1200"/>
              </a:lnSpc>
              <a:buNone/>
            </a:pPr>
            <a:endParaRPr lang="en-US" sz="800" dirty="0"/>
          </a:p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"全家看牙"场景验证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二、G1-G5 人群资产全景评估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692051"/>
            <a:ext cx="865347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600"/>
              </a:spcAft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G1-G5 为高德 DMP 中各阶段独立人群包，各层级之间不存在用户重叠。G4(到店)+G5(忠诚)合并为"高价值到店人群"——对口腔医疗商家，到店即为终极转化。</a:t>
            </a:r>
            <a:endParaRPr lang="en-US" sz="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330101" y="920651"/>
          <a:ext cx="3682901" cy="3429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6" name="Chart 1" descr=""/>
          <p:cNvGraphicFramePr/>
          <p:nvPr/>
        </p:nvGraphicFramePr>
        <p:xfrm>
          <a:off x="4139952" y="920651"/>
          <a:ext cx="4317950" cy="3429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二、人群资产洞察与谈判话术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8483798" cy="914251"/>
          </a:xfrm>
          <a:prstGeom prst="rect">
            <a:avLst/>
          </a:prstGeom>
          <a:solidFill>
            <a:srgbClr val="E8F8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49151" y="717352"/>
            <a:ext cx="0" cy="914251"/>
          </a:xfrm>
          <a:prstGeom prst="line">
            <a:avLst/>
          </a:prstGeom>
          <a:noFill/>
          <a:ln w="3810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5902" y="844302"/>
            <a:ext cx="825210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 G4+G5 高价值到店人群达 24.6 万。</a:t>
            </a:r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对口腔医疗行业，不存在线上交易，所有收入来自到店消费。G4（到店/导航）和 G5（忠诚/核销）都代表"人到了店里"——这 24.6 万人是牙博士品牌在高德最核心的人群资产。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45902" y="1199852"/>
            <a:ext cx="825210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Bef>
                <a:spcPts val="400"/>
              </a:spcBef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 量级（21.8万）大于 G3（19.3万）属于正常现象：</a:t>
            </a:r>
            <a:pPr algn="l" indent="0" marL="0">
              <a:lnSpc>
                <a:spcPts val="1200"/>
              </a:lnSpc>
              <a:spcBef>
                <a:spcPts val="4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G1-G5各层级为独立人群包，彼此不重叠。部分用户通过地图导航直接到店（跳过线上深度决策），或因历史积累使G4基数大于单次投放期间的G3。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30101" y="1733104"/>
            <a:ext cx="8483798" cy="761851"/>
          </a:xfrm>
          <a:prstGeom prst="roundRect">
            <a:avLst>
              <a:gd name="adj" fmla="val 10002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07802" y="1860054"/>
            <a:ext cx="829096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4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对商家的谈判话术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07802" y="2063204"/>
            <a:ext cx="829096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"您在高德已有 24.6 万到店级别的人群——这些人不是'可能感兴趣'，而是'实实在在到过店'的用户。现在的投放目标是两个：第一，扩大 G1-G3 人群池子把更多人往到店方向推；第二，激活 G4 已到店人群的复购（推向 G5），提高单客 LTV。"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三、G4+G5 高价值到店人群深度拆解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692051"/>
            <a:ext cx="865347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600"/>
              </a:spcAft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G4（到店/导航）+ G5（口碑/忠诚）合并为"高价值到店人群"。对口腔行业，人到店即为终极转化。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30101" y="920651"/>
            <a:ext cx="349758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2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核心画像数据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30101" y="1193602"/>
            <a:ext cx="3429000" cy="1213545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男性：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56.79% | 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42.95%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已婚：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44.35% | 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未婚：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31.91%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18-24岁：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23.13%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25-34岁：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30.07%（最大占比）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35-44岁：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23.95%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45-54岁：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11.91%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55岁+：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8.97%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30101" y="2483346"/>
            <a:ext cx="349758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200" b="1" dirty="0">
                <a:solidFill>
                  <a:srgbClr val="3498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三大核心特征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30101" y="2743646"/>
            <a:ext cx="3429000" cy="512862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年轻化主力：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18-34岁占53.2%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家庭化驱动：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已婚率44.35%+养育期25.82%</a:t>
            </a:r>
            <a:endParaRPr lang="en-US" sz="800" dirty="0"/>
          </a:p>
          <a:p>
            <a:pPr algn="l" marL="88900" indent="-88900">
              <a:lnSpc>
                <a:spcPts val="1280"/>
              </a:lnSpc>
              <a:spcAft>
                <a:spcPts val="100"/>
              </a:spcAft>
              <a:buSzPct val="100000"/>
              <a:buChar char="•"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女性逆势回升：</a:t>
            </a:r>
            <a:pPr algn="l" indent="0" marL="0">
              <a:lnSpc>
                <a:spcPts val="1280"/>
              </a:lnSpc>
              <a:spcAft>
                <a:spcPts val="100"/>
              </a:spcAft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G3→G4+G5 上升3.3pp</a:t>
            </a:r>
            <a:endParaRPr lang="en-US" sz="8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3911501" y="920651"/>
          <a:ext cx="4825901" cy="3682901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三、G4+G5 画像洞察（行业验证）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2760166" cy="755005"/>
          </a:xfrm>
          <a:prstGeom prst="rect">
            <a:avLst/>
          </a:prstGeom>
          <a:solidFill>
            <a:srgbClr val="FF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44388" y="717352"/>
            <a:ext cx="0" cy="755005"/>
          </a:xfrm>
          <a:prstGeom prst="line">
            <a:avLst/>
          </a:prstGeom>
          <a:noFill/>
          <a:ln w="28575">
            <a:solidFill>
              <a:srgbClr val="E74C3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60177" y="818852"/>
            <a:ext cx="257916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E74C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年轻化主力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60177" y="971252"/>
            <a:ext cx="2579162" cy="3996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18-34岁合计占53.2%，与行业数据吻合——20-35岁年轻人占口腔消费71%（前瞻产业研究院，2025）。正畸市场804.5亿已超种植近一倍，Z世代是消费主力。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3191768" y="717352"/>
            <a:ext cx="2760315" cy="755005"/>
          </a:xfrm>
          <a:prstGeom prst="rect">
            <a:avLst/>
          </a:prstGeom>
          <a:solidFill>
            <a:srgbClr val="F0FFF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206055" y="717352"/>
            <a:ext cx="0" cy="755005"/>
          </a:xfrm>
          <a:prstGeom prst="line">
            <a:avLst/>
          </a:prstGeom>
          <a:noFill/>
          <a:ln w="28575">
            <a:solidFill>
              <a:srgbClr val="27AE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21844" y="818852"/>
            <a:ext cx="257931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家庭化驱动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321844" y="971252"/>
            <a:ext cx="2579313" cy="3996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已婚率44.35%+养育期占比25.82%为全链高位。"一人带全家看牙"模式明显。牙博士2025年综合口腔服务增37.15%（牙博士年报），正是家庭多项目消费的收入映射。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6053584" y="717352"/>
            <a:ext cx="2760315" cy="755005"/>
          </a:xfrm>
          <a:prstGeom prst="rect">
            <a:avLst/>
          </a:prstGeom>
          <a:solidFill>
            <a:srgbClr val="F8F4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6067871" y="717352"/>
            <a:ext cx="0" cy="755005"/>
          </a:xfrm>
          <a:prstGeom prst="line">
            <a:avLst/>
          </a:prstGeom>
          <a:noFill/>
          <a:ln w="28575">
            <a:solidFill>
              <a:srgbClr val="9B59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83660" y="818852"/>
            <a:ext cx="257931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9B59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女性逆势回升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183660" y="971252"/>
            <a:ext cx="2579313" cy="3996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女性从G3的39.66%回升至G4+G5的42.95%。验证女性"更擅长将口腔意识转化为到店行为"——女性线上口腔消费占比86.2%（口腔医疗白皮书，2020）。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330101" y="1573857"/>
            <a:ext cx="8483798" cy="596801"/>
          </a:xfrm>
          <a:prstGeom prst="roundRect">
            <a:avLst>
              <a:gd name="adj" fmla="val 12768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57051" y="1700808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3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对客户的价值提炼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57051" y="1891308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"到店人群画像与口腔行业核心消费人群高度吻合。53%是18-34岁年轻人（正畸+美白主力），44%是已婚家庭客群（种植+儿童刚需）。高德覆盖的不是'泛流量'，而是'精准到店人群'。"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四、八大策略人群转化效率分析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692051"/>
            <a:ext cx="8653474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400"/>
              </a:spcAft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高德八大策略人群为 DMP 独有标签体系，可直接用于广告定向投放。转化效率 = G4+G5占比 / G1占比，&gt;1.0表示该人群从曝光到到店正向富集。</a:t>
            </a:r>
            <a:endParaRPr lang="en-US" sz="8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330101" y="895201"/>
          <a:ext cx="8445401" cy="35559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0101" y="606326"/>
            <a:ext cx="8483798" cy="0"/>
          </a:xfrm>
          <a:prstGeom prst="line">
            <a:avLst/>
          </a:prstGeom>
          <a:noFill/>
          <a:ln w="19050">
            <a:solidFill>
              <a:srgbClr val="1A1F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30101" y="228600"/>
            <a:ext cx="8653474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1A1F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四、三大高效转化人群深度分析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0101" y="717352"/>
            <a:ext cx="2760166" cy="783580"/>
          </a:xfrm>
          <a:prstGeom prst="roundRect">
            <a:avLst>
              <a:gd name="adj" fmla="val 9725"/>
            </a:avLst>
          </a:prstGeom>
          <a:solidFill>
            <a:srgbClr val="E8F8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30101" y="731639"/>
            <a:ext cx="2760166" cy="0"/>
          </a:xfrm>
          <a:prstGeom prst="line">
            <a:avLst/>
          </a:prstGeom>
          <a:noFill/>
          <a:ln w="28575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31602" y="847427"/>
            <a:ext cx="2608308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平价大众（效率1.10）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31602" y="999827"/>
            <a:ext cx="2608308" cy="3996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种植牙集采后费用降幅60%（国家医保局），"平价大众"从价格敏感转变为价格可及。牙博士种植业务占45.3%（8.01亿），是承接集采红利的最大受益者。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3191768" y="717352"/>
            <a:ext cx="2760315" cy="783580"/>
          </a:xfrm>
          <a:prstGeom prst="roundRect">
            <a:avLst>
              <a:gd name="adj" fmla="val 9725"/>
            </a:avLst>
          </a:prstGeom>
          <a:solidFill>
            <a:srgbClr val="E8F8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191768" y="731639"/>
            <a:ext cx="2760315" cy="0"/>
          </a:xfrm>
          <a:prstGeom prst="line">
            <a:avLst/>
          </a:prstGeom>
          <a:noFill/>
          <a:ln w="28575">
            <a:solidFill>
              <a:srgbClr val="27AE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93269" y="847427"/>
            <a:ext cx="260846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潮流Z世代（效率1.08）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293269" y="999827"/>
            <a:ext cx="2608460" cy="3996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G3决策占比18.39%（全链最高！），是从认知到决策转化最积极的人群。正畸市场804.5亿（智研咨询，2026）已超种植近一倍，Z世代是正畸消费主力。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6053584" y="717352"/>
            <a:ext cx="2760315" cy="783580"/>
          </a:xfrm>
          <a:prstGeom prst="roundRect">
            <a:avLst>
              <a:gd name="adj" fmla="val 9725"/>
            </a:avLst>
          </a:prstGeom>
          <a:solidFill>
            <a:srgbClr val="E8F8E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6053584" y="731639"/>
            <a:ext cx="2760315" cy="0"/>
          </a:xfrm>
          <a:prstGeom prst="line">
            <a:avLst/>
          </a:prstGeom>
          <a:noFill/>
          <a:ln w="28575">
            <a:solidFill>
              <a:srgbClr val="27AE6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55085" y="847427"/>
            <a:ext cx="260846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b="1" dirty="0">
                <a:solidFill>
                  <a:srgbClr val="27AE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活力银发族（效率1.04）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155085" y="999827"/>
            <a:ext cx="2608460" cy="2664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种植牙核心客群，效率1.04说明高德导航行为与老年人"到实体门店就诊"高度吻合。种植业务客单价高、需求刚性。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330101" y="1602432"/>
            <a:ext cx="8483798" cy="749201"/>
          </a:xfrm>
          <a:prstGeom prst="roundRect">
            <a:avLst>
              <a:gd name="adj" fmla="val 10171"/>
            </a:avLst>
          </a:prstGeom>
          <a:solidFill>
            <a:srgbClr val="1A1F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57051" y="1729383"/>
            <a:ext cx="8394496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spcAft>
                <a:spcPts val="300"/>
              </a:spcAft>
              <a:buNone/>
            </a:pPr>
            <a:r>
              <a:rPr lang="en-US" sz="800" b="1" dirty="0">
                <a:solidFill>
                  <a:srgbClr val="F1C4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投放定向建议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57051" y="1919883"/>
            <a:ext cx="83944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"将 60% 以上预算集中在'平价大众+潮流Z世代'两大一级定向人群——数据证明这两个人群从曝光到到店的转化效率最高（&gt;1.0），每一分钱花在这里的到店产出最大。'活力银发族'作为种植业务核心客群，建议单独设置种植专题创意。"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30101" y="2427833"/>
            <a:ext cx="4191149" cy="260003"/>
          </a:xfrm>
          <a:prstGeom prst="roundRect">
            <a:avLst>
              <a:gd name="adj" fmla="val 19538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31602" y="2491234"/>
            <a:ext cx="4067910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三级定向（维持）：</a:t>
            </a:r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资深中产0.91 | 都市爱美族0.80 | 悦己男性0.78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4622750" y="2427833"/>
            <a:ext cx="4191149" cy="260003"/>
          </a:xfrm>
          <a:prstGeom prst="roundRect">
            <a:avLst>
              <a:gd name="adj" fmla="val 19538"/>
            </a:avLst>
          </a:prstGeom>
          <a:solidFill>
            <a:srgbClr val="F5F5F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724251" y="2491234"/>
            <a:ext cx="4067910" cy="1332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050"/>
              </a:lnSpc>
              <a:buNone/>
            </a:pPr>
            <a:r>
              <a:rPr lang="en-US" sz="7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暂缓：</a:t>
            </a:r>
            <a:pPr algn="l" indent="0" marL="0">
              <a:lnSpc>
                <a:spcPts val="105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小镇青年0.72 | 小镇中坚0.61 — 门店物理覆盖不足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牙博士口腔 G1-G5 人群深度洞察报告 v2.4</dc:title>
  <dc:subject>PptxGenJS Presentation</dc:subject>
  <dc:creator>高德营销分析</dc:creator>
  <cp:lastModifiedBy>高德营销分析</cp:lastModifiedBy>
  <cp:revision>1</cp:revision>
  <dcterms:created xsi:type="dcterms:W3CDTF">2026-05-13T04:46:23Z</dcterms:created>
  <dcterms:modified xsi:type="dcterms:W3CDTF">2026-05-13T04:46:23Z</dcterms:modified>
</cp:coreProperties>
</file>