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32" d="100"/>
          <a:sy n="132" d="100"/>
        </p:scale>
        <p:origin x="17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7159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544497" y="1728788"/>
            <a:ext cx="4055007" cy="638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 × 高德地图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2544497" y="2519363"/>
            <a:ext cx="405500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3000"/>
              </a:spcAft>
              <a:buNone/>
            </a:pPr>
            <a:r>
              <a:rPr lang="en-US" sz="1800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品牌广告投放方案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544497" y="3214688"/>
            <a:ext cx="4055007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基于高德DMP人群洞察的精准营销策略 | 2026年5月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人群资产全景：5G漏斗洞察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牙博士在高德平台的用户行为转化路径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1584871" cy="856952"/>
          </a:xfrm>
          <a:prstGeom prst="roundRect">
            <a:avLst>
              <a:gd name="adj" fmla="val 8892"/>
            </a:avLst>
          </a:prstGeom>
          <a:solidFill>
            <a:srgbClr val="4299E1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93117" y="1358652"/>
            <a:ext cx="151303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76.1万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93117" y="1698278"/>
            <a:ext cx="151303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认知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118271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48BB7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154186" y="1358652"/>
            <a:ext cx="151318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25.5万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154186" y="1698278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兴趣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779490" y="1180951"/>
            <a:ext cx="1584871" cy="856952"/>
          </a:xfrm>
          <a:prstGeom prst="roundRect">
            <a:avLst>
              <a:gd name="adj" fmla="val 8892"/>
            </a:avLst>
          </a:prstGeom>
          <a:solidFill>
            <a:srgbClr val="ED8936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815407" y="1358652"/>
            <a:ext cx="151303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19.3万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815407" y="1698278"/>
            <a:ext cx="151303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 对比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40561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9F7AE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476476" y="1358652"/>
            <a:ext cx="151318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21.8万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476476" y="1698278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 决策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101780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E53E3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7137696" y="1358652"/>
            <a:ext cx="151318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2.8万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137696" y="1698278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 转化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" y="2088654"/>
            <a:ext cx="2660833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G1到G5总转化率：3.73% | G4到G5转化率：13.0%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453729"/>
            <a:ext cx="2641550" cy="698450"/>
          </a:xfrm>
          <a:prstGeom prst="roundRect">
            <a:avLst>
              <a:gd name="adj" fmla="val 10910"/>
            </a:avLst>
          </a:prstGeom>
          <a:solidFill>
            <a:srgbClr val="EBF8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476250" y="2453729"/>
            <a:ext cx="0" cy="698450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" name="Text 20"/>
          <p:cNvSpPr/>
          <p:nvPr/>
        </p:nvSpPr>
        <p:spPr>
          <a:xfrm>
            <a:off x="647700" y="2606129"/>
            <a:ext cx="234462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女性占比递增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7700" y="2837855"/>
            <a:ext cx="2344623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G1: 41.2% → G5: 43.9%，女性转化意愿更强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251150" y="2453729"/>
            <a:ext cx="2641699" cy="698450"/>
          </a:xfrm>
          <a:prstGeom prst="roundRect">
            <a:avLst>
              <a:gd name="adj" fmla="val 10910"/>
            </a:avLst>
          </a:prstGeom>
          <a:solidFill>
            <a:srgbClr val="F0FFF4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3270200" y="2453729"/>
            <a:ext cx="0" cy="698450"/>
          </a:xfrm>
          <a:prstGeom prst="line">
            <a:avLst/>
          </a:prstGeom>
          <a:noFill/>
          <a:ln w="38100">
            <a:solidFill>
              <a:srgbClr val="48BB7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Text 24"/>
          <p:cNvSpPr/>
          <p:nvPr/>
        </p:nvSpPr>
        <p:spPr>
          <a:xfrm>
            <a:off x="3441650" y="2606129"/>
            <a:ext cx="2344775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年轻化趋势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441650" y="2837855"/>
            <a:ext cx="2344775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18-24岁增幅+33%，为最快增长年龄段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45250" y="2453729"/>
            <a:ext cx="2641550" cy="698450"/>
          </a:xfrm>
          <a:prstGeom prst="roundRect">
            <a:avLst>
              <a:gd name="adj" fmla="val 10910"/>
            </a:avLst>
          </a:prstGeom>
          <a:solidFill>
            <a:srgbClr val="FAF5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6064300" y="2453729"/>
            <a:ext cx="0" cy="698450"/>
          </a:xfrm>
          <a:prstGeom prst="line">
            <a:avLst/>
          </a:prstGeom>
          <a:noFill/>
          <a:ln w="38100">
            <a:solidFill>
              <a:srgbClr val="9F7AE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Text 28"/>
          <p:cNvSpPr/>
          <p:nvPr/>
        </p:nvSpPr>
        <p:spPr>
          <a:xfrm>
            <a:off x="6235750" y="2606129"/>
            <a:ext cx="234462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单身群体高浓度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235750" y="2837855"/>
            <a:ext cx="2344623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单身期TGI=141.6，G5占比42.3%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三大核心目标人群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基于G5高转化人群特征提炼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2B6CB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60350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年轻单身都市青年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60350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18-29岁、未婚、单身期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60350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高频浏览诊所和专科医院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60350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口腔美容需求：正畸、美白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60350" y="2466380"/>
            <a:ext cx="226280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TGI 141.6 | 占比42%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259634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2F855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462784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潮流Z世代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62784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唯一G5过表达策略人群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462784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偏好颜值经济、网红打卡消费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462784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对品牌种草内容敏感度高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462784" y="2466380"/>
            <a:ext cx="226280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TGI 114.1 | 高互动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062067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9B2C2C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265218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诊所高频访客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65218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180天内导航诊所的高意向人群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265218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G5占比42.3%（远超G1的31.6%）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265218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有明确线下就诊行为意向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65218" y="2466380"/>
            <a:ext cx="226280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TGI 133.6 | 强转化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57200" y="4727674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洞察结论：牙博士G5人群=年轻+单身+诊所偏好+潮流消费，与口腔美容场景高度匹配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3901"/>
            <a:ext cx="8394192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OAIPL分层投放策略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31627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9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基于人群行为阶段的差异化触达方案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920502"/>
            <a:ext cx="96500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58701" y="1136303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阶段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434852" y="920502"/>
            <a:ext cx="147295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536353" y="1136303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目标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920454" y="920502"/>
            <a:ext cx="185395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021955" y="1136303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推荐资源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787057" y="920502"/>
            <a:ext cx="3899743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88557" y="1136303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策略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526679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58701" y="1742480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潜在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434852" y="1526679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536353" y="1742480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品牌认知覆盖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920454" y="1526679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3021955" y="1742480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787057" y="1526679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888557" y="1742480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AI圈人扩量，广撒网触达76万认知人群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132856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558701" y="2348657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认知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434852" y="2132856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1536353" y="2348657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吸引关注互动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920454" y="2132856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3021955" y="2348657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导航结束页+品牌地图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787057" y="2132856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4888557" y="2348657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导航到诊所附近时触发品牌曝光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57200" y="2739033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558701" y="2954834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兴趣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434852" y="2739033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1536353" y="2954834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搜索拦截转化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2920454" y="2739033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3021955" y="2954834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顶展+钻展+精准通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787057" y="2739033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888557" y="2954834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搜索"牙科/正畸/美白"时强势占位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57200" y="3345210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7" name="Text 35"/>
          <p:cNvSpPr/>
          <p:nvPr/>
        </p:nvSpPr>
        <p:spPr>
          <a:xfrm>
            <a:off x="558701" y="3561011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进程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1434852" y="3345210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1536353" y="3561011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促进到店决策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2920454" y="3345210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3021955" y="3561011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竞展+场域水牌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787057" y="3345210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3" name="Text 41"/>
          <p:cNvSpPr/>
          <p:nvPr/>
        </p:nvSpPr>
        <p:spPr>
          <a:xfrm>
            <a:off x="4888557" y="3561011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商圈3km精准覆盖，竞品截流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57200" y="3951387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558701" y="4167188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忠诚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434852" y="3951387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7" name="Text 45"/>
          <p:cNvSpPr/>
          <p:nvPr/>
        </p:nvSpPr>
        <p:spPr>
          <a:xfrm>
            <a:off x="1536353" y="4167188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复购召回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2920454" y="3951387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9" name="Text 47"/>
          <p:cNvSpPr/>
          <p:nvPr/>
        </p:nvSpPr>
        <p:spPr>
          <a:xfrm>
            <a:off x="3021955" y="4167188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开屏+导结页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4787057" y="3951387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1" name="Text 49"/>
          <p:cNvSpPr/>
          <p:nvPr/>
        </p:nvSpPr>
        <p:spPr>
          <a:xfrm>
            <a:off x="4888557" y="4167188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已到店用户二次触达，提升复购率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57200" y="4822924"/>
            <a:ext cx="839419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参考案例：高德口腔行业OAIPL组合方案，开屏CTR提升3倍，平均CTR达4.6%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3901"/>
            <a:ext cx="8394192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2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推荐资源组合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31627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9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攻守兼备的品牌广告矩阵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920502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93675" y="1056977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3675" y="128870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强势占位第一视觉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93675" y="1456879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覆盖76万G1认知人群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93675" y="1625054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CTR：4%+（叠加AI圈人）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98652" y="920502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635127" y="1056977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顶展+精准通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635127" y="128870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搜索"口腔/牙科"稳定置顶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3635127" y="1456879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跨地域覆盖无门店城市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635127" y="1625054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稀缺位，长期占领心智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" y="2050256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93675" y="2186732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钻展（竞品POI）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93675" y="241845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竞品门店详情页Banner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93675" y="258663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精准截流同行客户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93675" y="2754809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进攻策略核心资源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498652" y="2050256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3635127" y="2186732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导航结束页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635127" y="241845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用户到达诊所后触发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635127" y="258663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弹卡/浮层引导核销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635127" y="2754809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行后场景闭环转化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180011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593675" y="3316486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品牌地图3.0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93675" y="3548211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图面图钉+品牌馆+腰封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93675" y="371638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品牌形象聚合展示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593675" y="3884563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腰封CTR：1.5%-2.5%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498652" y="3180011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3635127" y="3316486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AI圈人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635127" y="3548211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种子人群扩量Lookalike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635127" y="371638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融合出行+消费+画像标签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3635127" y="3884563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CTR提升3倍（口腔案例）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57200" y="4309765"/>
            <a:ext cx="839419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8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建议组合：开屏（品宣）+ 顶展/精准通（搜索占位）+ 钻展（竞品截流）+ 品牌地图（资产沉淀）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预期效果与投放建议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参考高德口腔行业标杆案例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4673798" cy="809625"/>
          </a:xfrm>
          <a:prstGeom prst="roundRect">
            <a:avLst>
              <a:gd name="adj" fmla="val 1254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76250" y="1180951"/>
            <a:ext cx="0" cy="809625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Text 4"/>
          <p:cNvSpPr/>
          <p:nvPr/>
        </p:nvSpPr>
        <p:spPr>
          <a:xfrm>
            <a:off x="698450" y="1333351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开屏广告CTR预期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98450" y="1552426"/>
            <a:ext cx="431398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4%+（AI圈人加持）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117527"/>
            <a:ext cx="4673798" cy="809625"/>
          </a:xfrm>
          <a:prstGeom prst="roundRect">
            <a:avLst>
              <a:gd name="adj" fmla="val 1254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76250" y="2117527"/>
            <a:ext cx="0" cy="809625"/>
          </a:xfrm>
          <a:prstGeom prst="line">
            <a:avLst/>
          </a:prstGeom>
          <a:noFill/>
          <a:ln w="38100">
            <a:solidFill>
              <a:srgbClr val="48BB78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Text 8"/>
          <p:cNvSpPr/>
          <p:nvPr/>
        </p:nvSpPr>
        <p:spPr>
          <a:xfrm>
            <a:off x="698450" y="2269927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搜索场景覆盖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98450" y="2489002"/>
            <a:ext cx="431398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顶展+精准通，搜口腔即见牙博士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3054102"/>
            <a:ext cx="4673798" cy="809625"/>
          </a:xfrm>
          <a:prstGeom prst="roundRect">
            <a:avLst>
              <a:gd name="adj" fmla="val 1254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476250" y="3054102"/>
            <a:ext cx="0" cy="809625"/>
          </a:xfrm>
          <a:prstGeom prst="line">
            <a:avLst/>
          </a:prstGeom>
          <a:noFill/>
          <a:ln w="38100">
            <a:solidFill>
              <a:srgbClr val="ED8936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4" name="Text 12"/>
          <p:cNvSpPr/>
          <p:nvPr/>
        </p:nvSpPr>
        <p:spPr>
          <a:xfrm>
            <a:off x="698450" y="3206502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竞品截流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98450" y="3425577"/>
            <a:ext cx="431398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钻展覆盖同城口腔机构POI详情页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7200" y="3990677"/>
            <a:ext cx="4673798" cy="809625"/>
          </a:xfrm>
          <a:prstGeom prst="roundRect">
            <a:avLst>
              <a:gd name="adj" fmla="val 1254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476250" y="3990677"/>
            <a:ext cx="0" cy="809625"/>
          </a:xfrm>
          <a:prstGeom prst="line">
            <a:avLst/>
          </a:prstGeom>
          <a:noFill/>
          <a:ln w="38100">
            <a:solidFill>
              <a:srgbClr val="9F7AEA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Text 16"/>
          <p:cNvSpPr/>
          <p:nvPr/>
        </p:nvSpPr>
        <p:spPr>
          <a:xfrm>
            <a:off x="698450" y="4143077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到店闭环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98450" y="4362152"/>
            <a:ext cx="431398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导结页优惠券核销，完成O2O转化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384899" y="1180951"/>
            <a:ext cx="3301901" cy="2457152"/>
          </a:xfrm>
          <a:prstGeom prst="roundRect">
            <a:avLst>
              <a:gd name="adj" fmla="val 4135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5562600" y="1358652"/>
            <a:ext cx="300542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素材策略建议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562600" y="1695152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人群1-年轻单身：突出正畸/美白，强调颜值提升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562600" y="1933277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人群2-潮流Z世代：网红风格素材，突出性价比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562600" y="2171402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人群3-诊所访客：专业权威感，突出到店优惠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562600" y="2409527"/>
            <a:ext cx="300542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投放节奏建议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562600" y="2746028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第1周：开屏+品牌地图建立认知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562600" y="2984153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第2-3周：顶展+钻展搜索拦截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562600" y="3222278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第4周：导结页+水牌促到店转化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28416" y="1970038"/>
            <a:ext cx="2487168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16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328416" y="2601813"/>
            <a:ext cx="248716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高德地图广告业务部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328416" y="2887563"/>
            <a:ext cx="248716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让每一次出行都成为品牌连接的机会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Microsoft Macintosh PowerPoint</Application>
  <PresentationFormat>全屏显示(16:9)</PresentationFormat>
  <Paragraphs>122</Paragraphs>
  <Slides>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9" baseType="lpstr">
      <vt:lpstr>Arial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牙博士品牌广告投放方案</dc:title>
  <dc:subject>PptxGenJS Presentation</dc:subject>
  <dc:creator>高德地图广告业务部</dc:creator>
  <cp:lastModifiedBy>黄文武</cp:lastModifiedBy>
  <cp:revision>2</cp:revision>
  <dcterms:created xsi:type="dcterms:W3CDTF">2026-05-06T03:57:36Z</dcterms:created>
  <dcterms:modified xsi:type="dcterms:W3CDTF">2026-05-06T03:58:45Z</dcterms:modified>
</cp:coreProperties>
</file>