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44497" y="1728788"/>
            <a:ext cx="4055007" cy="638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碧莲盛 × 高德地图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544497" y="2519363"/>
            <a:ext cx="405500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3000"/>
              </a:spcAft>
              <a:buNone/>
            </a:pPr>
            <a:r>
              <a:rPr lang="en-US" sz="1800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品牌广告投放方案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544497" y="3214688"/>
            <a:ext cx="405500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基于高德DMP人群洞察的精准营销策略 | 2026年5月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人群资产全景：5G漏斗洞察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碧莲盛在高德平台的用户行为转化路径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4299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9311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48.5万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9311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认知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11827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48BB7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15418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5.6万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15418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兴趣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77949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ED893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81540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3.0万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81540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对比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4056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9F7AE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47647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3.7万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7647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决策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101780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E53E3E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137696" y="1358652"/>
            <a:ext cx="151318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1,601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37696" y="1650653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 转化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2088654"/>
            <a:ext cx="4323246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G1到G5总转化率：0.33% | G3到G5转化率：5.3% | 转化人群规模仍有较大提升空间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453729"/>
            <a:ext cx="2641550" cy="831800"/>
          </a:xfrm>
          <a:prstGeom prst="roundRect">
            <a:avLst>
              <a:gd name="adj" fmla="val 9161"/>
            </a:avLst>
          </a:prstGeom>
          <a:solidFill>
            <a:srgbClr val="EBF8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476250" y="2453729"/>
            <a:ext cx="0" cy="831800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770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小镇中坚G5富集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7700" y="2837855"/>
            <a:ext cx="2344623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唯一TGI&gt;100的人群(117.1)，G3阶段TGI高达201.5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251150" y="2453729"/>
            <a:ext cx="2641699" cy="831800"/>
          </a:xfrm>
          <a:prstGeom prst="roundRect">
            <a:avLst>
              <a:gd name="adj" fmla="val 9161"/>
            </a:avLst>
          </a:prstGeom>
          <a:solidFill>
            <a:srgbClr val="F0FFF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270200" y="2453729"/>
            <a:ext cx="0" cy="831800"/>
          </a:xfrm>
          <a:prstGeom prst="line">
            <a:avLst/>
          </a:prstGeom>
          <a:noFill/>
          <a:ln w="38100">
            <a:solidFill>
              <a:srgbClr val="48BB7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41650" y="2606129"/>
            <a:ext cx="23447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都市爱美族G3活跃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41650" y="2837855"/>
            <a:ext cx="234477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TGI=120.4，中间决策阶段高浓度出现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45250" y="2453729"/>
            <a:ext cx="2641550" cy="831800"/>
          </a:xfrm>
          <a:prstGeom prst="roundRect">
            <a:avLst>
              <a:gd name="adj" fmla="val 9161"/>
            </a:avLst>
          </a:prstGeom>
          <a:solidFill>
            <a:srgbClr val="FAF5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6064300" y="2453729"/>
            <a:ext cx="0" cy="831800"/>
          </a:xfrm>
          <a:prstGeom prst="line">
            <a:avLst/>
          </a:prstGeom>
          <a:noFill/>
          <a:ln w="38100">
            <a:solidFill>
              <a:srgbClr val="9F7AE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3575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悦己男性为主基盘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35750" y="2837855"/>
            <a:ext cx="2344623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G1占比17.2%为第一大人群，植发核心客群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三大核心目标人群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基于G3/G5高转化特征提炼的植发行业精准客群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B6CB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60350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小镇中坚（高转化）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60350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 TGI=117.1，G3 TGI=201.5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60350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下沉市场有消费力的中年群体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60350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植发决策理性，注重性价比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0350" y="2390180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占比G3达11.06%（G1仅5.49%）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259634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F85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62784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都市爱美族（中间层）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62784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TGI=120.4，G4=16.91%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62784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一线城市高消费力，颜值经济敏感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462784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追求品质和专业度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462784" y="2390180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从对比到决策阶段浓度最高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62067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9B2C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265218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悦己男性（基盘人群）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5218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G1占比17.2%为最大群体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65218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G3维持18.2%，决策链路稳定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65218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植发核心刚需，品牌认知强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5218" y="2390180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关注自我形象提升和社交自信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" y="4727674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洞察结论：碧莲盛转化人群呈"下沉+爱美"双驱动特征，建议分层触达不同消费心理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OAIPL分层投放策略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碧莲盛植发品牌的差异化触达方案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96500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58701" y="1136303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阶段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434852" y="920502"/>
            <a:ext cx="1472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536353" y="1136303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目标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920454" y="920502"/>
            <a:ext cx="1853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021955" y="1136303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87057" y="920502"/>
            <a:ext cx="3899743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88557" y="1136303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526679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58701" y="1742480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潜在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434852" y="1526679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536353" y="1742480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品牌认知覆盖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920454" y="1526679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021955" y="1742480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87057" y="1526679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888557" y="1742480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AI圈人定向悦己男性+都市爱美族，覆盖48.5万认知人群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132856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8701" y="2348657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认知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434852" y="2132856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536353" y="2348657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建立品牌信任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920454" y="2132856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3021955" y="2348657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导航结束页+品牌地图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87057" y="2132856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888557" y="2348657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用户导航至医美/植发机构时触发碧莲盛品牌曝光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2739033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58701" y="2954834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兴趣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434852" y="2739033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1536353" y="2954834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搜索拦截转化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920454" y="2739033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3021955" y="2954834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顶展+钻展+精准通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787057" y="2739033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888557" y="2954834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搜索"植发/毛发/脱发"时强势占位，截流竞品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3345210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558701" y="3561011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进程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434852" y="3345210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1536353" y="356101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促进到店决策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920454" y="3345210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3021955" y="3561011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竞展+场域水牌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87057" y="3345210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888557" y="3561011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商圈5km精准覆盖，下沉市场重点布局小镇中坚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57200" y="3951387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558701" y="4167188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忠诚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434852" y="3951387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1536353" y="4167188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复购召回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2920454" y="3951387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9" name="Text 47"/>
          <p:cNvSpPr/>
          <p:nvPr/>
        </p:nvSpPr>
        <p:spPr>
          <a:xfrm>
            <a:off x="3021955" y="4167188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开屏+导结页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787057" y="3951387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4888557" y="4167188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已到店用户二次触达，推养固项目提升客单价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57200" y="4822924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参考案例：高德医美行业OAIPL组合方案，AI圈人+开屏CTR提升3倍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推荐资源组合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攻守兼备的品牌广告矩阵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93675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3675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强势占位第一视觉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93675" y="145687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覆盖48.5万G1认知人群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93675" y="1625054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CTR：4%+（叠加AI圈人）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98652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635127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顶展+精准通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35127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搜索"植发/养发"稳定置顶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635127" y="145687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跨地域覆盖下沉城市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635127" y="1625054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稀缺位，长期占领心智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93675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钻展（竞品POI）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3675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竞品植发机构详情页Banner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93675" y="258663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精准截流同行客户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3675" y="2754809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进攻策略核心资源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98652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3635127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35127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用户到达医美机构后触发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635127" y="258663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弹卡/浮层引导到店咨询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635127" y="2754809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行后场景闭环转化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593675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品牌地图3.0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3675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图面图钉+品牌馆+腰封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93675" y="371638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全国门店聚合展示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593675" y="388456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腰封CTR：1.5%-2.5%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498652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3635127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AI圈人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35127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种子人群扩量Lookalike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635127" y="371638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锁定悦己男性+小镇中坚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635127" y="388456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CTR提升3倍（医美案例）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57200" y="4309765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建议组合：开屏（品宣）+ 顶展/精准通（搜索占位）+ 钻展（竞品截流）+ 品牌地图（门店资产）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预期效果与投放建议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参考高德医美行业标杆案例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4673798" cy="771525"/>
          </a:xfrm>
          <a:prstGeom prst="roundRect">
            <a:avLst>
              <a:gd name="adj" fmla="val 1316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76250" y="1180951"/>
            <a:ext cx="0" cy="77152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98450" y="1333351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开屏广告CTR预期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98450" y="1552426"/>
            <a:ext cx="4313986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4%+（AI圈人加持）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079427"/>
            <a:ext cx="4673798" cy="771525"/>
          </a:xfrm>
          <a:prstGeom prst="roundRect">
            <a:avLst>
              <a:gd name="adj" fmla="val 1316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76250" y="2079427"/>
            <a:ext cx="0" cy="771525"/>
          </a:xfrm>
          <a:prstGeom prst="line">
            <a:avLst/>
          </a:prstGeom>
          <a:noFill/>
          <a:ln w="38100">
            <a:solidFill>
              <a:srgbClr val="48BB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8450" y="2231827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搜索场景覆盖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98450" y="2450902"/>
            <a:ext cx="4313986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顶展+精准通，搜植发即见碧莲盛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2977902"/>
            <a:ext cx="4673798" cy="771525"/>
          </a:xfrm>
          <a:prstGeom prst="roundRect">
            <a:avLst>
              <a:gd name="adj" fmla="val 1316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76250" y="2977902"/>
            <a:ext cx="0" cy="771525"/>
          </a:xfrm>
          <a:prstGeom prst="line">
            <a:avLst/>
          </a:prstGeom>
          <a:noFill/>
          <a:ln w="38100">
            <a:solidFill>
              <a:srgbClr val="ED893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8450" y="3130302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竞品截流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98450" y="3349377"/>
            <a:ext cx="4313986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钻展覆盖同城植发机构POI详情页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3876377"/>
            <a:ext cx="4673798" cy="771525"/>
          </a:xfrm>
          <a:prstGeom prst="roundRect">
            <a:avLst>
              <a:gd name="adj" fmla="val 1316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76250" y="3876377"/>
            <a:ext cx="0" cy="771525"/>
          </a:xfrm>
          <a:prstGeom prst="line">
            <a:avLst/>
          </a:prstGeom>
          <a:noFill/>
          <a:ln w="38100">
            <a:solidFill>
              <a:srgbClr val="9F7AE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8450" y="4028777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到店闭环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8450" y="4247852"/>
            <a:ext cx="4313986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导结页到店咨询预约，完成O2O转化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84899" y="1180951"/>
            <a:ext cx="3301901" cy="2457152"/>
          </a:xfrm>
          <a:prstGeom prst="roundRect">
            <a:avLst>
              <a:gd name="adj" fmla="val 413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62600" y="1358652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素材策略建议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62600" y="169515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悦己男性：形象自信提升、职场社交场景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562600" y="1933277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小镇中坚：性价比、真实案例对比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562600" y="217140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都市爱美族：品质感、技术领先、明星同款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562600" y="2409527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投放节奏建议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562600" y="2746028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第1周：开屏+品牌地图建立认知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562600" y="2984153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第2-3周：顶展+钻展搜索拦截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562600" y="3222278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第4周：导结页+竞展促到店转化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28416" y="1970038"/>
            <a:ext cx="2487168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6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328416" y="260181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高德地图广告业务部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328416" y="288756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让每一次出行都成为品牌连接的机会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碧莲盛品牌广告投放方案</dc:title>
  <dc:subject>PptxGenJS Presentation</dc:subject>
  <dc:creator>高德地图广告业务部</dc:creator>
  <cp:lastModifiedBy>高德地图广告业务部</cp:lastModifiedBy>
  <cp:revision>1</cp:revision>
  <dcterms:created xsi:type="dcterms:W3CDTF">2026-05-08T08:12:42Z</dcterms:created>
  <dcterms:modified xsi:type="dcterms:W3CDTF">2026-05-08T08:12:42Z</dcterms:modified>
</cp:coreProperties>
</file>