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b" ContentType="application/vnd.ms-excel.sheet.binary.macroEnabled.12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charts/chart3.xml" ContentType="application/vnd.openxmlformats-officedocument.drawingml.chart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1" r:id="rId2"/>
    <p:sldId id="256" r:id="rId3"/>
    <p:sldId id="259" r:id="rId4"/>
    <p:sldId id="258" r:id="rId5"/>
    <p:sldId id="257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32"/>
    <p:restoredTop sz="94710"/>
  </p:normalViewPr>
  <p:slideViewPr>
    <p:cSldViewPr snapToGrid="0">
      <p:cViewPr varScale="1">
        <p:scale>
          <a:sx n="96" d="100"/>
          <a:sy n="96" d="100"/>
        </p:scale>
        <p:origin x="20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.xlsb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1.xlsb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2.xlsb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3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1834319526627219E-2"/>
          <c:y val="4.0247678018575851E-2"/>
          <c:w val="0.97633136094674555"/>
          <c:h val="0.91950464396284826"/>
        </c:manualLayout>
      </c:layout>
      <c:lineChart>
        <c:grouping val="standard"/>
        <c:varyColors val="0"/>
        <c:ser>
          <c:idx val="0"/>
          <c:order val="0"/>
          <c:spPr>
            <a:ln w="19050" cmpd="sng" algn="ctr">
              <a:solidFill>
                <a:schemeClr val="tx2"/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tx2"/>
              </a:solidFill>
              <a:ln w="9525" cmpd="sng" algn="ctr">
                <a:solidFill>
                  <a:schemeClr val="tx2"/>
                </a:solidFill>
                <a:prstDash val="solid"/>
              </a:ln>
            </c:spPr>
          </c:marker>
          <c:val>
            <c:numRef>
              <c:f>Sheet1!$A$1:$J$1</c:f>
              <c:numCache>
                <c:formatCode>General</c:formatCode>
                <c:ptCount val="10"/>
                <c:pt idx="0">
                  <c:v>998270</c:v>
                </c:pt>
                <c:pt idx="1">
                  <c:v>2651370</c:v>
                </c:pt>
                <c:pt idx="2">
                  <c:v>3830929</c:v>
                </c:pt>
                <c:pt idx="3">
                  <c:v>2653942</c:v>
                </c:pt>
                <c:pt idx="4">
                  <c:v>3962759</c:v>
                </c:pt>
                <c:pt idx="5">
                  <c:v>5981636</c:v>
                </c:pt>
                <c:pt idx="6">
                  <c:v>5297881</c:v>
                </c:pt>
                <c:pt idx="7">
                  <c:v>2598596</c:v>
                </c:pt>
                <c:pt idx="8">
                  <c:v>7253527</c:v>
                </c:pt>
                <c:pt idx="9">
                  <c:v>6341529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0F-C944-9034-CBB434E39D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6998159"/>
        <c:axId val="1"/>
      </c:lineChart>
      <c:catAx>
        <c:axId val="546998159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>
            <a:noFill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253527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546998159"/>
        <c:crosses val="min"/>
        <c:crossBetween val="midCat"/>
      </c:valAx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1028632025450688E-2"/>
          <c:y val="2.3224653863331845E-2"/>
          <c:w val="0.97794273594909864"/>
          <c:h val="0.94685127288968285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0D2B-7A44-969C-757F88885B4C}"/>
              </c:ext>
            </c:extLst>
          </c:dPt>
          <c:val>
            <c:numRef>
              <c:f>Sheet1!$A$1:$B$1</c:f>
              <c:numCache>
                <c:formatCode>General</c:formatCode>
                <c:ptCount val="2"/>
                <c:pt idx="0">
                  <c:v>3400</c:v>
                </c:pt>
                <c:pt idx="1">
                  <c:v>7600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2B-7A44-969C-757F88885B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0"/>
        <c:overlap val="100"/>
        <c:axId val="358099791"/>
        <c:axId val="1"/>
      </c:barChart>
      <c:catAx>
        <c:axId val="358099791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logBase val="10"/>
          <c:orientation val="minMax"/>
          <c:max val="10000"/>
          <c:min val="1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358099791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1989854738298363E-2"/>
          <c:y val="2.0046260601387818E-2"/>
          <c:w val="0.97602029052340322"/>
          <c:h val="0.95990747879722438"/>
        </c:manualLayout>
      </c:layout>
      <c:lineChart>
        <c:grouping val="standard"/>
        <c:varyColors val="0"/>
        <c:ser>
          <c:idx val="0"/>
          <c:order val="0"/>
          <c:spPr>
            <a:ln w="19050" cmpd="sng" algn="ctr">
              <a:solidFill>
                <a:schemeClr val="accent2"/>
              </a:solidFill>
              <a:prstDash val="solid"/>
            </a:ln>
          </c:spPr>
          <c:marker>
            <c:symbol val="circle"/>
            <c:size val="8"/>
            <c:spPr>
              <a:solidFill>
                <a:schemeClr val="accent2"/>
              </a:solidFill>
              <a:ln w="9525" cmpd="sng" algn="ctr">
                <a:solidFill>
                  <a:schemeClr val="accent2"/>
                </a:solidFill>
                <a:prstDash val="solid"/>
              </a:ln>
            </c:spPr>
          </c:marker>
          <c:val>
            <c:numRef>
              <c:f>Sheet1!$A$1:$J$1</c:f>
              <c:numCache>
                <c:formatCode>General</c:formatCode>
                <c:ptCount val="10"/>
                <c:pt idx="0">
                  <c:v>998270</c:v>
                </c:pt>
                <c:pt idx="1">
                  <c:v>2651370</c:v>
                </c:pt>
                <c:pt idx="2">
                  <c:v>3830929</c:v>
                </c:pt>
                <c:pt idx="3">
                  <c:v>2653942</c:v>
                </c:pt>
                <c:pt idx="4">
                  <c:v>3962759</c:v>
                </c:pt>
                <c:pt idx="5">
                  <c:v>5981636</c:v>
                </c:pt>
                <c:pt idx="6">
                  <c:v>5297881</c:v>
                </c:pt>
                <c:pt idx="7">
                  <c:v>2598596</c:v>
                </c:pt>
                <c:pt idx="8">
                  <c:v>7253527</c:v>
                </c:pt>
                <c:pt idx="9">
                  <c:v>6341529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F9-C945-919B-24EB65234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2543391"/>
        <c:axId val="1"/>
      </c:lineChart>
      <c:catAx>
        <c:axId val="562543391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>
            <a:noFill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253527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562543391"/>
        <c:crosses val="min"/>
        <c:crossBetween val="midCat"/>
      </c:valAx>
    </c:plotArea>
    <c:plotVisOnly val="0"/>
    <c:dispBlanksAs val="gap"/>
    <c:showDLblsOverMax val="1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485477178423237E-2"/>
          <c:y val="2.3224653863331845E-2"/>
          <c:w val="0.97302904564315351"/>
          <c:h val="0.94685127288968285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8008-5946-9182-429A9014B2D1}"/>
              </c:ext>
            </c:extLst>
          </c:dPt>
          <c:val>
            <c:numRef>
              <c:f>Sheet1!$A$1:$B$1</c:f>
              <c:numCache>
                <c:formatCode>General</c:formatCode>
                <c:ptCount val="2"/>
                <c:pt idx="0">
                  <c:v>3400</c:v>
                </c:pt>
                <c:pt idx="1">
                  <c:v>7600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08-5946-9182-429A9014B2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0"/>
        <c:overlap val="100"/>
        <c:axId val="24218768"/>
        <c:axId val="1"/>
      </c:barChart>
      <c:catAx>
        <c:axId val="2421876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logBase val="10"/>
          <c:orientation val="minMax"/>
          <c:max val="10000"/>
          <c:min val="1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24218768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AF9FA-8ACE-4042-85BC-16AF413FBEE1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2FAA6-0D49-6B4E-9A9D-7CA4FD5C4F8D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75063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E8607-536B-0F8C-71E5-2F324E0DB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AE0CB6-F6FE-3072-8A9A-A4B57F58B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424C79-8D19-2A92-BF35-0EB3740994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9B2F3-2DC2-0FF5-C38F-C624A22C46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65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A2FAA6-0D49-6B4E-9A9D-7CA4FD5C4F8D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45491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2E2B5B-4FE4-BC31-D3F9-14C58C6C3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8F51B89-FDB9-A7B5-FC77-993667BFF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553749-DDFE-908B-04C8-D4B6637A5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0A7A83-8B25-2E36-FE49-384A52E1E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712520D-8D46-1884-A6D5-543A0338C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9442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99EACD-B437-1037-4B20-B51E2EAF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B71CFC6-931B-EB5D-EC56-1BEB899F1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1F0894E-6435-8D6D-15E9-F79E78977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6A9B343-551F-DA6C-F32A-A38A67E0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E94ED0-9D2F-9CE5-F9F9-59327E8DD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9790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CD8077C-9F2E-EB64-8EDE-36D8364F8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7A4BB06-F19B-AC8A-A1D2-C0A05918B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B9D2D3-3337-2CE8-0A37-155E5233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58C9CD-EBA1-33A5-5BB2-987A56A14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C363315-917E-AB0A-6771-66CEF0802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21420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92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BD0DF5-5BB7-FB29-EF2C-B2E410C7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BA3941-5A90-8D74-1FF1-E70859ED6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1431EA-E1B3-9016-0C88-1033A9556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EEEED8-1697-1796-328B-8FE5213A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07BEF95-0D22-AE2F-2233-76970BA2D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0914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45E6E8-E695-6F28-04D1-C82CFF5A7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2290745-F12A-9587-5AD8-2B54097BF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E43827-53ED-7D2E-A9B4-3F8ADEE00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829334-EF00-C7D3-8282-E620E4CB1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F8E847-A899-0AFF-58B7-825F7BA6C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458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418940-36D6-64F0-FDA4-535884A5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8405C5-2564-A53B-24F3-527C16741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7B8548A-2F7F-F984-5CDA-063820C7A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228D6B-28E2-DACE-0093-1FA8C5275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934DCAA-0862-6BD3-2683-4BDD2CDCC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3D59D18-AC51-5352-08CB-62EFF15CA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6664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4B3207-73E2-A286-AB02-4AF40698B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4195265-815B-C1BF-80FE-2D5DA2D7B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104C111-D9DA-B3C6-B46D-C37F080B4B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7A6F428-0EA8-44CA-5129-25815B473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A01F791-2E64-2981-5698-18AD4E6B31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6BCDF6F-AB82-FF89-8FE2-F078E17B4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E974CD5-CE31-CE7E-793A-42A2FE8E5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84C670D-1C84-CCBF-24A8-CDB9186BA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3867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F3DCB2-1773-B4E7-C697-EF6EC3C43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CF8B4D1-1E86-8001-4E1F-9162499D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1318DFF-C062-E42C-54E1-A82BF4CBA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7351393-D8D7-975D-3717-E42D33F96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4822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AF082AF-8F60-BC5F-93B1-DF557298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B10574D-347E-AEC3-8D03-C283553BE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4129200-24C6-DD4D-4B9D-5A8AFEFC1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2543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F3D566-B452-2BFA-6933-C87537519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C73490-6129-B7A3-74D9-9FA3757B2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5E67ECD-9005-1D19-E5C0-E21380270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8D3DF48-19D4-03E4-64F6-0748BE2C4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D10C53E-6E30-08EE-2218-ED939E41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1B1B57E-655A-EF33-BE6F-784C0797B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5222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31250A-66C7-57F8-BCF2-8EC199E55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BD35EF7-0BE5-3CE5-7BC5-34CAC6CAC5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5D15DD3-5439-DCC3-ABC7-B9B5C7081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AF2D00-A736-A2CE-8F83-F65A4750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04F9C3-A03B-BAA3-4045-9F573A656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F62BB00-D9AC-3068-DD43-32C5603A8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9180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D5FE45F7-5EE3-3AEA-57CC-C9EB18F0FBF6}"/>
              </a:ext>
            </a:extLst>
          </p:cNvPr>
          <p:cNvGraphicFramePr>
            <a:graphicFrameLocks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276407643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15" imgW="7772400" imgH="10058400" progId="TCLayout.ActiveDocument.1">
                  <p:embed/>
                </p:oleObj>
              </mc:Choice>
              <mc:Fallback>
                <p:oleObj name="think-cell 幻灯片" r:id="rId15" imgW="7772400" imgH="100584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740B021-C41D-4C34-B59F-E6395AAE6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674E3BB-7C53-B6C8-C7B8-D32135822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2D4287-1837-AE2E-DA49-D10A68D931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C79C3-0E63-6349-9445-86AFFDBE9EDC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1E26019-B33E-0097-982E-6DEC0A9E4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074AB94-D873-CB39-D307-CEE49926D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1636D-E23A-2946-9556-36F099506B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011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oleObject" Target="../embeddings/oleObject2.bin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chart" Target="../charts/chart2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slideLayout" Target="../slideLayouts/slideLayout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chart" Target="../charts/chart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2.xml"/><Relationship Id="rId13" Type="http://schemas.openxmlformats.org/officeDocument/2006/relationships/tags" Target="../tags/tag37.xml"/><Relationship Id="rId18" Type="http://schemas.openxmlformats.org/officeDocument/2006/relationships/slideLayout" Target="../slideLayouts/slideLayout1.xml"/><Relationship Id="rId3" Type="http://schemas.openxmlformats.org/officeDocument/2006/relationships/tags" Target="../tags/tag27.xml"/><Relationship Id="rId21" Type="http://schemas.openxmlformats.org/officeDocument/2006/relationships/image" Target="../media/image4.emf"/><Relationship Id="rId7" Type="http://schemas.openxmlformats.org/officeDocument/2006/relationships/tags" Target="../tags/tag31.xml"/><Relationship Id="rId12" Type="http://schemas.openxmlformats.org/officeDocument/2006/relationships/tags" Target="../tags/tag36.xml"/><Relationship Id="rId17" Type="http://schemas.openxmlformats.org/officeDocument/2006/relationships/tags" Target="../tags/tag41.xml"/><Relationship Id="rId2" Type="http://schemas.openxmlformats.org/officeDocument/2006/relationships/tags" Target="../tags/tag26.xml"/><Relationship Id="rId16" Type="http://schemas.openxmlformats.org/officeDocument/2006/relationships/tags" Target="../tags/tag40.xml"/><Relationship Id="rId20" Type="http://schemas.openxmlformats.org/officeDocument/2006/relationships/oleObject" Target="../embeddings/oleObject3.bin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1" Type="http://schemas.openxmlformats.org/officeDocument/2006/relationships/tags" Target="../tags/tag35.xml"/><Relationship Id="rId5" Type="http://schemas.openxmlformats.org/officeDocument/2006/relationships/tags" Target="../tags/tag29.xml"/><Relationship Id="rId15" Type="http://schemas.openxmlformats.org/officeDocument/2006/relationships/tags" Target="../tags/tag39.xml"/><Relationship Id="rId10" Type="http://schemas.openxmlformats.org/officeDocument/2006/relationships/tags" Target="../tags/tag34.xml"/><Relationship Id="rId19" Type="http://schemas.openxmlformats.org/officeDocument/2006/relationships/image" Target="../media/image3.jpg"/><Relationship Id="rId4" Type="http://schemas.openxmlformats.org/officeDocument/2006/relationships/tags" Target="../tags/tag28.xml"/><Relationship Id="rId9" Type="http://schemas.openxmlformats.org/officeDocument/2006/relationships/tags" Target="../tags/tag33.xml"/><Relationship Id="rId14" Type="http://schemas.openxmlformats.org/officeDocument/2006/relationships/tags" Target="../tags/tag38.xml"/><Relationship Id="rId22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1.xml"/><Relationship Id="rId12" Type="http://schemas.openxmlformats.org/officeDocument/2006/relationships/chart" Target="../charts/chart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4.emf"/><Relationship Id="rId5" Type="http://schemas.openxmlformats.org/officeDocument/2006/relationships/tags" Target="../tags/tag46.xml"/><Relationship Id="rId10" Type="http://schemas.openxmlformats.org/officeDocument/2006/relationships/oleObject" Target="../embeddings/oleObject4.bin"/><Relationship Id="rId4" Type="http://schemas.openxmlformats.org/officeDocument/2006/relationships/tags" Target="../tags/tag45.xml"/><Relationship Id="rId9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8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9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6373C-56C1-912E-59D9-8D7FA27B4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C118A78D-4FEA-6E3A-EF19-BA14F8124971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4620566"/>
              </p:ext>
            </p:extLst>
          </p:nvPr>
        </p:nvGraphicFramePr>
        <p:xfrm>
          <a:off x="2118" y="2118"/>
          <a:ext cx="1636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26" imgW="7772400" imgH="10058400" progId="TCLayout.ActiveDocument.1">
                  <p:embed/>
                </p:oleObj>
              </mc:Choice>
              <mc:Fallback>
                <p:oleObj name="think-cell 幻灯片" r:id="rId26" imgW="7772400" imgH="10058400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18A78D-4FEA-6E3A-EF19-BA14F81249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1636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0">
            <a:extLst>
              <a:ext uri="{FF2B5EF4-FFF2-40B4-BE49-F238E27FC236}">
                <a16:creationId xmlns:a16="http://schemas.microsoft.com/office/drawing/2014/main" id="{06DD9C53-22F5-0F27-B2B5-271D8346EF34}"/>
              </a:ext>
            </a:extLst>
          </p:cNvPr>
          <p:cNvSpPr/>
          <p:nvPr/>
        </p:nvSpPr>
        <p:spPr>
          <a:xfrm>
            <a:off x="336060" y="208579"/>
            <a:ext cx="2846053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4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品广收入指数型增长</a:t>
            </a:r>
            <a:r>
              <a:rPr lang="zh-CN" altLang="en-US" sz="24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2400" dirty="0"/>
          </a:p>
        </p:txBody>
      </p:sp>
      <p:graphicFrame>
        <p:nvGraphicFramePr>
          <p:cNvPr id="32" name="Chart 3">
            <a:extLst>
              <a:ext uri="{FF2B5EF4-FFF2-40B4-BE49-F238E27FC236}">
                <a16:creationId xmlns:a16="http://schemas.microsoft.com/office/drawing/2014/main" id="{CADAEB88-1DAF-CAF0-911C-71261E78528D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35964033"/>
              </p:ext>
            </p:extLst>
          </p:nvPr>
        </p:nvGraphicFramePr>
        <p:xfrm>
          <a:off x="2193925" y="762000"/>
          <a:ext cx="6975475" cy="2051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8"/>
          </a:graphicData>
        </a:graphic>
      </p:graphicFrame>
      <p:cxnSp>
        <p:nvCxnSpPr>
          <p:cNvPr id="24" name="直线连接符 23">
            <a:extLst>
              <a:ext uri="{FF2B5EF4-FFF2-40B4-BE49-F238E27FC236}">
                <a16:creationId xmlns:a16="http://schemas.microsoft.com/office/drawing/2014/main" id="{053731F4-03D4-68B7-B8F5-9F58A951BE40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 flipV="1">
            <a:off x="2276475" y="284163"/>
            <a:ext cx="0" cy="177800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线连接符 22">
            <a:extLst>
              <a:ext uri="{FF2B5EF4-FFF2-40B4-BE49-F238E27FC236}">
                <a16:creationId xmlns:a16="http://schemas.microsoft.com/office/drawing/2014/main" id="{0F21BFC2-66F7-8269-3AF7-ECF9CE39E821}"/>
              </a:ext>
            </a:extLst>
          </p:cNvPr>
          <p:cNvCxnSpPr/>
          <p:nvPr>
            <p:custDataLst>
              <p:tags r:id="rId4"/>
            </p:custDataLst>
          </p:nvPr>
        </p:nvCxnSpPr>
        <p:spPr bwMode="auto">
          <a:xfrm>
            <a:off x="2276475" y="284163"/>
            <a:ext cx="6053138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线连接符 21">
            <a:extLst>
              <a:ext uri="{FF2B5EF4-FFF2-40B4-BE49-F238E27FC236}">
                <a16:creationId xmlns:a16="http://schemas.microsoft.com/office/drawing/2014/main" id="{122A5427-6060-B88E-2C6E-6500827A8449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8329613" y="284163"/>
            <a:ext cx="0" cy="15240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文本占位符 2">
            <a:extLst>
              <a:ext uri="{FF2B5EF4-FFF2-40B4-BE49-F238E27FC236}">
                <a16:creationId xmlns:a16="http://schemas.microsoft.com/office/drawing/2014/main" id="{F441A0E4-ACD1-ADB2-C84B-2E566D136F73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2055813" y="2100263"/>
            <a:ext cx="442913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33867" tIns="0" rIns="33867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94F362D5-1C2C-49F2-9D91-F25D0067BBC9}" type="datetime'''''''''''''1''''''''''''''''''''''0''''''''0''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100</a:t>
            </a:fld>
            <a:endParaRPr kumimoji="1" lang="zh-CN" altLang="en-US" sz="1867" dirty="0">
              <a:ea typeface="等线" panose="02010600030101010101" pitchFamily="2" charset="-122"/>
            </a:endParaRPr>
          </a:p>
        </p:txBody>
      </p:sp>
      <p:sp>
        <p:nvSpPr>
          <p:cNvPr id="43" name="文本占位符 2">
            <a:extLst>
              <a:ext uri="{FF2B5EF4-FFF2-40B4-BE49-F238E27FC236}">
                <a16:creationId xmlns:a16="http://schemas.microsoft.com/office/drawing/2014/main" id="{11570B25-4741-0FC6-103C-EE464268AF9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893888" y="2809875"/>
            <a:ext cx="765175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8C1EE6B-9E44-4C9E-BAAF-A5CB0620000B}" type="datetime'''''''''20''''''''''''''''''''2''''''''5''''''''''''''''''07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202507</a:t>
            </a:fld>
            <a:endParaRPr kumimoji="1" lang="zh-CN" altLang="en-US" sz="1867" dirty="0"/>
          </a:p>
        </p:txBody>
      </p:sp>
      <p:sp>
        <p:nvSpPr>
          <p:cNvPr id="42" name="文本占位符 2">
            <a:extLst>
              <a:ext uri="{FF2B5EF4-FFF2-40B4-BE49-F238E27FC236}">
                <a16:creationId xmlns:a16="http://schemas.microsoft.com/office/drawing/2014/main" id="{AD2516D6-96DE-336F-B6D7-73F1AE1A146B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2813050" y="1671638"/>
            <a:ext cx="442913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33867" tIns="0" rIns="33867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1AAEA86B-B06A-4F3D-BE36-5D312A0028AB}" type="datetime'''''''''''2''6''''''''''5''''''''''''''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265</a:t>
            </a:fld>
            <a:endParaRPr kumimoji="1" lang="zh-CN" altLang="en-US" sz="1867" dirty="0">
              <a:ea typeface="等线" panose="02010600030101010101" pitchFamily="2" charset="-122"/>
            </a:endParaRPr>
          </a:p>
        </p:txBody>
      </p:sp>
      <p:sp>
        <p:nvSpPr>
          <p:cNvPr id="33" name="文本占位符 2">
            <a:extLst>
              <a:ext uri="{FF2B5EF4-FFF2-40B4-BE49-F238E27FC236}">
                <a16:creationId xmlns:a16="http://schemas.microsoft.com/office/drawing/2014/main" id="{17FB8188-2785-C54D-1135-1B8DBA1322C6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 bwMode="gray">
          <a:xfrm>
            <a:off x="3568700" y="1363663"/>
            <a:ext cx="442913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33867" tIns="0" rIns="33867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526FE60-4956-4209-8A46-A16D358B3C5B}" type="datetime'''3''''''''''''''''''''8''''''''''''''''''''''3''''''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383</a:t>
            </a:fld>
            <a:endParaRPr kumimoji="1" lang="zh-CN" altLang="en-US" sz="1867" dirty="0">
              <a:ea typeface="等线" panose="02010600030101010101" pitchFamily="2" charset="-122"/>
            </a:endParaRPr>
          </a:p>
        </p:txBody>
      </p:sp>
      <p:sp>
        <p:nvSpPr>
          <p:cNvPr id="27" name="文本占位符 2">
            <a:extLst>
              <a:ext uri="{FF2B5EF4-FFF2-40B4-BE49-F238E27FC236}">
                <a16:creationId xmlns:a16="http://schemas.microsoft.com/office/drawing/2014/main" id="{C274D1A7-45E5-D0CF-3B3A-27C28E921181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 bwMode="gray">
          <a:xfrm>
            <a:off x="4325938" y="1670050"/>
            <a:ext cx="442913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33867" tIns="0" rIns="33867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0DB697FD-67FD-49F5-B447-41D03811A5B8}" type="datetime'''''26''''''''''''''''''''''''''''''''''''''''''''''''5''''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265</a:t>
            </a:fld>
            <a:endParaRPr kumimoji="1" lang="zh-CN" altLang="en-US" sz="1867" dirty="0">
              <a:ea typeface="等线" panose="02010600030101010101" pitchFamily="2" charset="-122"/>
            </a:endParaRPr>
          </a:p>
        </p:txBody>
      </p:sp>
      <p:sp>
        <p:nvSpPr>
          <p:cNvPr id="29" name="文本占位符 2">
            <a:extLst>
              <a:ext uri="{FF2B5EF4-FFF2-40B4-BE49-F238E27FC236}">
                <a16:creationId xmlns:a16="http://schemas.microsoft.com/office/drawing/2014/main" id="{FA32A97F-A556-42BE-CEA2-9245DC216E44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 bwMode="gray">
          <a:xfrm>
            <a:off x="5083175" y="1330325"/>
            <a:ext cx="442913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33867" tIns="0" rIns="33867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ED1E032-2C5C-42DB-B7B6-C8C2CE07BCE6}" type="datetime'''''''''3''9''''''''''''6''''''''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396</a:t>
            </a:fld>
            <a:endParaRPr kumimoji="1" lang="zh-CN" altLang="en-US" sz="1867" dirty="0">
              <a:ea typeface="等线" panose="02010600030101010101" pitchFamily="2" charset="-122"/>
            </a:endParaRPr>
          </a:p>
        </p:txBody>
      </p:sp>
      <p:sp>
        <p:nvSpPr>
          <p:cNvPr id="31" name="文本占位符 2">
            <a:extLst>
              <a:ext uri="{FF2B5EF4-FFF2-40B4-BE49-F238E27FC236}">
                <a16:creationId xmlns:a16="http://schemas.microsoft.com/office/drawing/2014/main" id="{691EBEDD-FA6E-5290-02CB-BB059DAF8ABA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5838825" y="804863"/>
            <a:ext cx="442913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33867" tIns="0" rIns="33867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93822A3-584B-4214-AA6F-C013555BF08D}" type="datetime'''5''''''''''9''''''8''''''''''''''''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598</a:t>
            </a:fld>
            <a:endParaRPr kumimoji="1" lang="zh-CN" altLang="en-US" sz="1867" dirty="0">
              <a:ea typeface="等线" panose="02010600030101010101" pitchFamily="2" charset="-122"/>
            </a:endParaRPr>
          </a:p>
        </p:txBody>
      </p:sp>
      <p:sp>
        <p:nvSpPr>
          <p:cNvPr id="25" name="文本占位符 2">
            <a:extLst>
              <a:ext uri="{FF2B5EF4-FFF2-40B4-BE49-F238E27FC236}">
                <a16:creationId xmlns:a16="http://schemas.microsoft.com/office/drawing/2014/main" id="{7B2BE817-8CEA-A045-6E89-48FE7FB7B7F6}"/>
              </a:ext>
            </a:extLst>
          </p:cNvPr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6596063" y="982663"/>
            <a:ext cx="442913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33867" tIns="0" rIns="33867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B622A6BA-68F9-466E-9D36-A62CD8CB7ABE}" type="datetime'''''''''''''''''''''''''5''3''''''''''''''''''0''''''''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530</a:t>
            </a:fld>
            <a:endParaRPr kumimoji="1" lang="zh-CN" altLang="en-US" sz="1867" dirty="0">
              <a:ea typeface="等线" panose="02010600030101010101" pitchFamily="2" charset="-122"/>
            </a:endParaRPr>
          </a:p>
        </p:txBody>
      </p:sp>
      <p:sp>
        <p:nvSpPr>
          <p:cNvPr id="37" name="文本占位符 2">
            <a:extLst>
              <a:ext uri="{FF2B5EF4-FFF2-40B4-BE49-F238E27FC236}">
                <a16:creationId xmlns:a16="http://schemas.microsoft.com/office/drawing/2014/main" id="{2658D357-1E94-01AD-775E-97173B06A7DD}"/>
              </a:ext>
            </a:extLst>
          </p:cNvPr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8108950" y="474663"/>
            <a:ext cx="442913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33867" tIns="0" rIns="33867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00BB08B9-6034-43BE-9F6D-CC45ED45F8D9}" type="datetime'''''7''25''''''''''''''''''''''''''''''''''''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725</a:t>
            </a:fld>
            <a:endParaRPr kumimoji="1" lang="zh-CN" altLang="en-US" sz="1867" dirty="0">
              <a:ea typeface="等线" panose="02010600030101010101" pitchFamily="2" charset="-122"/>
            </a:endParaRPr>
          </a:p>
        </p:txBody>
      </p:sp>
      <p:sp>
        <p:nvSpPr>
          <p:cNvPr id="38" name="文本占位符 2">
            <a:extLst>
              <a:ext uri="{FF2B5EF4-FFF2-40B4-BE49-F238E27FC236}">
                <a16:creationId xmlns:a16="http://schemas.microsoft.com/office/drawing/2014/main" id="{FDEA16A6-020D-E4FE-9786-A4483D5E1453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 bwMode="auto">
          <a:xfrm>
            <a:off x="7947025" y="2809875"/>
            <a:ext cx="765175" cy="25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5E7288B-2F23-49EA-830A-BA5CA5AC4919}" type="datetime'''''''''''''''''20''''''26''''''''''''''''''0''''''''''''3'">
              <a:rPr kumimoji="1" lang="zh-CN" altLang="en-US" sz="1867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202603</a:t>
            </a:fld>
            <a:endParaRPr kumimoji="1" lang="zh-CN" altLang="en-US" sz="1867" dirty="0"/>
          </a:p>
        </p:txBody>
      </p:sp>
      <p:sp>
        <p:nvSpPr>
          <p:cNvPr id="149" name="矩形 148">
            <a:extLst>
              <a:ext uri="{FF2B5EF4-FFF2-40B4-BE49-F238E27FC236}">
                <a16:creationId xmlns:a16="http://schemas.microsoft.com/office/drawing/2014/main" id="{78CD98CA-6E2D-A7E3-9902-5D4185C50E94}"/>
              </a:ext>
            </a:extLst>
          </p:cNvPr>
          <p:cNvSpPr/>
          <p:nvPr>
            <p:custDataLst>
              <p:tags r:id="rId16"/>
            </p:custDataLst>
          </p:nvPr>
        </p:nvSpPr>
        <p:spPr bwMode="auto">
          <a:xfrm>
            <a:off x="9278938" y="939800"/>
            <a:ext cx="1322388" cy="28363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/>
          <a:lstStyle/>
          <a:p>
            <a:pPr>
              <a:spcBef>
                <a:spcPct val="0"/>
              </a:spcBef>
              <a:spcAft>
                <a:spcPct val="0"/>
              </a:spcAft>
            </a:pPr>
            <a:fld id="{5AB0C611-DCB5-40AD-A072-9098147413DE}" type="datetime'''''''''''''''''品''''''''''''''广''''''收''''入'''''''''''">
              <a:rPr kumimoji="1" lang="zh-CN" altLang="en-US" sz="1867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品广收入</a:t>
            </a:fld>
            <a:r>
              <a:rPr kumimoji="1" lang="en-US" altLang="zh-CN" sz="1867" dirty="0">
                <a:solidFill>
                  <a:schemeClr val="tx1"/>
                </a:solidFill>
              </a:rPr>
              <a:t>(</a:t>
            </a:r>
            <a:r>
              <a:rPr kumimoji="1" lang="zh-CN" altLang="en-US" sz="1867" dirty="0">
                <a:solidFill>
                  <a:schemeClr val="tx1"/>
                </a:solidFill>
              </a:rPr>
              <a:t>万</a:t>
            </a:r>
            <a:r>
              <a:rPr kumimoji="1" lang="en-US" altLang="zh-CN" sz="1867" dirty="0">
                <a:solidFill>
                  <a:schemeClr val="tx1"/>
                </a:solidFill>
              </a:rPr>
              <a:t>)</a:t>
            </a:r>
            <a:endParaRPr kumimoji="1" lang="zh-CN" altLang="en-US" sz="1867" dirty="0">
              <a:solidFill>
                <a:schemeClr val="tx1"/>
              </a:solidFill>
            </a:endParaRPr>
          </a:p>
        </p:txBody>
      </p:sp>
      <p:sp>
        <p:nvSpPr>
          <p:cNvPr id="45" name="文本占位符 2">
            <a:extLst>
              <a:ext uri="{FF2B5EF4-FFF2-40B4-BE49-F238E27FC236}">
                <a16:creationId xmlns:a16="http://schemas.microsoft.com/office/drawing/2014/main" id="{9C5683F7-7805-0623-75A9-78C1EA25E168}"/>
              </a:ext>
            </a:extLst>
          </p:cNvPr>
          <p:cNvSpPr txBox="1">
            <a:spLocks/>
          </p:cNvSpPr>
          <p:nvPr>
            <p:custDataLst>
              <p:tags r:id="rId17"/>
            </p:custDataLst>
          </p:nvPr>
        </p:nvSpPr>
        <p:spPr bwMode="auto">
          <a:xfrm>
            <a:off x="4687888" y="103188"/>
            <a:ext cx="1228725" cy="361950"/>
          </a:xfrm>
          <a:prstGeom prst="ellipse">
            <a:avLst/>
          </a:prstGeom>
          <a:solidFill>
            <a:srgbClr val="D6D7D9"/>
          </a:solidFill>
          <a:ln w="9525" cmpd="sng">
            <a:solidFill>
              <a:schemeClr val="tx1"/>
            </a:solidFill>
          </a:ln>
          <a:effectLst/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272EB9D-B463-4F16-9ACA-55E787B918D1}" type="datetime'+''''''''''''''6''''''2''''''''6''''''.''''''6''%'''''">
              <a:rPr kumimoji="1" lang="zh-CN" altLang="en-US" sz="1867" b="1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+626.6%</a:t>
            </a:fld>
            <a:endParaRPr kumimoji="1" lang="zh-CN" altLang="en-US" sz="1867" b="1" dirty="0"/>
          </a:p>
        </p:txBody>
      </p:sp>
      <p:graphicFrame>
        <p:nvGraphicFramePr>
          <p:cNvPr id="6" name="Chart 3">
            <a:extLst>
              <a:ext uri="{FF2B5EF4-FFF2-40B4-BE49-F238E27FC236}">
                <a16:creationId xmlns:a16="http://schemas.microsoft.com/office/drawing/2014/main" id="{462A0237-DC86-5F62-B607-A5C7BF596B35}"/>
              </a:ext>
            </a:extLst>
          </p:cNvPr>
          <p:cNvGraphicFramePr/>
          <p:nvPr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463327257"/>
              </p:ext>
            </p:extLst>
          </p:nvPr>
        </p:nvGraphicFramePr>
        <p:xfrm>
          <a:off x="1811338" y="2647950"/>
          <a:ext cx="7485062" cy="3554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9"/>
          </a:graphicData>
        </a:graphic>
      </p:graphicFrame>
      <p:sp>
        <p:nvSpPr>
          <p:cNvPr id="137" name="矩形 136">
            <a:extLst>
              <a:ext uri="{FF2B5EF4-FFF2-40B4-BE49-F238E27FC236}">
                <a16:creationId xmlns:a16="http://schemas.microsoft.com/office/drawing/2014/main" id="{7B36D0BA-B49B-43DB-C77F-E2ECA332B22F}"/>
              </a:ext>
            </a:extLst>
          </p:cNvPr>
          <p:cNvSpPr/>
          <p:nvPr>
            <p:custDataLst>
              <p:tags r:id="rId19"/>
            </p:custDataLst>
          </p:nvPr>
        </p:nvSpPr>
        <p:spPr bwMode="auto">
          <a:xfrm>
            <a:off x="327025" y="5816600"/>
            <a:ext cx="1419225" cy="28363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b"/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zh-CN" altLang="en-US" sz="1867" dirty="0">
                <a:solidFill>
                  <a:schemeClr val="tx1"/>
                </a:solidFill>
              </a:rPr>
              <a:t>收入（万元）</a:t>
            </a:r>
            <a:endParaRPr kumimoji="1" lang="zh-CN" altLang="en-US" sz="1867" dirty="0">
              <a:solidFill>
                <a:schemeClr val="tx1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5C41CAD-DE7D-B4F5-D524-114785CF57DF}"/>
              </a:ext>
            </a:extLst>
          </p:cNvPr>
          <p:cNvSpPr/>
          <p:nvPr>
            <p:custDataLst>
              <p:tags r:id="rId20"/>
            </p:custDataLst>
          </p:nvPr>
        </p:nvSpPr>
        <p:spPr bwMode="auto">
          <a:xfrm>
            <a:off x="3471863" y="6175375"/>
            <a:ext cx="506413" cy="28363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t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76E92370-79AC-488A-B92C-C082541C5B0B}" type="datetime'''''''''''F''''''''Y''''''''''''''''''2''''''''''''''''''6'''">
              <a:rPr lang="zh-CN" altLang="en-US" sz="1867">
                <a:solidFill>
                  <a:schemeClr val="tx1"/>
                </a:solidFill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FY26</a:t>
            </a:fld>
            <a:endParaRPr kumimoji="1" lang="zh-CN" altLang="en-US" sz="1867">
              <a:solidFill>
                <a:schemeClr val="tx1"/>
              </a:solidFill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BBC989A5-7AB4-8C7B-6F08-E9F76D2162FB}"/>
              </a:ext>
            </a:extLst>
          </p:cNvPr>
          <p:cNvSpPr/>
          <p:nvPr>
            <p:custDataLst>
              <p:tags r:id="rId21"/>
            </p:custDataLst>
          </p:nvPr>
        </p:nvSpPr>
        <p:spPr bwMode="auto">
          <a:xfrm>
            <a:off x="6894513" y="6175375"/>
            <a:ext cx="979488" cy="28363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t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DD777222-4AAF-4651-B353-D301C0AA09B7}" type="datetime'''''''''''''''F''''''''Y''''2''''''''''7'''''''">
              <a:rPr lang="zh-CN" altLang="en-US" sz="1867">
                <a:solidFill>
                  <a:schemeClr val="tx1"/>
                </a:solidFill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FY27</a:t>
            </a:fld>
            <a:r>
              <a:rPr lang="zh-CN" altLang="en-US" sz="1867" dirty="0">
                <a:solidFill>
                  <a:schemeClr val="tx1"/>
                </a:solidFill>
              </a:rPr>
              <a:t>预估</a:t>
            </a:r>
            <a:endParaRPr kumimoji="1" lang="zh-CN" altLang="en-US" sz="1867" dirty="0">
              <a:solidFill>
                <a:schemeClr val="tx1"/>
              </a:solidFill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6080BDA3-D5D6-05ED-E0AA-A230BC4654F9}"/>
              </a:ext>
            </a:extLst>
          </p:cNvPr>
          <p:cNvSpPr/>
          <p:nvPr>
            <p:custDataLst>
              <p:tags r:id="rId22"/>
            </p:custDataLst>
          </p:nvPr>
        </p:nvSpPr>
        <p:spPr bwMode="gray">
          <a:xfrm>
            <a:off x="3178175" y="4025900"/>
            <a:ext cx="1093788" cy="25611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33867" tIns="0" rIns="33867" bIns="0" rtlCol="0" anchor="b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fld id="{01FEE326-AD64-433C-AA22-BBD0219F482B}" type="datetime'''''''''''''''3'''''''''',''''''''''''''''4''''''''0''''''''0'">
              <a:rPr lang="zh-CN" altLang="en-US" sz="1867">
                <a:solidFill>
                  <a:schemeClr val="tx1"/>
                </a:solidFill>
              </a:rPr>
              <a:pPr algn="ctr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3,400</a:t>
            </a:fld>
            <a:r>
              <a:rPr lang="zh-CN" altLang="en-US" sz="1867" dirty="0">
                <a:solidFill>
                  <a:schemeClr val="tx1"/>
                </a:solidFill>
              </a:rPr>
              <a:t>万元</a:t>
            </a:r>
            <a:endParaRPr kumimoji="1" lang="zh-CN" altLang="en-US" sz="1867" dirty="0">
              <a:solidFill>
                <a:schemeClr val="tx1"/>
              </a:solidFill>
            </a:endParaRPr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0DB4054B-5F59-DE2B-EE3F-FEA55B88DB7E}"/>
              </a:ext>
            </a:extLst>
          </p:cNvPr>
          <p:cNvSpPr/>
          <p:nvPr>
            <p:custDataLst>
              <p:tags r:id="rId23"/>
            </p:custDataLst>
          </p:nvPr>
        </p:nvSpPr>
        <p:spPr bwMode="gray">
          <a:xfrm>
            <a:off x="6837363" y="2851150"/>
            <a:ext cx="1093788" cy="25611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33867" tIns="0" rIns="33867" bIns="0" rtlCol="0" anchor="b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fld id="{8A611D21-E949-46F1-84CB-A2523EAA7E20}" type="datetime'7'',''''''''''''''''6''''''''0''''0'''''''''''''">
              <a:rPr lang="zh-CN" altLang="en-US" sz="1867">
                <a:solidFill>
                  <a:schemeClr val="tx1"/>
                </a:solidFill>
              </a:rPr>
              <a:pPr algn="ctr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7,600</a:t>
            </a:fld>
            <a:r>
              <a:rPr lang="zh-CN" altLang="en-US" sz="1867" dirty="0">
                <a:solidFill>
                  <a:schemeClr val="tx1"/>
                </a:solidFill>
              </a:rPr>
              <a:t>万元</a:t>
            </a:r>
            <a:endParaRPr kumimoji="1" lang="zh-CN" altLang="en-US" sz="1867" dirty="0">
              <a:solidFill>
                <a:schemeClr val="tx1"/>
              </a:solidFill>
            </a:endParaRP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DEE2CF4B-6913-069E-912E-3B542D62C2B4}"/>
              </a:ext>
            </a:extLst>
          </p:cNvPr>
          <p:cNvSpPr txBox="1"/>
          <p:nvPr/>
        </p:nvSpPr>
        <p:spPr>
          <a:xfrm>
            <a:off x="5481876" y="3290853"/>
            <a:ext cx="753732" cy="7487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133" dirty="0"/>
              <a:t>增长</a:t>
            </a:r>
            <a:endParaRPr kumimoji="1" lang="en-US" altLang="zh-CN" sz="2133" dirty="0"/>
          </a:p>
          <a:p>
            <a:r>
              <a:rPr kumimoji="1" lang="en-US" altLang="zh-CN" sz="2133" dirty="0"/>
              <a:t>124%</a:t>
            </a:r>
          </a:p>
        </p:txBody>
      </p:sp>
      <p:sp>
        <p:nvSpPr>
          <p:cNvPr id="145" name="右箭头 144">
            <a:extLst>
              <a:ext uri="{FF2B5EF4-FFF2-40B4-BE49-F238E27FC236}">
                <a16:creationId xmlns:a16="http://schemas.microsoft.com/office/drawing/2014/main" id="{1C0F4922-46F7-5016-5AF8-697C1B32B5A4}"/>
              </a:ext>
            </a:extLst>
          </p:cNvPr>
          <p:cNvSpPr/>
          <p:nvPr/>
        </p:nvSpPr>
        <p:spPr>
          <a:xfrm rot="16200000">
            <a:off x="5046238" y="3400797"/>
            <a:ext cx="597553" cy="27372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cxnSp>
        <p:nvCxnSpPr>
          <p:cNvPr id="147" name="直线箭头连接符 146">
            <a:extLst>
              <a:ext uri="{FF2B5EF4-FFF2-40B4-BE49-F238E27FC236}">
                <a16:creationId xmlns:a16="http://schemas.microsoft.com/office/drawing/2014/main" id="{1A521F3F-09C7-26AC-DA7A-41584302F729}"/>
              </a:ext>
            </a:extLst>
          </p:cNvPr>
          <p:cNvCxnSpPr>
            <a:cxnSpLocks/>
          </p:cNvCxnSpPr>
          <p:nvPr/>
        </p:nvCxnSpPr>
        <p:spPr>
          <a:xfrm flipV="1">
            <a:off x="5208151" y="3932586"/>
            <a:ext cx="1216899" cy="41814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562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F12CF31-301E-7722-DB20-DAECF757E832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69680775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20" imgW="7772400" imgH="10058400" progId="TCLayout.ActiveDocument.1">
                  <p:embed/>
                </p:oleObj>
              </mc:Choice>
              <mc:Fallback>
                <p:oleObj name="think-cell 幻灯片" r:id="rId20" imgW="7772400" imgH="100584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Chart 3">
            <a:extLst>
              <a:ext uri="{FF2B5EF4-FFF2-40B4-BE49-F238E27FC236}">
                <a16:creationId xmlns:a16="http://schemas.microsoft.com/office/drawing/2014/main" id="{889CB291-FE68-06D6-B68E-F4A683259ABD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79172284"/>
              </p:ext>
            </p:extLst>
          </p:nvPr>
        </p:nvGraphicFramePr>
        <p:xfrm>
          <a:off x="1465263" y="1049338"/>
          <a:ext cx="6884987" cy="4117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  <p:cxnSp>
        <p:nvCxnSpPr>
          <p:cNvPr id="3" name="直线连接符 2">
            <a:extLst>
              <a:ext uri="{FF2B5EF4-FFF2-40B4-BE49-F238E27FC236}">
                <a16:creationId xmlns:a16="http://schemas.microsoft.com/office/drawing/2014/main" id="{63408A8B-E6BC-6476-F883-ECA7ECD86DE5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 flipV="1">
            <a:off x="1547813" y="604838"/>
            <a:ext cx="0" cy="356076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线连接符 4">
            <a:extLst>
              <a:ext uri="{FF2B5EF4-FFF2-40B4-BE49-F238E27FC236}">
                <a16:creationId xmlns:a16="http://schemas.microsoft.com/office/drawing/2014/main" id="{BD4AA1D7-2E17-B69F-012F-6FD69CB92AF1}"/>
              </a:ext>
            </a:extLst>
          </p:cNvPr>
          <p:cNvCxnSpPr/>
          <p:nvPr>
            <p:custDataLst>
              <p:tags r:id="rId4"/>
            </p:custDataLst>
          </p:nvPr>
        </p:nvCxnSpPr>
        <p:spPr bwMode="auto">
          <a:xfrm>
            <a:off x="1547814" y="604838"/>
            <a:ext cx="59737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线连接符 5">
            <a:extLst>
              <a:ext uri="{FF2B5EF4-FFF2-40B4-BE49-F238E27FC236}">
                <a16:creationId xmlns:a16="http://schemas.microsoft.com/office/drawing/2014/main" id="{EA33CC2A-335D-8493-6638-E1FC263F04D9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7521575" y="604838"/>
            <a:ext cx="0" cy="15240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 useBgFill="1">
        <p:nvSpPr>
          <p:cNvPr id="7" name="文本占位符 2">
            <a:extLst>
              <a:ext uri="{FF2B5EF4-FFF2-40B4-BE49-F238E27FC236}">
                <a16:creationId xmlns:a16="http://schemas.microsoft.com/office/drawing/2014/main" id="{0FFD19EF-EEB7-599D-0CE0-289B5C62A521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1350963" y="4203700"/>
            <a:ext cx="395288" cy="219075"/>
          </a:xfrm>
          <a:prstGeom prst="rect">
            <a:avLst/>
          </a:prstGeom>
          <a:ln>
            <a:noFill/>
          </a:ln>
          <a:effectLst/>
        </p:spPr>
        <p:txBody>
          <a:bodyPr vert="horz" wrap="none" lIns="28575" tIns="0" rIns="2857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3BFF66F-1C1D-491B-96E7-07666F66BAFD}" type="datetime'''''''''''''''''1''''''''''''''''''''''''''''0''''''''0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100</a:t>
            </a:fld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>
        <p:nvSpPr>
          <p:cNvPr id="8" name="文本占位符 2">
            <a:extLst>
              <a:ext uri="{FF2B5EF4-FFF2-40B4-BE49-F238E27FC236}">
                <a16:creationId xmlns:a16="http://schemas.microsoft.com/office/drawing/2014/main" id="{A9369113-1733-628D-B8D7-85944342F307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203325" y="5153025"/>
            <a:ext cx="68897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02465AA-913B-43C1-804A-E15A7BA8019C}" type="datetime'''2''''''''''0''''''2''5''0''''7'''''''''''''''''''''''''''">
              <a:rPr kumimoji="1" lang="zh-CN" altLang="en-US" sz="1600" b="1" smtClean="0"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202507</a:t>
            </a:fld>
            <a:endParaRPr kumimoji="1" lang="zh-CN" altLang="en-US" sz="1600" b="1" dirty="0">
              <a:ea typeface="等线" panose="02010600030101010101" pitchFamily="2" charset="-122"/>
            </a:endParaRPr>
          </a:p>
        </p:txBody>
      </p:sp>
      <p:sp useBgFill="1">
        <p:nvSpPr>
          <p:cNvPr id="9" name="文本占位符 2">
            <a:extLst>
              <a:ext uri="{FF2B5EF4-FFF2-40B4-BE49-F238E27FC236}">
                <a16:creationId xmlns:a16="http://schemas.microsoft.com/office/drawing/2014/main" id="{05140472-3901-13C6-6B2F-70C046552C1F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2097088" y="3303588"/>
            <a:ext cx="395288" cy="219075"/>
          </a:xfrm>
          <a:prstGeom prst="rect">
            <a:avLst/>
          </a:prstGeom>
          <a:ln>
            <a:noFill/>
          </a:ln>
          <a:effectLst/>
        </p:spPr>
        <p:txBody>
          <a:bodyPr vert="horz" wrap="none" lIns="28575" tIns="0" rIns="2857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E7A687C-AB18-4F34-9045-5B254D65C391}" type="datetime'''''''''2''''''''6''''''''''''''''''''5''''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265</a:t>
            </a:fld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>
        <p:nvSpPr>
          <p:cNvPr id="10" name="文本占位符 2">
            <a:extLst>
              <a:ext uri="{FF2B5EF4-FFF2-40B4-BE49-F238E27FC236}">
                <a16:creationId xmlns:a16="http://schemas.microsoft.com/office/drawing/2014/main" id="{054AE3A8-418D-3EF3-3F20-C7193346CAAD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 bwMode="gray">
          <a:xfrm>
            <a:off x="2844800" y="2660650"/>
            <a:ext cx="39528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8575" tIns="0" rIns="2857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13BC704-E02C-446C-8555-461DDFBAA176}" type="datetime'''''''''''''''''''''''''''3''''''''8''3''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383</a:t>
            </a:fld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 useBgFill="1">
        <p:nvSpPr>
          <p:cNvPr id="11" name="文本占位符 2">
            <a:extLst>
              <a:ext uri="{FF2B5EF4-FFF2-40B4-BE49-F238E27FC236}">
                <a16:creationId xmlns:a16="http://schemas.microsoft.com/office/drawing/2014/main" id="{6D426D4E-3C06-3806-0497-16A8D71291F1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 bwMode="gray">
          <a:xfrm>
            <a:off x="3590925" y="3302000"/>
            <a:ext cx="395288" cy="219075"/>
          </a:xfrm>
          <a:prstGeom prst="rect">
            <a:avLst/>
          </a:prstGeom>
          <a:ln>
            <a:noFill/>
          </a:ln>
          <a:effectLst/>
        </p:spPr>
        <p:txBody>
          <a:bodyPr vert="horz" wrap="none" lIns="28575" tIns="0" rIns="2857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09E0CF7-D95F-4F20-8C5A-E5D62B9C1ED4}" type="datetime'''2''''''''''''''''''6''''5''''''''''''''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265</a:t>
            </a:fld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 useBgFill="1">
        <p:nvSpPr>
          <p:cNvPr id="12" name="文本占位符 2">
            <a:extLst>
              <a:ext uri="{FF2B5EF4-FFF2-40B4-BE49-F238E27FC236}">
                <a16:creationId xmlns:a16="http://schemas.microsoft.com/office/drawing/2014/main" id="{93CBCE19-CAD8-EBF4-FE1A-F424EC8B2038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 bwMode="gray">
          <a:xfrm>
            <a:off x="4337050" y="2587625"/>
            <a:ext cx="395288" cy="219075"/>
          </a:xfrm>
          <a:prstGeom prst="rect">
            <a:avLst/>
          </a:prstGeom>
          <a:ln>
            <a:noFill/>
          </a:ln>
          <a:effectLst/>
        </p:spPr>
        <p:txBody>
          <a:bodyPr vert="horz" wrap="none" lIns="28575" tIns="0" rIns="2857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83228DB-797E-4B10-B526-BCA0A999B273}" type="datetime'''3''''''''''''''''''''''''9''''''''''''6''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396</a:t>
            </a:fld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>
        <p:nvSpPr>
          <p:cNvPr id="13" name="文本占位符 2">
            <a:extLst>
              <a:ext uri="{FF2B5EF4-FFF2-40B4-BE49-F238E27FC236}">
                <a16:creationId xmlns:a16="http://schemas.microsoft.com/office/drawing/2014/main" id="{D50D882B-F020-5652-7C03-741E83AB08C4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5084763" y="1487488"/>
            <a:ext cx="39528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8575" tIns="0" rIns="2857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9D017C2-3E40-4A25-842F-50D67B3C452A}" type="datetime'''''5''''''''''''''''''''''''''''''''''''''''''9''8''''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598</a:t>
            </a:fld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>
        <p:nvSpPr>
          <p:cNvPr id="14" name="文本占位符 2">
            <a:extLst>
              <a:ext uri="{FF2B5EF4-FFF2-40B4-BE49-F238E27FC236}">
                <a16:creationId xmlns:a16="http://schemas.microsoft.com/office/drawing/2014/main" id="{C0C4FB98-2A0E-4854-A9C6-ABF86995E5C6}"/>
              </a:ext>
            </a:extLst>
          </p:cNvPr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5830888" y="1860550"/>
            <a:ext cx="39528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8575" tIns="0" rIns="2857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9627119-AE83-4D73-960B-B10725C3CD1E}" type="datetime'''''5''''''''''3''''0''''''''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530</a:t>
            </a:fld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>
        <p:nvSpPr>
          <p:cNvPr id="15" name="文本占位符 2">
            <a:extLst>
              <a:ext uri="{FF2B5EF4-FFF2-40B4-BE49-F238E27FC236}">
                <a16:creationId xmlns:a16="http://schemas.microsoft.com/office/drawing/2014/main" id="{293EBFD3-4315-52A2-5B35-5D1A72755B72}"/>
              </a:ext>
            </a:extLst>
          </p:cNvPr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7324725" y="795338"/>
            <a:ext cx="39528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8575" tIns="0" rIns="28575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A1C967E-B9EC-4632-8D9C-A2D8F47EE70C}" type="datetime'72''''''''5''''''''''''''''''''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725</a:t>
            </a:fld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>
        <p:nvSpPr>
          <p:cNvPr id="16" name="文本占位符 2">
            <a:extLst>
              <a:ext uri="{FF2B5EF4-FFF2-40B4-BE49-F238E27FC236}">
                <a16:creationId xmlns:a16="http://schemas.microsoft.com/office/drawing/2014/main" id="{AFD7E74C-E6F4-3342-7677-00D5841772F8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 bwMode="auto">
          <a:xfrm>
            <a:off x="7177088" y="5153025"/>
            <a:ext cx="68897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60BB1C0-379C-44E9-BE3C-0F4EB0AE3136}" type="datetime'''''''2''''0''''2''''''''''6''''''''0''3'''''''''''''''">
              <a:rPr kumimoji="1" lang="zh-CN" altLang="en-US" sz="1600" b="1" smtClean="0"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202603</a:t>
            </a:fld>
            <a:endParaRPr kumimoji="1" lang="zh-CN" altLang="en-US" sz="1600" b="1" dirty="0">
              <a:ea typeface="等线" panose="02010600030101010101" pitchFamily="2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A5AC49E7-4A4C-9944-11DC-31758E8AC3AB}"/>
              </a:ext>
            </a:extLst>
          </p:cNvPr>
          <p:cNvSpPr/>
          <p:nvPr>
            <p:custDataLst>
              <p:tags r:id="rId16"/>
            </p:custDataLst>
          </p:nvPr>
        </p:nvSpPr>
        <p:spPr bwMode="auto">
          <a:xfrm>
            <a:off x="8485188" y="1506538"/>
            <a:ext cx="1152525" cy="24447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/>
          <a:lstStyle/>
          <a:p>
            <a:pPr>
              <a:spcBef>
                <a:spcPct val="0"/>
              </a:spcBef>
              <a:spcAft>
                <a:spcPct val="0"/>
              </a:spcAft>
            </a:pPr>
            <a:fld id="{C95FDC2C-8608-419E-81DF-21748340B564}" type="datetime'品''广''''''''''收''''入'''''''''">
              <a:rPr kumimoji="1" lang="zh-CN" altLang="en-US" sz="1600" b="1" smtClean="0">
                <a:solidFill>
                  <a:schemeClr val="accent2"/>
                </a:solidFill>
                <a:ea typeface="等线" panose="02010600030101010101" pitchFamily="2" charset="-122"/>
              </a:rPr>
              <a:pPr/>
              <a:t>品广收入</a:t>
            </a:fld>
            <a:r>
              <a:rPr kumimoji="1" lang="en-US" altLang="zh-CN" sz="1600" b="1">
                <a:solidFill>
                  <a:schemeClr val="accent2"/>
                </a:solidFill>
                <a:ea typeface="等线" panose="02010600030101010101" pitchFamily="2" charset="-122"/>
              </a:rPr>
              <a:t>(</a:t>
            </a:r>
            <a:r>
              <a:rPr kumimoji="1" lang="zh-CN" altLang="en-US" sz="1600" b="1" dirty="0">
                <a:solidFill>
                  <a:schemeClr val="accent2"/>
                </a:solidFill>
                <a:ea typeface="等线" panose="02010600030101010101" pitchFamily="2" charset="-122"/>
              </a:rPr>
              <a:t>万</a:t>
            </a:r>
            <a:r>
              <a:rPr kumimoji="1" lang="en-US" altLang="zh-CN" sz="1600" b="1" dirty="0">
                <a:solidFill>
                  <a:schemeClr val="accent2"/>
                </a:solidFill>
                <a:ea typeface="等线" panose="02010600030101010101" pitchFamily="2" charset="-122"/>
              </a:rPr>
              <a:t>)</a:t>
            </a:r>
            <a:endParaRPr kumimoji="1" lang="zh-CN" altLang="en-US" sz="1600" b="1" dirty="0">
              <a:solidFill>
                <a:schemeClr val="accent2"/>
              </a:solidFill>
              <a:ea typeface="等线" panose="02010600030101010101" pitchFamily="2" charset="-122"/>
            </a:endParaRPr>
          </a:p>
        </p:txBody>
      </p:sp>
      <p:sp>
        <p:nvSpPr>
          <p:cNvPr id="18" name="文本占位符 2">
            <a:extLst>
              <a:ext uri="{FF2B5EF4-FFF2-40B4-BE49-F238E27FC236}">
                <a16:creationId xmlns:a16="http://schemas.microsoft.com/office/drawing/2014/main" id="{E1C2BE44-132B-DD3E-5757-20C13611A11C}"/>
              </a:ext>
            </a:extLst>
          </p:cNvPr>
          <p:cNvSpPr txBox="1">
            <a:spLocks/>
          </p:cNvSpPr>
          <p:nvPr>
            <p:custDataLst>
              <p:tags r:id="rId17"/>
            </p:custDataLst>
          </p:nvPr>
        </p:nvSpPr>
        <p:spPr bwMode="auto">
          <a:xfrm>
            <a:off x="4008438" y="448733"/>
            <a:ext cx="1050925" cy="311150"/>
          </a:xfrm>
          <a:prstGeom prst="ellipse">
            <a:avLst/>
          </a:prstGeom>
          <a:solidFill>
            <a:srgbClr val="D6D7D9"/>
          </a:solidFill>
          <a:ln w="9525" cmpd="sng">
            <a:solidFill>
              <a:schemeClr val="tx1"/>
            </a:solidFill>
          </a:ln>
          <a:effectLst/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43A9EA88-9DC3-4FA6-8A21-518213416971}" type="datetime'''+''''''''62''''''''''6''''''''''''''''''''''''''''''.''6%'">
              <a:rPr kumimoji="1" lang="zh-CN" altLang="en-US" sz="1600" b="1" smtClean="0">
                <a:effectLst/>
                <a:ea typeface="等线" panose="02010600030101010101" pitchFamily="2" charset="-122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+626.6%</a:t>
            </a:fld>
            <a:endParaRPr kumimoji="1" lang="zh-CN" altLang="en-US" sz="1600" b="1" dirty="0"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315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B7FBD7-CD1C-C59A-035D-C6C9FCBA8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0B1BE8A-0F64-2432-D141-4BF46CAB85D1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46375005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10" imgW="7772400" imgH="10058400" progId="TCLayout.ActiveDocument.1">
                  <p:embed/>
                </p:oleObj>
              </mc:Choice>
              <mc:Fallback>
                <p:oleObj name="think-cell 幻灯片" r:id="rId10" imgW="7772400" imgH="10058400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F12CF31-301E-7722-DB20-DAECF757E8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Chart 3">
            <a:extLst>
              <a:ext uri="{FF2B5EF4-FFF2-40B4-BE49-F238E27FC236}">
                <a16:creationId xmlns:a16="http://schemas.microsoft.com/office/drawing/2014/main" id="{9E148369-2D82-C91E-7632-360FB06CD1B2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95314324"/>
              </p:ext>
            </p:extLst>
          </p:nvPr>
        </p:nvGraphicFramePr>
        <p:xfrm>
          <a:off x="2576513" y="1533525"/>
          <a:ext cx="6121400" cy="3554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8F1487F9-3E8F-391C-0E58-3EE33870389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3895725" y="5060950"/>
            <a:ext cx="506413" cy="28363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t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65A3F7D4-F94A-420F-ABD8-4F3C2E3123B1}" type="datetime'F''''''''''''''''Y''''''''''''''2''''''''''''''''6'">
              <a:rPr lang="zh-CN" altLang="en-US" sz="1867" smtClean="0">
                <a:solidFill>
                  <a:schemeClr val="tx1"/>
                </a:solidFill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FY26</a:t>
            </a:fld>
            <a:endParaRPr kumimoji="1" lang="zh-CN" altLang="en-US" sz="1867">
              <a:solidFill>
                <a:schemeClr val="tx1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27CBE0E-34A4-1142-A983-0456712791BA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6637338" y="5060950"/>
            <a:ext cx="979488" cy="28363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t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DE9764F2-7370-4C54-99EE-AF7A90A28761}" type="datetime'''''''''''F''''''''''''''''''''''''''''''''''Y2''7'">
              <a:rPr lang="zh-CN" altLang="en-US" sz="1867" smtClean="0">
                <a:solidFill>
                  <a:schemeClr val="tx1"/>
                </a:solidFill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FY27</a:t>
            </a:fld>
            <a:r>
              <a:rPr lang="zh-CN" altLang="en-US" sz="1867">
                <a:solidFill>
                  <a:schemeClr val="tx1"/>
                </a:solidFill>
              </a:rPr>
              <a:t>预估</a:t>
            </a:r>
            <a:endParaRPr kumimoji="1" lang="zh-CN" altLang="en-US" sz="1867" dirty="0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2756693-5ECA-D7F8-E4EC-246065E916B6}"/>
              </a:ext>
            </a:extLst>
          </p:cNvPr>
          <p:cNvSpPr/>
          <p:nvPr>
            <p:custDataLst>
              <p:tags r:id="rId5"/>
            </p:custDataLst>
          </p:nvPr>
        </p:nvSpPr>
        <p:spPr bwMode="gray">
          <a:xfrm>
            <a:off x="3602038" y="2911475"/>
            <a:ext cx="1093788" cy="25611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33867" tIns="0" rIns="33867" bIns="0" rtlCol="0" anchor="b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fld id="{2C8D082A-6284-42BD-B9CE-6C3AB3BCF9AA}" type="datetime'''3'''''''',''''''''''''''''''''''''''''''''''4''''0''0'''''">
              <a:rPr lang="zh-CN" altLang="en-US" sz="1867" smtClean="0">
                <a:solidFill>
                  <a:schemeClr val="tx1"/>
                </a:solidFill>
              </a:rPr>
              <a:pPr algn="ctr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3,400</a:t>
            </a:fld>
            <a:r>
              <a:rPr lang="zh-CN" altLang="en-US" sz="1867">
                <a:solidFill>
                  <a:schemeClr val="tx1"/>
                </a:solidFill>
              </a:rPr>
              <a:t>万</a:t>
            </a:r>
            <a:r>
              <a:rPr lang="zh-CN" altLang="en-US" sz="1867" dirty="0">
                <a:solidFill>
                  <a:schemeClr val="tx1"/>
                </a:solidFill>
              </a:rPr>
              <a:t>元</a:t>
            </a:r>
            <a:endParaRPr kumimoji="1" lang="zh-CN" altLang="en-US" sz="1867" dirty="0">
              <a:solidFill>
                <a:schemeClr val="tx1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B97BB1E-0518-5404-C41A-2402C9601FF1}"/>
              </a:ext>
            </a:extLst>
          </p:cNvPr>
          <p:cNvSpPr/>
          <p:nvPr>
            <p:custDataLst>
              <p:tags r:id="rId6"/>
            </p:custDataLst>
          </p:nvPr>
        </p:nvSpPr>
        <p:spPr bwMode="gray">
          <a:xfrm>
            <a:off x="6580188" y="1736725"/>
            <a:ext cx="1093788" cy="25611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33867" tIns="0" rIns="33867" bIns="0" rtlCol="0" anchor="b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fld id="{699AD1DA-ACE2-45F0-90C5-93CDE6573FBA}" type="datetime'''''''''''''''''''''''''''''''''''7,6''0''''''''0'''''''''">
              <a:rPr lang="zh-CN" altLang="en-US" sz="1867" smtClean="0">
                <a:solidFill>
                  <a:schemeClr val="tx1"/>
                </a:solidFill>
              </a:rPr>
              <a:pPr algn="ctr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7,600</a:t>
            </a:fld>
            <a:r>
              <a:rPr lang="zh-CN" altLang="en-US" sz="1867">
                <a:solidFill>
                  <a:schemeClr val="tx1"/>
                </a:solidFill>
              </a:rPr>
              <a:t>万</a:t>
            </a:r>
            <a:r>
              <a:rPr lang="zh-CN" altLang="en-US" sz="1867" dirty="0">
                <a:solidFill>
                  <a:schemeClr val="tx1"/>
                </a:solidFill>
              </a:rPr>
              <a:t>元</a:t>
            </a:r>
            <a:endParaRPr kumimoji="1" lang="zh-CN" altLang="en-US" sz="186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914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A4C9B7-CD87-3D5E-CF75-B03249AED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F3C6643-E5D3-ADE1-5ED0-51B9A35DB934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7772400" imgH="10058400" progId="TCLayout.ActiveDocument.1">
                  <p:embed/>
                </p:oleObj>
              </mc:Choice>
              <mc:Fallback>
                <p:oleObj name="think-cell 幻灯片" r:id="rId4" imgW="7772400" imgH="10058400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F12CF31-301E-7722-DB20-DAECF757E8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8018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DDAD47-6D1F-033A-022F-63E890E00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46C02BE-8952-6492-7626-510D0D0472C3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7772400" imgH="10058400" progId="TCLayout.ActiveDocument.1">
                  <p:embed/>
                </p:oleObj>
              </mc:Choice>
              <mc:Fallback>
                <p:oleObj name="think-cell 幻灯片" r:id="rId4" imgW="7772400" imgH="10058400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F12CF31-301E-7722-DB20-DAECF757E8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35252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w3qd5Bb7l8q.XEjVIIlO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v2rjVmbYdQMPtk.abP3t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.KPYqy_Mh0zIDRQQ66rH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BMHykcph_wagOWmwAS5a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JU.HKGBL8ymdbs3Sfdq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0a1Z7WMcB8gmrkQVTSZP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mzRHRZ18ywLCRi_7x55r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dlFQMqtSICFHoz30zsNi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oUtdV1QnQ3FzV6STLzAe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2nNfeDjIViAh6Z196m6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Y0Amhxio6ouF8Y1dSjV3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UF0Qr5OCeQNFoWJ8g2QY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3ANHT961LKzlgS.iEXUv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01ZTP0F5YK4rWFEhHAAT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Ee17uPu2V1Y0g30czZIK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mkRGy_21_Tk8nQxZnJXJ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ddBQ6tmKUBvFwcY37dCz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5WfL3QrWoyPWrCp1w_3f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JXl4yNTM7loL4BjWJ48U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VSQX9yKGjpJNu6i7BlQe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mjMYeV4QElwtyFEf4Aij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4G1hJcqxehYma_yekKsJ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z9AUyiA3yqGkWQT_HimT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ono.sSBxhMAr3JVT5j.f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msoAV0opouQt4jHqdorN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608H.vufCGBMP4prp7Py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kZ9FYFJWhjG8vSzghfYB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BZqTsQCFyxzeo3rQQr2J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vbOPbyy89CjZU5mlGdS3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.FlWSCBdCTizD3gB9C4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oZNAs8ZsV7PEtKNTDELY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UpDE2vyS0gI6C.hFvUy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soRTocu1Ox8.oPwUi6e7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_m3jtZHn7gFyG.RHlD7m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5NFvLHh78gopIPP_oxYg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LkUyWcIqsBTtfUh4wen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.56KCYS5ND6NzJEi6O2L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iXPIax9kovZTRGN6GrjHA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3z7fHGnQ5_D5mekPf_9_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NbNmJTjbTlxh8tcYG1N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XaUHLuoLOGsHSbZiW86o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iuBERehofAcmmljUVSjx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ca4rheSb.OEotJi4UTpA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59</Words>
  <Application>Microsoft Macintosh PowerPoint</Application>
  <PresentationFormat>宽屏</PresentationFormat>
  <Paragraphs>38</Paragraphs>
  <Slides>5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think-cell 幻灯片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黄文武</dc:creator>
  <cp:lastModifiedBy>黄文武</cp:lastModifiedBy>
  <cp:revision>2</cp:revision>
  <dcterms:created xsi:type="dcterms:W3CDTF">2026-05-09T03:31:17Z</dcterms:created>
  <dcterms:modified xsi:type="dcterms:W3CDTF">2026-05-13T09:20:16Z</dcterms:modified>
</cp:coreProperties>
</file>