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93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16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7617554858934E-2"/>
          <c:y val="4.425531914893617E-2"/>
          <c:w val="0.95924764890282133"/>
          <c:h val="0.91148936170212769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2"/>
              </a:solidFill>
              <a:ln w="9525" cmpd="sng" algn="ctr">
                <a:solidFill>
                  <a:schemeClr val="accent2"/>
                </a:solidFill>
                <a:prstDash val="solid"/>
              </a:ln>
            </c:spPr>
          </c:marker>
          <c:val>
            <c:numRef>
              <c:f>Sheet1!$A$1:$J$1</c:f>
              <c:numCache>
                <c:formatCode>General</c:formatCode>
                <c:ptCount val="10"/>
                <c:pt idx="0">
                  <c:v>998270</c:v>
                </c:pt>
                <c:pt idx="1">
                  <c:v>2651370</c:v>
                </c:pt>
                <c:pt idx="2">
                  <c:v>3830929</c:v>
                </c:pt>
                <c:pt idx="3">
                  <c:v>2653942</c:v>
                </c:pt>
                <c:pt idx="4">
                  <c:v>3962759</c:v>
                </c:pt>
                <c:pt idx="5">
                  <c:v>5981636</c:v>
                </c:pt>
                <c:pt idx="6">
                  <c:v>5297881</c:v>
                </c:pt>
                <c:pt idx="7">
                  <c:v>2598596</c:v>
                </c:pt>
                <c:pt idx="8">
                  <c:v>7253527</c:v>
                </c:pt>
                <c:pt idx="9">
                  <c:v>6341529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6C-EA49-BC05-05E2733C5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675679"/>
        <c:axId val="1"/>
      </c:lineChart>
      <c:catAx>
        <c:axId val="4846756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5352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84675679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2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EF3B-D61E-868A-1817-3FA78AB3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D4EAC-CA91-CE79-F704-5E73729CB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58D74-4EC9-4F59-4349-516B85A56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3143-D126-E9DA-13F3-C3579A088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4964D-BD25-30BB-9CDB-0416A8C55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31643-3E3C-6D2B-0FFA-64F5373EB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84AB1-BD60-A618-8502-7BDF1DFE7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D118F-2D06-01C1-7D56-A0E5C8372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F456-B491-C313-6B40-A0508A2C1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CAFD5-6FE8-22B4-CD60-4F7D30CF3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99F3E-C8A0-78DF-FFB2-FF3457A38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D8A5-DBB2-DA25-F7E8-8CCB92E43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94FD6-083D-F1BE-2BB2-95F21860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959C7-8B5E-9BCE-0C7B-D7868804C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11AAC-4D2A-ABAC-D1A0-0E1DB632D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E4F72-3B64-E93A-255C-CADC427B2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B94B854-61FA-2ECD-24A5-EBDCE84FAF89}"/>
              </a:ext>
            </a:extLst>
          </p:cNvPr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968874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7772400" imgH="10058400" progId="TCLayout.ActiveDocument.1">
                  <p:embed/>
                </p:oleObj>
              </mc:Choice>
              <mc:Fallback>
                <p:oleObj name="think-cell 幻灯片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21" Type="http://schemas.openxmlformats.org/officeDocument/2006/relationships/image" Target="../media/image3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2.bin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335BD5A4-2FBC-28E3-87B3-163999245DC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34286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0" imgW="7772400" imgH="10058400" progId="TCLayout.ActiveDocument.1">
                  <p:embed/>
                </p:oleObj>
              </mc:Choice>
              <mc:Fallback>
                <p:oleObj name="think-cell 幻灯片" r:id="rId2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0"/>
          <p:cNvSpPr/>
          <p:nvPr/>
        </p:nvSpPr>
        <p:spPr>
          <a:xfrm>
            <a:off x="406301" y="304800"/>
            <a:ext cx="849802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品牌广告业务高速增长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06301" y="834926"/>
            <a:ext cx="849802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500"/>
              </a:spcBef>
              <a:buNone/>
            </a:pPr>
            <a:r>
              <a:rPr lang="en-US" sz="1100" dirty="0">
                <a:solidFill>
                  <a:srgbClr val="546E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品牌广告已成为核心增长引擎，收入与商户规模持续快速扩张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06301" y="1238101"/>
            <a:ext cx="1771650" cy="990302"/>
          </a:xfrm>
          <a:prstGeom prst="roundRect">
            <a:avLst>
              <a:gd name="adj" fmla="val 10260"/>
            </a:avLst>
          </a:prstGeom>
          <a:solidFill>
            <a:srgbClr val="FFFFFF"/>
          </a:solidFill>
          <a:ln w="9525">
            <a:solidFill>
              <a:srgbClr val="E0E7EF"/>
            </a:solidFill>
          </a:ln>
          <a:effectLst>
            <a:outerShdw blurRad="76200" dist="26941" dir="2700000" algn="bl" rotWithShape="0">
              <a:srgbClr val="000000">
                <a:alpha val="5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18976" y="1425327"/>
            <a:ext cx="13732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26财年收入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18976" y="1650653"/>
            <a:ext cx="13732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500"/>
              </a:spcBef>
              <a:buNone/>
            </a:pPr>
            <a:r>
              <a:rPr lang="en-US" sz="2200" b="1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3400万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2279452" y="1238101"/>
            <a:ext cx="1771799" cy="990302"/>
          </a:xfrm>
          <a:prstGeom prst="roundRect">
            <a:avLst>
              <a:gd name="adj" fmla="val 10260"/>
            </a:avLst>
          </a:prstGeom>
          <a:solidFill>
            <a:srgbClr val="FFFFFF"/>
          </a:solidFill>
          <a:ln w="9525">
            <a:solidFill>
              <a:srgbClr val="E0E7EF"/>
            </a:solidFill>
          </a:ln>
          <a:effectLst>
            <a:outerShdw blurRad="76200" dist="26941" dir="2700000" algn="bl" rotWithShape="0">
              <a:srgbClr val="000000">
                <a:alpha val="5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492127" y="1425327"/>
            <a:ext cx="1373377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27财年预估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2492127" y="1650653"/>
            <a:ext cx="137337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500"/>
              </a:spcBef>
              <a:buNone/>
            </a:pPr>
            <a:r>
              <a:rPr lang="en-US" sz="2200" b="1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7600万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06301" y="2355354"/>
            <a:ext cx="3746450" cy="587276"/>
          </a:xfrm>
          <a:prstGeom prst="roundRect">
            <a:avLst>
              <a:gd name="adj" fmla="val 17300"/>
            </a:avLst>
          </a:prstGeom>
          <a:solidFill>
            <a:srgbClr val="FFFFFF"/>
          </a:solidFill>
          <a:ln w="19050">
            <a:solidFill>
              <a:srgbClr val="43A047"/>
            </a:solidFill>
          </a:ln>
          <a:effectLst>
            <a:outerShdw blurRad="76200" dist="26941" dir="2700000" algn="bl" rotWithShape="0">
              <a:srgbClr val="000000">
                <a:alpha val="5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28501" y="2501354"/>
            <a:ext cx="8138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+626%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553319" y="2568029"/>
            <a:ext cx="1969514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546E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月度计收增长（25年7月 → 26年3月）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06301" y="3069580"/>
            <a:ext cx="3746450" cy="834926"/>
          </a:xfrm>
          <a:prstGeom prst="roundRect">
            <a:avLst>
              <a:gd name="adj" fmla="val 12169"/>
            </a:avLst>
          </a:prstGeom>
          <a:solidFill>
            <a:srgbClr val="FFFFFF"/>
          </a:solidFill>
          <a:ln w="9525">
            <a:solidFill>
              <a:srgbClr val="E0E7EF"/>
            </a:solidFill>
          </a:ln>
          <a:effectLst>
            <a:outerShdw blurRad="76200" dist="26941" dir="2700000" algn="bl" rotWithShape="0">
              <a:srgbClr val="000000">
                <a:alpha val="5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18976" y="3231505"/>
            <a:ext cx="338752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购买商户数增长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618976" y="3456831"/>
            <a:ext cx="43780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90家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49697" y="3499693"/>
            <a:ext cx="16850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416397" y="3456831"/>
            <a:ext cx="72593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1,564家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55902" y="1238101"/>
            <a:ext cx="116586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546E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月度计收趋势（万元）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355902" y="4356199"/>
            <a:ext cx="4381798" cy="381000"/>
          </a:xfrm>
          <a:prstGeom prst="roundRect">
            <a:avLst>
              <a:gd name="adj" fmla="val 20000"/>
            </a:avLst>
          </a:prstGeom>
          <a:solidFill>
            <a:srgbClr val="FFF3E0"/>
          </a:solidFill>
          <a:ln w="9525">
            <a:solidFill>
              <a:srgbClr val="FB8C00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517827" y="4441924"/>
            <a:ext cx="46376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651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626%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073997" y="4475262"/>
            <a:ext cx="164601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rgbClr val="5D40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9个月月度计收从100万增长至725万</a:t>
            </a:r>
            <a:endParaRPr lang="en-US" sz="800" dirty="0"/>
          </a:p>
        </p:txBody>
      </p:sp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C6178858-CD8B-41D9-DE87-98B2CA8E521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3895443"/>
              </p:ext>
            </p:extLst>
          </p:nvPr>
        </p:nvGraphicFramePr>
        <p:xfrm>
          <a:off x="4684713" y="2187575"/>
          <a:ext cx="4051300" cy="186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EFDB1730-9498-9086-2270-A9B02C072C6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4767263" y="1743075"/>
            <a:ext cx="0" cy="16192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D92D6302-349A-D981-4BAB-24569A336C94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767262" y="1743075"/>
            <a:ext cx="3454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104A91D2-6B19-EE0B-420D-04E913588B0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221663" y="17430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515D6CC9-DD34-1F2A-9AB9-05EE59D4763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584700" y="340042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6A2D4A-149E-4A95-A601-262E7B8522BD}" type="datetime'''''''''''''''''''1''''''''''0''''''0'''''''''''">
              <a:rPr kumimoji="1" lang="zh-CN" altLang="en-US" sz="1600" b="1" smtClean="0">
                <a:solidFill>
                  <a:schemeClr val="accent2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38" name="文本占位符 2">
            <a:extLst>
              <a:ext uri="{FF2B5EF4-FFF2-40B4-BE49-F238E27FC236}">
                <a16:creationId xmlns:a16="http://schemas.microsoft.com/office/drawing/2014/main" id="{5D548E8D-61EC-6A7E-E588-64E1761571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451350" y="4038600"/>
            <a:ext cx="631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5BC48C-4BDD-4EAC-822E-95F2007F31AB}" type="datetime'''''''''''202''''''5''''''''''''''''''07'''''''''">
              <a:rPr kumimoji="1"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262E0EEF-B020-B464-50C2-5CDC4278779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016500" y="301307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BC39D8-4085-4A78-916E-5669982E273F}" type="datetime'''''''''2''''''''''6''''''5'''">
              <a:rPr kumimoji="1" lang="zh-CN" altLang="en-US" sz="1600" b="1" smtClean="0">
                <a:solidFill>
                  <a:schemeClr val="accent2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0" name="文本占位符 2">
            <a:extLst>
              <a:ext uri="{FF2B5EF4-FFF2-40B4-BE49-F238E27FC236}">
                <a16:creationId xmlns:a16="http://schemas.microsoft.com/office/drawing/2014/main" id="{3E27F88A-992F-C0B1-532F-BAD5736EB88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5448300" y="2735263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C75E45-77AE-4361-9AEA-132793DD657E}" type="datetime'''''''''''''''3''''''''''8''''''''''''''''''3'''">
              <a:rPr kumimoji="1" lang="zh-CN" altLang="en-US" sz="1600" b="1" smtClean="0">
                <a:solidFill>
                  <a:schemeClr val="accent2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383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5B92BCA9-1F84-E532-3CAB-4A25EA535A06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5880100" y="3011488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2D8214-4126-44DB-AFC0-BC5EB95C4C45}" type="datetime'2''''''''''''6''''''''''''''''''''''''''5'''''''''''''''''">
              <a:rPr kumimoji="1" lang="zh-CN" altLang="en-US" sz="1600" b="1" smtClean="0">
                <a:solidFill>
                  <a:schemeClr val="accent2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2" name="文本占位符 2">
            <a:extLst>
              <a:ext uri="{FF2B5EF4-FFF2-40B4-BE49-F238E27FC236}">
                <a16:creationId xmlns:a16="http://schemas.microsoft.com/office/drawing/2014/main" id="{DFF98170-304C-AE29-D12A-303AFFD8BC19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6311900" y="315912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8575" tIns="0" rIns="2857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7E2EF4-A71D-4AD4-8DC3-7BCF9F78253C}" type="datetime'''''''''''''''39''''''''''''''''''''''''''''6'''''''''''">
              <a:rPr kumimoji="1" lang="zh-CN" altLang="en-US" sz="1600" b="1" smtClean="0">
                <a:solidFill>
                  <a:schemeClr val="accent2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396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F7B4990F-04A4-3953-CD8B-92CB616737C6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6743700" y="223202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1847A8-F71B-41E9-A9BF-F27E0F4D9E91}" type="datetime'''''''''''59''''''''''''''''8'''">
              <a:rPr kumimoji="1" lang="zh-CN" altLang="en-US" sz="1600" b="1" smtClean="0">
                <a:solidFill>
                  <a:schemeClr val="accent2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598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D1C67ACE-72A0-F565-E98B-33618479F87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7175500" y="2392363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A9BD60-A94C-4AC8-AB15-E02C75E726AC}" type="datetime'''''''''''''5''''''''3''0'''''''''''">
              <a:rPr kumimoji="1" lang="zh-CN" altLang="en-US" sz="1600" b="1" smtClean="0">
                <a:solidFill>
                  <a:schemeClr val="accent2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530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D35CA8FA-1DC9-4DD3-04EC-D64341A2BB08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8039100" y="193357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2BF65-E02A-4211-80D6-AEEB03F02BF0}" type="datetime'''''''''7''''2''''''''''''''''''''''''''''5'''">
              <a:rPr kumimoji="1" lang="zh-CN" altLang="en-US" sz="1600" b="1" smtClean="0">
                <a:solidFill>
                  <a:schemeClr val="accent2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725</a:t>
            </a:fld>
            <a:endParaRPr kumimoji="1" lang="zh-CN" altLang="en-US" sz="1600" b="1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46" name="文本占位符 2">
            <a:extLst>
              <a:ext uri="{FF2B5EF4-FFF2-40B4-BE49-F238E27FC236}">
                <a16:creationId xmlns:a16="http://schemas.microsoft.com/office/drawing/2014/main" id="{8C9C02F0-9A44-F28B-8107-430C7F68A1B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905750" y="4038600"/>
            <a:ext cx="631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C9D833-581D-44C6-9D8A-CE3268C016D6}" type="datetime'2''''''0''''''2''''''''''''6''''''''0''3'''''''''''''">
              <a:rPr kumimoji="1"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2BA811EA-0B60-F0ED-3BE4-1315E10A9873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5988050" y="1587500"/>
            <a:ext cx="1012825" cy="311150"/>
          </a:xfrm>
          <a:prstGeom prst="ellipse">
            <a:avLst/>
          </a:prstGeom>
          <a:solidFill>
            <a:srgbClr val="D6D7D9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6A1A57-18FB-4705-81B6-C5927CC2D558}" type="datetime'''''''+6''''''''''''''''''''''''''2''6''''''.''''''6''''''%'''">
              <a:rPr kumimoji="1" lang="zh-CN" altLang="en-US" sz="16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+626.6%</a:t>
            </a:fld>
            <a:endParaRPr kumimoji="1" lang="zh-CN" altLang="en-US" sz="1600" b="1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301" y="279350"/>
            <a:ext cx="8498026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A23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品牌广告售卖：当前痛点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406301" y="758428"/>
            <a:ext cx="3714686" cy="164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500"/>
              </a:spcBef>
              <a:buNone/>
            </a:pPr>
            <a:r>
              <a:rPr lang="en-US" sz="11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销售与区域经理在售卖全流程中面临效率与管理双重挑战</a:t>
            </a:r>
            <a:endParaRPr lang="en-US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615" y="1256614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6224" y="1375026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做哪里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11050" y="1365662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找客户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 7"/>
          <p:cNvSpPr/>
          <p:nvPr/>
        </p:nvSpPr>
        <p:spPr>
          <a:xfrm rot="16200000">
            <a:off x="3251925" y="1323887"/>
            <a:ext cx="907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565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↓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693165" y="1350726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寻信息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243441" y="1358141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产方案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05624" y="1717963"/>
            <a:ext cx="608694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销售痛点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83110" y="1938241"/>
            <a:ext cx="3518148" cy="628501"/>
          </a:xfrm>
          <a:prstGeom prst="roundRect">
            <a:avLst>
              <a:gd name="adj" fmla="val 12124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12737" y="1926633"/>
            <a:ext cx="0" cy="628501"/>
          </a:xfrm>
          <a:prstGeom prst="line">
            <a:avLst/>
          </a:prstGeom>
          <a:noFill/>
          <a:ln w="47625">
            <a:solidFill>
              <a:srgbClr val="EF5350"/>
            </a:solidFill>
            <a:prstDash val="solid"/>
          </a:ln>
        </p:spPr>
        <p:txBody>
          <a:bodyPr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83135" y="2065191"/>
            <a:ext cx="32290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查档期</a:t>
            </a:r>
            <a:r>
              <a:rPr lang="zh-CN" alt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：</a:t>
            </a: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可售卖档期查询复杂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83135" y="2296917"/>
            <a:ext cx="32290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8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城市×类目×月份多维查询，无法快速定位哪些组合仍有空间</a:t>
            </a: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102758" y="1938241"/>
            <a:ext cx="3518148" cy="628501"/>
          </a:xfrm>
          <a:prstGeom prst="roundRect">
            <a:avLst>
              <a:gd name="adj" fmla="val 12124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126571" y="1938241"/>
            <a:ext cx="0" cy="628501"/>
          </a:xfrm>
          <a:prstGeom prst="line">
            <a:avLst/>
          </a:prstGeom>
          <a:noFill/>
          <a:ln w="47625">
            <a:solidFill>
              <a:srgbClr val="EF5350"/>
            </a:solidFill>
            <a:prstDash val="solid"/>
          </a:ln>
        </p:spPr>
        <p:txBody>
          <a:bodyPr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302783" y="2065191"/>
            <a:ext cx="32290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找客户</a:t>
            </a:r>
            <a:r>
              <a:rPr lang="zh-CN" alt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：</a:t>
            </a: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目标商户难以找到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302783" y="2296917"/>
            <a:ext cx="32290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8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不清楚潜在目标商户，无法定向攻坚，缺乏精准指引</a:t>
            </a: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83110" y="2668243"/>
            <a:ext cx="3518148" cy="628501"/>
          </a:xfrm>
          <a:prstGeom prst="roundRect">
            <a:avLst>
              <a:gd name="adj" fmla="val 12124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412737" y="2656635"/>
            <a:ext cx="0" cy="628501"/>
          </a:xfrm>
          <a:prstGeom prst="line">
            <a:avLst/>
          </a:prstGeom>
          <a:noFill/>
          <a:ln w="47625">
            <a:solidFill>
              <a:srgbClr val="EF5350"/>
            </a:solidFill>
            <a:prstDash val="solid"/>
          </a:ln>
        </p:spPr>
        <p:txBody>
          <a:bodyPr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83135" y="2795193"/>
            <a:ext cx="32290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寻信息</a:t>
            </a:r>
            <a:r>
              <a:rPr lang="zh-CN" alt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：</a:t>
            </a: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档期信息查询复杂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83135" y="3026918"/>
            <a:ext cx="32290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8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各档期详细信息分散，查询流程繁琐耗时</a:t>
            </a: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102758" y="2668243"/>
            <a:ext cx="3518148" cy="628501"/>
          </a:xfrm>
          <a:prstGeom prst="roundRect">
            <a:avLst>
              <a:gd name="adj" fmla="val 12124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4126571" y="2668243"/>
            <a:ext cx="0" cy="628501"/>
          </a:xfrm>
          <a:prstGeom prst="line">
            <a:avLst/>
          </a:prstGeom>
          <a:noFill/>
          <a:ln w="47625">
            <a:solidFill>
              <a:srgbClr val="EF5350"/>
            </a:solidFill>
            <a:prstDash val="solid"/>
          </a:ln>
        </p:spPr>
        <p:txBody>
          <a:bodyPr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302783" y="2795193"/>
            <a:ext cx="32290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产方案</a:t>
            </a:r>
            <a:r>
              <a:rPr lang="zh-CN" alt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：</a:t>
            </a:r>
            <a:r>
              <a:rPr lang="en-US" sz="1000" b="1" dirty="0">
                <a:solidFill>
                  <a:srgbClr val="C6282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"一商一案"缺失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302783" y="3026918"/>
            <a:ext cx="32290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8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对接商户时无品牌广告方案，缺少PPT和配套材料，影响专业性</a:t>
            </a: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421558" y="4007928"/>
            <a:ext cx="879038" cy="19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区域经理痛点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522044" y="4235649"/>
            <a:ext cx="3518148" cy="628501"/>
          </a:xfrm>
          <a:prstGeom prst="roundRect">
            <a:avLst>
              <a:gd name="adj" fmla="val 12124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451671" y="4224041"/>
            <a:ext cx="0" cy="628501"/>
          </a:xfrm>
          <a:prstGeom prst="line">
            <a:avLst/>
          </a:prstGeom>
          <a:noFill/>
          <a:ln w="47625">
            <a:solidFill>
              <a:srgbClr val="FB8C00"/>
            </a:solidFill>
            <a:prstDash val="solid"/>
          </a:ln>
        </p:spPr>
        <p:txBody>
          <a:bodyPr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22069" y="4362600"/>
            <a:ext cx="32290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651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过程管理困难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722069" y="4594325"/>
            <a:ext cx="32290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8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CM缺少过程管理工具，难以push销售跟进商户进展</a:t>
            </a: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4141692" y="4235649"/>
            <a:ext cx="3518148" cy="628501"/>
          </a:xfrm>
          <a:prstGeom prst="roundRect">
            <a:avLst>
              <a:gd name="adj" fmla="val 12124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4165505" y="4235649"/>
            <a:ext cx="0" cy="628501"/>
          </a:xfrm>
          <a:prstGeom prst="line">
            <a:avLst/>
          </a:prstGeom>
          <a:noFill/>
          <a:ln w="47625">
            <a:solidFill>
              <a:srgbClr val="FB8C00"/>
            </a:solidFill>
            <a:prstDash val="solid"/>
          </a:ln>
        </p:spPr>
        <p:txBody>
          <a:bodyPr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4341717" y="4362600"/>
            <a:ext cx="32290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651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目标达成路径不明确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4341717" y="4594325"/>
            <a:ext cx="32290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8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不知道哪些方向可以帮助区域完成业绩目标</a:t>
            </a: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39F4A77F-26CC-FBC4-267C-848D4E2D41A0}"/>
              </a:ext>
            </a:extLst>
          </p:cNvPr>
          <p:cNvSpPr/>
          <p:nvPr/>
        </p:nvSpPr>
        <p:spPr>
          <a:xfrm rot="16200000">
            <a:off x="4745178" y="1322764"/>
            <a:ext cx="907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565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↓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A53F4A46-3091-8F09-B57F-8C51AE9DABDB}"/>
              </a:ext>
            </a:extLst>
          </p:cNvPr>
          <p:cNvSpPr/>
          <p:nvPr/>
        </p:nvSpPr>
        <p:spPr>
          <a:xfrm rot="16200000">
            <a:off x="1792879" y="1330285"/>
            <a:ext cx="907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565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↓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A5AA571-5827-5AAB-5FB8-77201A7C1919}"/>
              </a:ext>
            </a:extLst>
          </p:cNvPr>
          <p:cNvSpPr txBox="1"/>
          <p:nvPr/>
        </p:nvSpPr>
        <p:spPr>
          <a:xfrm>
            <a:off x="310017" y="973957"/>
            <a:ext cx="90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销售售卖流程：</a:t>
            </a:r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54D22652-C74E-ADE7-6B3B-CBAF15D2234E}"/>
              </a:ext>
            </a:extLst>
          </p:cNvPr>
          <p:cNvSpPr/>
          <p:nvPr/>
        </p:nvSpPr>
        <p:spPr>
          <a:xfrm>
            <a:off x="2187650" y="1264029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374FEC1A-1400-799B-A619-218E62EFBA37}"/>
              </a:ext>
            </a:extLst>
          </p:cNvPr>
          <p:cNvSpPr/>
          <p:nvPr/>
        </p:nvSpPr>
        <p:spPr>
          <a:xfrm>
            <a:off x="3644552" y="1264495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C7DF12FA-C2C8-7D4B-E49B-49F5F6FBA545}"/>
              </a:ext>
            </a:extLst>
          </p:cNvPr>
          <p:cNvSpPr/>
          <p:nvPr/>
        </p:nvSpPr>
        <p:spPr>
          <a:xfrm>
            <a:off x="3597161" y="1382907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561248DF-1B59-BCE4-582D-8FF7B1518E01}"/>
              </a:ext>
            </a:extLst>
          </p:cNvPr>
          <p:cNvSpPr/>
          <p:nvPr/>
        </p:nvSpPr>
        <p:spPr>
          <a:xfrm>
            <a:off x="5101454" y="1264029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Text 3">
            <a:extLst>
              <a:ext uri="{FF2B5EF4-FFF2-40B4-BE49-F238E27FC236}">
                <a16:creationId xmlns:a16="http://schemas.microsoft.com/office/drawing/2014/main" id="{1FAEB9AD-BA0F-D6D0-7A3C-80AA8E5126DC}"/>
              </a:ext>
            </a:extLst>
          </p:cNvPr>
          <p:cNvSpPr/>
          <p:nvPr/>
        </p:nvSpPr>
        <p:spPr>
          <a:xfrm>
            <a:off x="5054063" y="1382441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怎么谈</a:t>
            </a:r>
          </a:p>
        </p:txBody>
      </p:sp>
      <p:sp>
        <p:nvSpPr>
          <p:cNvPr id="50" name="Text 3">
            <a:extLst>
              <a:ext uri="{FF2B5EF4-FFF2-40B4-BE49-F238E27FC236}">
                <a16:creationId xmlns:a16="http://schemas.microsoft.com/office/drawing/2014/main" id="{ED1E45E1-65A6-910F-18F1-5A303B1138ED}"/>
              </a:ext>
            </a:extLst>
          </p:cNvPr>
          <p:cNvSpPr/>
          <p:nvPr/>
        </p:nvSpPr>
        <p:spPr>
          <a:xfrm>
            <a:off x="2162061" y="1374734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找谁做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3367E340-DE90-585B-00D2-63DFF976E17D}"/>
              </a:ext>
            </a:extLst>
          </p:cNvPr>
          <p:cNvSpPr/>
          <p:nvPr/>
        </p:nvSpPr>
        <p:spPr>
          <a:xfrm>
            <a:off x="783229" y="3572694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Text 3">
            <a:extLst>
              <a:ext uri="{FF2B5EF4-FFF2-40B4-BE49-F238E27FC236}">
                <a16:creationId xmlns:a16="http://schemas.microsoft.com/office/drawing/2014/main" id="{58F55482-C51A-7BC4-4B09-33D110B66B1C}"/>
              </a:ext>
            </a:extLst>
          </p:cNvPr>
          <p:cNvSpPr/>
          <p:nvPr/>
        </p:nvSpPr>
        <p:spPr>
          <a:xfrm>
            <a:off x="735838" y="3691106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目标下发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Text 6">
            <a:extLst>
              <a:ext uri="{FF2B5EF4-FFF2-40B4-BE49-F238E27FC236}">
                <a16:creationId xmlns:a16="http://schemas.microsoft.com/office/drawing/2014/main" id="{88AF897B-CA35-E7F9-5812-E93C6905548A}"/>
              </a:ext>
            </a:extLst>
          </p:cNvPr>
          <p:cNvSpPr/>
          <p:nvPr/>
        </p:nvSpPr>
        <p:spPr>
          <a:xfrm>
            <a:off x="2300664" y="3681742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找客户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Text 7">
            <a:extLst>
              <a:ext uri="{FF2B5EF4-FFF2-40B4-BE49-F238E27FC236}">
                <a16:creationId xmlns:a16="http://schemas.microsoft.com/office/drawing/2014/main" id="{C3024C08-748E-84C8-548D-625F72536F09}"/>
              </a:ext>
            </a:extLst>
          </p:cNvPr>
          <p:cNvSpPr/>
          <p:nvPr/>
        </p:nvSpPr>
        <p:spPr>
          <a:xfrm rot="16200000">
            <a:off x="3241539" y="3639967"/>
            <a:ext cx="907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565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↓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Text 9">
            <a:extLst>
              <a:ext uri="{FF2B5EF4-FFF2-40B4-BE49-F238E27FC236}">
                <a16:creationId xmlns:a16="http://schemas.microsoft.com/office/drawing/2014/main" id="{ABD4A617-3FD4-8B36-7B67-8163FC425EC9}"/>
              </a:ext>
            </a:extLst>
          </p:cNvPr>
          <p:cNvSpPr/>
          <p:nvPr/>
        </p:nvSpPr>
        <p:spPr>
          <a:xfrm>
            <a:off x="3682779" y="3666806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寻信息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Text 12">
            <a:extLst>
              <a:ext uri="{FF2B5EF4-FFF2-40B4-BE49-F238E27FC236}">
                <a16:creationId xmlns:a16="http://schemas.microsoft.com/office/drawing/2014/main" id="{3AFEF228-BC38-E869-9768-A1C0173CCF94}"/>
              </a:ext>
            </a:extLst>
          </p:cNvPr>
          <p:cNvSpPr/>
          <p:nvPr/>
        </p:nvSpPr>
        <p:spPr>
          <a:xfrm>
            <a:off x="5233055" y="3674221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产方案</a:t>
            </a: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Text 4">
            <a:extLst>
              <a:ext uri="{FF2B5EF4-FFF2-40B4-BE49-F238E27FC236}">
                <a16:creationId xmlns:a16="http://schemas.microsoft.com/office/drawing/2014/main" id="{5E9303F3-2387-5492-45A6-F93AD450C51A}"/>
              </a:ext>
            </a:extLst>
          </p:cNvPr>
          <p:cNvSpPr/>
          <p:nvPr/>
        </p:nvSpPr>
        <p:spPr>
          <a:xfrm rot="16200000">
            <a:off x="4734792" y="3638844"/>
            <a:ext cx="907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565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↓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Text 4">
            <a:extLst>
              <a:ext uri="{FF2B5EF4-FFF2-40B4-BE49-F238E27FC236}">
                <a16:creationId xmlns:a16="http://schemas.microsoft.com/office/drawing/2014/main" id="{B95EAEA1-8D61-A845-2A4B-7AD082E397AF}"/>
              </a:ext>
            </a:extLst>
          </p:cNvPr>
          <p:cNvSpPr/>
          <p:nvPr/>
        </p:nvSpPr>
        <p:spPr>
          <a:xfrm rot="16200000">
            <a:off x="1782493" y="3646365"/>
            <a:ext cx="907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565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↓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21F0297-F6A5-EFD5-A0ED-0777C004CB65}"/>
              </a:ext>
            </a:extLst>
          </p:cNvPr>
          <p:cNvSpPr txBox="1"/>
          <p:nvPr/>
        </p:nvSpPr>
        <p:spPr>
          <a:xfrm>
            <a:off x="310016" y="3305137"/>
            <a:ext cx="148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区域经理目标达成过程：</a:t>
            </a:r>
          </a:p>
        </p:txBody>
      </p:sp>
      <p:sp>
        <p:nvSpPr>
          <p:cNvPr id="60" name="Text 2">
            <a:extLst>
              <a:ext uri="{FF2B5EF4-FFF2-40B4-BE49-F238E27FC236}">
                <a16:creationId xmlns:a16="http://schemas.microsoft.com/office/drawing/2014/main" id="{F2D3EE9C-96DC-6CB9-2182-8EA1E4ED53E7}"/>
              </a:ext>
            </a:extLst>
          </p:cNvPr>
          <p:cNvSpPr/>
          <p:nvPr/>
        </p:nvSpPr>
        <p:spPr>
          <a:xfrm>
            <a:off x="2177264" y="3580109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Text 2">
            <a:extLst>
              <a:ext uri="{FF2B5EF4-FFF2-40B4-BE49-F238E27FC236}">
                <a16:creationId xmlns:a16="http://schemas.microsoft.com/office/drawing/2014/main" id="{343E4C68-06CC-F351-9FBA-F1AEFD2EF349}"/>
              </a:ext>
            </a:extLst>
          </p:cNvPr>
          <p:cNvSpPr/>
          <p:nvPr/>
        </p:nvSpPr>
        <p:spPr>
          <a:xfrm>
            <a:off x="3634166" y="3580575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Text 3">
            <a:extLst>
              <a:ext uri="{FF2B5EF4-FFF2-40B4-BE49-F238E27FC236}">
                <a16:creationId xmlns:a16="http://schemas.microsoft.com/office/drawing/2014/main" id="{2C2AA442-5592-98F0-93F4-134564AA58D8}"/>
              </a:ext>
            </a:extLst>
          </p:cNvPr>
          <p:cNvSpPr/>
          <p:nvPr/>
        </p:nvSpPr>
        <p:spPr>
          <a:xfrm>
            <a:off x="3586775" y="3698987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如何跟踪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Text 2">
            <a:extLst>
              <a:ext uri="{FF2B5EF4-FFF2-40B4-BE49-F238E27FC236}">
                <a16:creationId xmlns:a16="http://schemas.microsoft.com/office/drawing/2014/main" id="{299FDAB0-17EB-9098-A1F3-0326A9CB0624}"/>
              </a:ext>
            </a:extLst>
          </p:cNvPr>
          <p:cNvSpPr/>
          <p:nvPr/>
        </p:nvSpPr>
        <p:spPr>
          <a:xfrm>
            <a:off x="5091068" y="3580109"/>
            <a:ext cx="760284" cy="402038"/>
          </a:xfrm>
          <a:prstGeom prst="roundRect">
            <a:avLst>
              <a:gd name="adj" fmla="val 23363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Text 3">
            <a:extLst>
              <a:ext uri="{FF2B5EF4-FFF2-40B4-BE49-F238E27FC236}">
                <a16:creationId xmlns:a16="http://schemas.microsoft.com/office/drawing/2014/main" id="{8396CC8F-B725-B447-D47E-68ABD0DB5F6A}"/>
              </a:ext>
            </a:extLst>
          </p:cNvPr>
          <p:cNvSpPr/>
          <p:nvPr/>
        </p:nvSpPr>
        <p:spPr>
          <a:xfrm>
            <a:off x="5043677" y="3698521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如何复盘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5" name="Text 3">
            <a:extLst>
              <a:ext uri="{FF2B5EF4-FFF2-40B4-BE49-F238E27FC236}">
                <a16:creationId xmlns:a16="http://schemas.microsoft.com/office/drawing/2014/main" id="{201FF7B2-8EFA-D101-A90B-57B7F9BD6D54}"/>
              </a:ext>
            </a:extLst>
          </p:cNvPr>
          <p:cNvSpPr/>
          <p:nvPr/>
        </p:nvSpPr>
        <p:spPr>
          <a:xfrm>
            <a:off x="2151675" y="3690814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如何完成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36D276F-40A2-ABC9-DEB7-4B4384BAF465}"/>
              </a:ext>
            </a:extLst>
          </p:cNvPr>
          <p:cNvSpPr/>
          <p:nvPr/>
        </p:nvSpPr>
        <p:spPr>
          <a:xfrm>
            <a:off x="3615484" y="1379789"/>
            <a:ext cx="82900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怎么卖</a:t>
            </a:r>
            <a:endParaRPr 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5550" y="228600"/>
            <a:ext cx="860155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AI赋能：全链路解决方案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55550" y="669875"/>
            <a:ext cx="8601557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900" dirty="0">
                <a:solidFill>
                  <a:srgbClr val="546E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AI贯穿售卖全流程，从查档期到做复购，全面提升效率与管理能力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355550" y="984052"/>
            <a:ext cx="863501" cy="314325"/>
          </a:xfrm>
          <a:prstGeom prst="roundRect">
            <a:avLst>
              <a:gd name="adj" fmla="val 24242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98681" y="1060252"/>
            <a:ext cx="7772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查档期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755452" y="1423839"/>
            <a:ext cx="648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355550" y="1692176"/>
            <a:ext cx="863501" cy="314325"/>
          </a:xfrm>
          <a:prstGeom prst="roundRect">
            <a:avLst>
              <a:gd name="adj" fmla="val 24242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98681" y="1768376"/>
            <a:ext cx="7772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找客户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755452" y="2131963"/>
            <a:ext cx="648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355550" y="2400300"/>
            <a:ext cx="863501" cy="314325"/>
          </a:xfrm>
          <a:prstGeom prst="roundRect">
            <a:avLst>
              <a:gd name="adj" fmla="val 24242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98681" y="2476500"/>
            <a:ext cx="7772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寻信息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755452" y="2840087"/>
            <a:ext cx="648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55550" y="3108275"/>
            <a:ext cx="863501" cy="314325"/>
          </a:xfrm>
          <a:prstGeom prst="roundRect">
            <a:avLst>
              <a:gd name="adj" fmla="val 24242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98681" y="3184475"/>
            <a:ext cx="7772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产方案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755452" y="3548063"/>
            <a:ext cx="648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55550" y="3816400"/>
            <a:ext cx="863501" cy="314325"/>
          </a:xfrm>
          <a:prstGeom prst="roundRect">
            <a:avLst>
              <a:gd name="adj" fmla="val 24242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98681" y="3892600"/>
            <a:ext cx="7772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追过程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755452" y="4256187"/>
            <a:ext cx="648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565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355550" y="4524524"/>
            <a:ext cx="863501" cy="314325"/>
          </a:xfrm>
          <a:prstGeom prst="roundRect">
            <a:avLst>
              <a:gd name="adj" fmla="val 24242"/>
            </a:avLst>
          </a:prstGeom>
          <a:solidFill>
            <a:srgbClr val="1565C0"/>
          </a:solidFill>
          <a:ln/>
        </p:spPr>
        <p:txBody>
          <a:bodyPr wrap="square" rtlCol="0" anchor="ctr"/>
          <a:lstStyle/>
          <a:p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98681" y="4600724"/>
            <a:ext cx="7772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做复购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371451" y="958751"/>
            <a:ext cx="7416998" cy="498277"/>
          </a:xfrm>
          <a:prstGeom prst="roundRect">
            <a:avLst>
              <a:gd name="adj" fmla="val 12744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1395264" y="958751"/>
            <a:ext cx="0" cy="498277"/>
          </a:xfrm>
          <a:prstGeom prst="line">
            <a:avLst/>
          </a:prstGeom>
          <a:noFill/>
          <a:ln w="47625">
            <a:solidFill>
              <a:srgbClr val="43A04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 21"/>
          <p:cNvSpPr/>
          <p:nvPr/>
        </p:nvSpPr>
        <p:spPr>
          <a:xfrm>
            <a:off x="1546027" y="1047601"/>
            <a:ext cx="725778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智能档期查询 + AI找商户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546027" y="1234827"/>
            <a:ext cx="72577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销售能够快速定位有空余档期的高潜在商户，并直接下发给区域经理和对应销售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1371451" y="1810494"/>
            <a:ext cx="7416998" cy="498277"/>
          </a:xfrm>
          <a:prstGeom prst="roundRect">
            <a:avLst>
              <a:gd name="adj" fmla="val 12744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1395264" y="1810494"/>
            <a:ext cx="0" cy="498277"/>
          </a:xfrm>
          <a:prstGeom prst="line">
            <a:avLst/>
          </a:prstGeom>
          <a:noFill/>
          <a:ln w="47625">
            <a:solidFill>
              <a:srgbClr val="43A04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25"/>
          <p:cNvSpPr/>
          <p:nvPr/>
        </p:nvSpPr>
        <p:spPr>
          <a:xfrm>
            <a:off x="1546027" y="1899345"/>
            <a:ext cx="725778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品广一站式服务平台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1546027" y="2086570"/>
            <a:ext cx="72577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AI搭建品广查询工具一站式平台，整合档期、商户、信息等多维数据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1371451" y="2662386"/>
            <a:ext cx="7416998" cy="498277"/>
          </a:xfrm>
          <a:prstGeom prst="roundRect">
            <a:avLst>
              <a:gd name="adj" fmla="val 12744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1395264" y="2662386"/>
            <a:ext cx="0" cy="498277"/>
          </a:xfrm>
          <a:prstGeom prst="line">
            <a:avLst/>
          </a:prstGeom>
          <a:noFill/>
          <a:ln w="47625">
            <a:solidFill>
              <a:srgbClr val="43A04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Text 29"/>
          <p:cNvSpPr/>
          <p:nvPr/>
        </p:nvSpPr>
        <p:spPr>
          <a:xfrm>
            <a:off x="1546027" y="2751237"/>
            <a:ext cx="725778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沟通方案AI自动生成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1546027" y="2938463"/>
            <a:ext cx="72577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对接商户时快速搜集商户信息，结合平台优势自动生成品牌广告销售方案PPT</a:t>
            </a:r>
            <a:endParaRPr lang="en-US" sz="750" dirty="0"/>
          </a:p>
        </p:txBody>
      </p:sp>
      <p:sp>
        <p:nvSpPr>
          <p:cNvPr id="33" name="Text 31"/>
          <p:cNvSpPr/>
          <p:nvPr/>
        </p:nvSpPr>
        <p:spPr>
          <a:xfrm>
            <a:off x="1371451" y="3514130"/>
            <a:ext cx="7416998" cy="498277"/>
          </a:xfrm>
          <a:prstGeom prst="roundRect">
            <a:avLst>
              <a:gd name="adj" fmla="val 12744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Shape 32"/>
          <p:cNvSpPr/>
          <p:nvPr/>
        </p:nvSpPr>
        <p:spPr>
          <a:xfrm>
            <a:off x="1395264" y="3514130"/>
            <a:ext cx="0" cy="498277"/>
          </a:xfrm>
          <a:prstGeom prst="line">
            <a:avLst/>
          </a:prstGeom>
          <a:noFill/>
          <a:ln w="47625">
            <a:solidFill>
              <a:srgbClr val="43A04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Text 33"/>
          <p:cNvSpPr/>
          <p:nvPr/>
        </p:nvSpPr>
        <p:spPr>
          <a:xfrm>
            <a:off x="1546027" y="3602980"/>
            <a:ext cx="725778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AI自动汇总销售反馈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1546027" y="3790206"/>
            <a:ext cx="72577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750" dirty="0">
                <a:solidFill>
                  <a:srgbClr val="3747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AI根据销售跟进反馈自动总结进展，实时推送给区域经理，解决过程管理和目标路径问题</a:t>
            </a:r>
            <a:endParaRPr lang="en-US" sz="750" dirty="0"/>
          </a:p>
        </p:txBody>
      </p:sp>
      <p:sp>
        <p:nvSpPr>
          <p:cNvPr id="37" name="Text 35"/>
          <p:cNvSpPr/>
          <p:nvPr/>
        </p:nvSpPr>
        <p:spPr>
          <a:xfrm>
            <a:off x="1371451" y="4365873"/>
            <a:ext cx="7416998" cy="498277"/>
          </a:xfrm>
          <a:prstGeom prst="roundRect">
            <a:avLst>
              <a:gd name="adj" fmla="val 12744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1546027" y="4454723"/>
            <a:ext cx="725778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E7D32"/>
                </a:solidFill>
                <a:latin typeface="Arial" pitchFamily="34" charset="0"/>
                <a:cs typeface="Arial" pitchFamily="34" charset="-120"/>
              </a:rPr>
              <a:t>投放效果分析驱动复购</a:t>
            </a:r>
          </a:p>
        </p:txBody>
      </p:sp>
      <p:sp>
        <p:nvSpPr>
          <p:cNvPr id="40" name="Text 38"/>
          <p:cNvSpPr/>
          <p:nvPr/>
        </p:nvSpPr>
        <p:spPr>
          <a:xfrm>
            <a:off x="1546027" y="4641949"/>
            <a:ext cx="72577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750" dirty="0">
                <a:solidFill>
                  <a:srgbClr val="4A14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及时分析商户投广前后数据对比，用数据说服商户复购，形成增长飞轮</a:t>
            </a:r>
            <a:endParaRPr lang="en-US" sz="750" dirty="0"/>
          </a:p>
        </p:txBody>
      </p:sp>
      <p:sp>
        <p:nvSpPr>
          <p:cNvPr id="41" name="Shape 32">
            <a:extLst>
              <a:ext uri="{FF2B5EF4-FFF2-40B4-BE49-F238E27FC236}">
                <a16:creationId xmlns:a16="http://schemas.microsoft.com/office/drawing/2014/main" id="{C03DC357-C4D7-5588-B301-FCC6E2441EB9}"/>
              </a:ext>
            </a:extLst>
          </p:cNvPr>
          <p:cNvSpPr/>
          <p:nvPr/>
        </p:nvSpPr>
        <p:spPr>
          <a:xfrm>
            <a:off x="1395264" y="4355943"/>
            <a:ext cx="0" cy="498277"/>
          </a:xfrm>
          <a:prstGeom prst="line">
            <a:avLst/>
          </a:prstGeom>
          <a:noFill/>
          <a:ln w="47625">
            <a:solidFill>
              <a:srgbClr val="43A04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477773-7222-3EEE-A835-F33DAF38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D7E162C-8F3B-4BC8-BB7A-6EB727D3AC40}"/>
              </a:ext>
            </a:extLst>
          </p:cNvPr>
          <p:cNvSpPr/>
          <p:nvPr/>
        </p:nvSpPr>
        <p:spPr>
          <a:xfrm>
            <a:off x="355550" y="228600"/>
            <a:ext cx="3747323" cy="39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AI赋能：查档期</a:t>
            </a:r>
            <a:r>
              <a:rPr lang="en-US" altLang="zh-CN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</a:t>
            </a:r>
            <a:r>
              <a:rPr lang="zh-CN" alt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寻客户</a:t>
            </a:r>
            <a:endParaRPr lang="en-US" sz="2200" dirty="0"/>
          </a:p>
        </p:txBody>
      </p:sp>
      <p:sp>
        <p:nvSpPr>
          <p:cNvPr id="43" name="右箭头 42">
            <a:extLst>
              <a:ext uri="{FF2B5EF4-FFF2-40B4-BE49-F238E27FC236}">
                <a16:creationId xmlns:a16="http://schemas.microsoft.com/office/drawing/2014/main" id="{ABCA3CBC-19CF-B73D-4158-7B3A0B7295A9}"/>
              </a:ext>
            </a:extLst>
          </p:cNvPr>
          <p:cNvSpPr/>
          <p:nvPr/>
        </p:nvSpPr>
        <p:spPr>
          <a:xfrm>
            <a:off x="3935159" y="2414216"/>
            <a:ext cx="453942" cy="2462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/>
              </a:solidFill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110A8CA5-1586-9F4A-BF3A-3AB5C3D8E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146" y="569494"/>
            <a:ext cx="4164803" cy="21705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EB344-427E-01DF-0014-67482562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1" y="2666795"/>
            <a:ext cx="2698627" cy="21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2FCF2580-4E06-9810-5680-A205044D7886}"/>
              </a:ext>
            </a:extLst>
          </p:cNvPr>
          <p:cNvSpPr txBox="1"/>
          <p:nvPr/>
        </p:nvSpPr>
        <p:spPr>
          <a:xfrm>
            <a:off x="6579558" y="2740047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solidFill>
                  <a:schemeClr val="accent6"/>
                </a:solidFill>
              </a:rPr>
              <a:t>chatBI</a:t>
            </a:r>
            <a:r>
              <a:rPr kumimoji="1" lang="zh-CN" altLang="en-US" sz="1000" dirty="0">
                <a:solidFill>
                  <a:schemeClr val="accent6"/>
                </a:solidFill>
              </a:rPr>
              <a:t>制作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53C713C7-44D9-67C5-3800-DF49D68FC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57" y="1452656"/>
            <a:ext cx="3053657" cy="103963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F7CE98D2-0DA3-D627-064C-6B5A70C4E30D}"/>
              </a:ext>
            </a:extLst>
          </p:cNvPr>
          <p:cNvSpPr txBox="1"/>
          <p:nvPr/>
        </p:nvSpPr>
        <p:spPr>
          <a:xfrm>
            <a:off x="1648473" y="244443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档期查询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E157594-329B-B8B6-E361-A613E6FAEF82}"/>
              </a:ext>
            </a:extLst>
          </p:cNvPr>
          <p:cNvSpPr txBox="1"/>
          <p:nvPr/>
        </p:nvSpPr>
        <p:spPr>
          <a:xfrm>
            <a:off x="1258139" y="4846676"/>
            <a:ext cx="147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solidFill>
                  <a:schemeClr val="accent5"/>
                </a:solidFill>
              </a:rPr>
              <a:t>封装高潜商户查询</a:t>
            </a:r>
            <a:r>
              <a:rPr kumimoji="1" lang="en-US" altLang="zh-CN" sz="1000" dirty="0">
                <a:solidFill>
                  <a:schemeClr val="accent5"/>
                </a:solidFill>
              </a:rPr>
              <a:t>SKILL</a:t>
            </a:r>
            <a:endParaRPr kumimoji="1" lang="zh-CN" altLang="en-US" sz="1000" dirty="0">
              <a:solidFill>
                <a:schemeClr val="accent5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9340D2D-9B5E-9943-0E05-CED78CF0EA9A}"/>
              </a:ext>
            </a:extLst>
          </p:cNvPr>
          <p:cNvSpPr txBox="1"/>
          <p:nvPr/>
        </p:nvSpPr>
        <p:spPr>
          <a:xfrm>
            <a:off x="3875581" y="271135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🌟</a:t>
            </a:r>
            <a:r>
              <a:rPr kumimoji="1" lang="zh-CN" altLang="en-US" sz="1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迭代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06F5468B-C65E-E86E-A63F-525B894276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62" y="569494"/>
            <a:ext cx="3053657" cy="9310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ED585EE-5B0F-C053-709A-C91BCC504C0D}"/>
              </a:ext>
            </a:extLst>
          </p:cNvPr>
          <p:cNvSpPr txBox="1"/>
          <p:nvPr/>
        </p:nvSpPr>
        <p:spPr>
          <a:xfrm>
            <a:off x="6615625" y="466437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客户下发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D41E18-8F90-97F4-F555-584EC7B77D02}"/>
              </a:ext>
            </a:extLst>
          </p:cNvPr>
          <p:cNvSpPr txBox="1"/>
          <p:nvPr/>
        </p:nvSpPr>
        <p:spPr>
          <a:xfrm>
            <a:off x="4800146" y="367392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客户下发截图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B37B78-D123-FB6E-3919-92B62B00007D}"/>
              </a:ext>
            </a:extLst>
          </p:cNvPr>
          <p:cNvSpPr txBox="1"/>
          <p:nvPr/>
        </p:nvSpPr>
        <p:spPr>
          <a:xfrm>
            <a:off x="6964438" y="364943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客户名单转化成</a:t>
            </a:r>
            <a:endParaRPr kumimoji="1" lang="en-US" altLang="zh-CN" dirty="0"/>
          </a:p>
          <a:p>
            <a:r>
              <a:rPr kumimoji="1" lang="zh-CN" altLang="en-US" dirty="0"/>
              <a:t>名单金额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6AC868-0D8E-EFEB-1663-9AEEBBB26B59}"/>
              </a:ext>
            </a:extLst>
          </p:cNvPr>
          <p:cNvSpPr txBox="1"/>
          <p:nvPr/>
        </p:nvSpPr>
        <p:spPr>
          <a:xfrm>
            <a:off x="3524114" y="13158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落地可复制</a:t>
            </a:r>
          </a:p>
        </p:txBody>
      </p:sp>
    </p:spTree>
    <p:extLst>
      <p:ext uri="{BB962C8B-B14F-4D97-AF65-F5344CB8AC3E}">
        <p14:creationId xmlns:p14="http://schemas.microsoft.com/office/powerpoint/2010/main" val="157906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D28C4-F1EA-C17B-8232-05FC8B7E5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2ACB1BA-1C32-F6B3-70CB-40A6AD1281FB}"/>
              </a:ext>
            </a:extLst>
          </p:cNvPr>
          <p:cNvSpPr/>
          <p:nvPr/>
        </p:nvSpPr>
        <p:spPr>
          <a:xfrm>
            <a:off x="355550" y="228600"/>
            <a:ext cx="860155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AI赋能：</a:t>
            </a:r>
            <a:r>
              <a:rPr lang="zh-CN" alt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寻信息</a:t>
            </a:r>
            <a:endParaRPr lang="en-US" sz="2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F2F370-BFD6-6191-78A8-60284266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85" y="1382755"/>
            <a:ext cx="1829653" cy="9509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887F7F7-FF55-ACAF-1ECD-6E915FD25C19}"/>
              </a:ext>
            </a:extLst>
          </p:cNvPr>
          <p:cNvSpPr txBox="1"/>
          <p:nvPr/>
        </p:nvSpPr>
        <p:spPr>
          <a:xfrm>
            <a:off x="6571111" y="3028521"/>
            <a:ext cx="1031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价格</a:t>
            </a:r>
            <a:r>
              <a:rPr kumimoji="1" lang="en-US" altLang="zh-CN" sz="9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sz="9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词包查询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C60ABC-7A10-066A-9C31-28DD1C4D3444}"/>
              </a:ext>
            </a:extLst>
          </p:cNvPr>
          <p:cNvSpPr txBox="1"/>
          <p:nvPr/>
        </p:nvSpPr>
        <p:spPr>
          <a:xfrm>
            <a:off x="1999816" y="579719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A03FF8-128C-0B92-D11E-9C9AF467E11C}"/>
              </a:ext>
            </a:extLst>
          </p:cNvPr>
          <p:cNvSpPr txBox="1"/>
          <p:nvPr/>
        </p:nvSpPr>
        <p:spPr>
          <a:xfrm>
            <a:off x="522464" y="938844"/>
            <a:ext cx="254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400"/>
              </a:spcBef>
              <a:buNone/>
            </a:pPr>
            <a:r>
              <a:rPr lang="zh-CN" altLang="en-US" sz="10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品广售卖</a:t>
            </a:r>
            <a:r>
              <a:rPr lang="en-US" altLang="zh-CN" sz="10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信息分散，查询流程繁琐耗时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A8952D-C998-1243-BFDD-2F282A43E954}"/>
              </a:ext>
            </a:extLst>
          </p:cNvPr>
          <p:cNvSpPr txBox="1"/>
          <p:nvPr/>
        </p:nvSpPr>
        <p:spPr>
          <a:xfrm>
            <a:off x="6725750" y="563518"/>
            <a:ext cx="8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11FEF1-4ED5-398A-4BF9-595EB4851824}"/>
              </a:ext>
            </a:extLst>
          </p:cNvPr>
          <p:cNvSpPr txBox="1"/>
          <p:nvPr/>
        </p:nvSpPr>
        <p:spPr>
          <a:xfrm>
            <a:off x="1761593" y="4587308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solidFill>
                  <a:schemeClr val="accent5"/>
                </a:solidFill>
              </a:rPr>
              <a:t>3</a:t>
            </a:r>
            <a:r>
              <a:rPr kumimoji="1" lang="zh-CN" altLang="en-US" sz="1000" dirty="0">
                <a:solidFill>
                  <a:schemeClr val="accent5"/>
                </a:solidFill>
              </a:rPr>
              <a:t>个 </a:t>
            </a:r>
            <a:r>
              <a:rPr kumimoji="1" lang="en-US" altLang="zh-CN" sz="1000" dirty="0">
                <a:solidFill>
                  <a:schemeClr val="accent5"/>
                </a:solidFill>
              </a:rPr>
              <a:t>SOP</a:t>
            </a:r>
            <a:r>
              <a:rPr kumimoji="1" lang="zh-CN" altLang="en-US" sz="1000" dirty="0">
                <a:solidFill>
                  <a:schemeClr val="accent5"/>
                </a:solidFill>
              </a:rPr>
              <a:t>，</a:t>
            </a:r>
            <a:r>
              <a:rPr kumimoji="1" lang="en-US" altLang="zh-CN" sz="1000" dirty="0">
                <a:solidFill>
                  <a:schemeClr val="accent5"/>
                </a:solidFill>
              </a:rPr>
              <a:t>3</a:t>
            </a:r>
            <a:r>
              <a:rPr kumimoji="1" lang="zh-CN" altLang="en-US" sz="1000" dirty="0">
                <a:solidFill>
                  <a:schemeClr val="accent5"/>
                </a:solidFill>
              </a:rPr>
              <a:t>个链接</a:t>
            </a:r>
            <a:endParaRPr kumimoji="1" lang="en-US" altLang="zh-CN" sz="1000" dirty="0">
              <a:solidFill>
                <a:schemeClr val="accent5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A3D8E16-E8D1-D0DA-F011-9EAD279CB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18" y="1382755"/>
            <a:ext cx="1856148" cy="950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F21B57-7AD7-89AB-6004-0F6553369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85" y="2421805"/>
            <a:ext cx="3732681" cy="190596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7CBE108-9108-1F40-A77F-90C2236C5ADE}"/>
              </a:ext>
            </a:extLst>
          </p:cNvPr>
          <p:cNvSpPr txBox="1"/>
          <p:nvPr/>
        </p:nvSpPr>
        <p:spPr>
          <a:xfrm>
            <a:off x="5333250" y="938844"/>
            <a:ext cx="2704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400"/>
              </a:spcBef>
              <a:buNone/>
            </a:pPr>
            <a:r>
              <a:rPr lang="en-US" altLang="zh-CN" sz="10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AI</a:t>
            </a:r>
            <a:r>
              <a:rPr lang="zh-CN" altLang="en-US" sz="1000" dirty="0">
                <a:solidFill>
                  <a:srgbClr val="546E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-120"/>
              </a:rPr>
              <a:t>抓取信息自动更新，生成一站式服务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8067B6D-6CC1-4950-E8B1-97FFA97D9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250" y="3280889"/>
            <a:ext cx="3507585" cy="97808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9C00E03-4285-549A-0D5D-73FE8B42B4E5}"/>
              </a:ext>
            </a:extLst>
          </p:cNvPr>
          <p:cNvSpPr txBox="1"/>
          <p:nvPr/>
        </p:nvSpPr>
        <p:spPr>
          <a:xfrm>
            <a:off x="6778172" y="4258977"/>
            <a:ext cx="74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流程查询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6BFC7D1-5CB2-B719-3A28-8B2512DEAAAB}"/>
              </a:ext>
            </a:extLst>
          </p:cNvPr>
          <p:cNvSpPr txBox="1"/>
          <p:nvPr/>
        </p:nvSpPr>
        <p:spPr>
          <a:xfrm>
            <a:off x="6320423" y="4587309"/>
            <a:ext cx="1613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品广一站式信息服务平台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E6A69C7-EF83-2177-0B5E-016ACE0AC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016" y="1228136"/>
            <a:ext cx="3106048" cy="18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F2C52-13A8-DE8F-1EE1-E4B008F9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4C949B9-F22C-2547-58EC-F0926C0F0799}"/>
              </a:ext>
            </a:extLst>
          </p:cNvPr>
          <p:cNvSpPr/>
          <p:nvPr/>
        </p:nvSpPr>
        <p:spPr>
          <a:xfrm>
            <a:off x="355550" y="228600"/>
            <a:ext cx="860155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AI赋能：</a:t>
            </a:r>
            <a:r>
              <a:rPr lang="zh-CN" alt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产方案</a:t>
            </a:r>
            <a:endParaRPr lang="en-US" sz="2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08D3CD-7567-0868-00B3-EE0640CB4955}"/>
              </a:ext>
            </a:extLst>
          </p:cNvPr>
          <p:cNvSpPr txBox="1"/>
          <p:nvPr/>
        </p:nvSpPr>
        <p:spPr>
          <a:xfrm>
            <a:off x="355550" y="9307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售前方案</a:t>
            </a:r>
          </a:p>
        </p:txBody>
      </p:sp>
    </p:spTree>
    <p:extLst>
      <p:ext uri="{BB962C8B-B14F-4D97-AF65-F5344CB8AC3E}">
        <p14:creationId xmlns:p14="http://schemas.microsoft.com/office/powerpoint/2010/main" val="247449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95B36-2AC3-57D2-6279-F3E56178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3C1A7DD-9B93-801F-FFEA-24905709F932}"/>
              </a:ext>
            </a:extLst>
          </p:cNvPr>
          <p:cNvSpPr/>
          <p:nvPr/>
        </p:nvSpPr>
        <p:spPr>
          <a:xfrm>
            <a:off x="355550" y="228600"/>
            <a:ext cx="860155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A23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AI赋能：产方案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4952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hFiJosTohugPV.f_8_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jKzV9QQPkCZcHrtYOn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T7Qpd7pWZ_hJFMhQUH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EHr7drop65qWfYY1jo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Swg04oj1DMuoiZfduk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Jw01kEgj5nB3kd1aLp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7GVdnIjV8E2RrxLK.B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HH.FWO_OxNIvOngkGr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n4SQVMVS5lFApxTO1H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DLQfgv.vRiDxbxqaD6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X_vC8aiCVduIGXgfx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eDPF_L4usiydNCqVvs5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I_EqKozmUpVs8MocR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z.L6aC_zA9haK4vtjv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QbhEEN_yh50tyYnucxI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291</Words>
  <Application>Microsoft Macintosh PowerPoint</Application>
  <PresentationFormat>全屏显示(16:9)</PresentationFormat>
  <Paragraphs>116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Microsoft YaHei</vt:lpstr>
      <vt:lpstr>Arial</vt:lpstr>
      <vt:lpstr>Times New Roman</vt:lpstr>
      <vt:lpstr>Office Theme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AI在品牌广告售卖的应用</dc:title>
  <dc:subject>PptxGenJS Presentation</dc:subject>
  <dc:creator>AI品广</dc:creator>
  <cp:lastModifiedBy>黄文武</cp:lastModifiedBy>
  <cp:revision>40</cp:revision>
  <dcterms:created xsi:type="dcterms:W3CDTF">2026-05-11T15:27:02Z</dcterms:created>
  <dcterms:modified xsi:type="dcterms:W3CDTF">2026-05-13T09:25:33Z</dcterms:modified>
</cp:coreProperties>
</file>